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56" r:id="rId2"/>
  </p:sldIdLst>
  <p:sldSz cx="43891200" cy="32918400"/>
  <p:notesSz cx="9239250" cy="11982450"/>
  <p:embeddedFontLst>
    <p:embeddedFont>
      <p:font typeface="Calibri" panose="020F0502020204030204" pitchFamily="34" charset="0"/>
      <p:regular r:id="rId5"/>
      <p:bold r:id="rId6"/>
      <p:italic r:id="rId7"/>
      <p:boldItalic r:id="rId8"/>
    </p:embeddedFont>
    <p:embeddedFont>
      <p:font typeface="Quattrocento" panose="02020502030000000404" pitchFamily="18" charset="0"/>
      <p:regular r:id="rId9"/>
      <p:bold r:id="rId10"/>
    </p:embeddedFont>
  </p:embeddedFontLst>
  <p:custDataLst>
    <p:tags r:id="rId11"/>
  </p:custDataLst>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11088">
          <p15:clr>
            <a:srgbClr val="A4A3A4"/>
          </p15:clr>
        </p15:guide>
        <p15:guide id="2" pos="13440">
          <p15:clr>
            <a:srgbClr val="A4A3A4"/>
          </p15:clr>
        </p15:guide>
      </p15:sldGuideLst>
    </p:ext>
    <p:ext uri="{2D200454-40CA-4A62-9FC3-DE9A4176ACB9}">
      <p15:notesGuideLst xmlns:p15="http://schemas.microsoft.com/office/powerpoint/2012/main">
        <p15:guide id="1" orient="horz" pos="3774">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B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1088"/>
        <p:guide pos="13440"/>
      </p:guideLst>
    </p:cSldViewPr>
  </p:slideViewPr>
  <p:notesViewPr>
    <p:cSldViewPr snapToGrid="0">
      <p:cViewPr>
        <p:scale>
          <a:sx n="1" d="2"/>
          <a:sy n="1" d="2"/>
        </p:scale>
        <p:origin x="0" y="0"/>
      </p:cViewPr>
      <p:guideLst>
        <p:guide orient="horz" pos="3774"/>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gs" Target="tags/tag1.xml"/><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AIM%20Camera%20Data%20Analysis%20Fall%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4000">
                <a:latin typeface="Calibri" panose="020F0502020204030204" pitchFamily="34" charset="0"/>
                <a:cs typeface="Calibri" panose="020F0502020204030204" pitchFamily="34" charset="0"/>
              </a:rPr>
              <a:t>Number of days detected (N=82)</a:t>
            </a:r>
          </a:p>
        </c:rich>
      </c:tx>
      <c:layout>
        <c:manualLayout>
          <c:xMode val="edge"/>
          <c:yMode val="edge"/>
          <c:x val="0.48402222011993257"/>
          <c:y val="1.0212122674128753E-2"/>
        </c:manualLayout>
      </c:layout>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1.7508154312504531E-2"/>
          <c:y val="7.2688717499833433E-3"/>
          <c:w val="0.98080598245162387"/>
          <c:h val="0.66783617871329548"/>
        </c:manualLayout>
      </c:layout>
      <c:barChart>
        <c:barDir val="col"/>
        <c:grouping val="clustered"/>
        <c:varyColors val="0"/>
        <c:ser>
          <c:idx val="0"/>
          <c:order val="0"/>
          <c:tx>
            <c:strRef>
              <c:f>'[AIM Camera Data Analysis Fall 22.xlsx]Sheet1'!$A$2</c:f>
              <c:strCache>
                <c:ptCount val="1"/>
                <c:pt idx="0">
                  <c:v>NatcoSouth</c:v>
                </c:pt>
              </c:strCache>
            </c:strRef>
          </c:tx>
          <c:spPr>
            <a:solidFill>
              <a:srgbClr val="FFD966"/>
            </a:solidFill>
            <a:ln>
              <a:noFill/>
            </a:ln>
            <a:effectLst/>
          </c:spPr>
          <c:invertIfNegative val="0"/>
          <c:cat>
            <c:strRef>
              <c:f>'[AIM Camera Data Analysis Fall 22.xlsx]Sheet1'!$B$1:$P$1</c:f>
              <c:strCache>
                <c:ptCount val="15"/>
                <c:pt idx="0">
                  <c:v>White tailed deer</c:v>
                </c:pt>
                <c:pt idx="1">
                  <c:v>Raccoon</c:v>
                </c:pt>
                <c:pt idx="2">
                  <c:v>Skunk</c:v>
                </c:pt>
                <c:pt idx="3">
                  <c:v>Red fox</c:v>
                </c:pt>
                <c:pt idx="4">
                  <c:v>Gray Fox</c:v>
                </c:pt>
                <c:pt idx="5">
                  <c:v>Gray Squirrel</c:v>
                </c:pt>
                <c:pt idx="6">
                  <c:v>Red Squirrel</c:v>
                </c:pt>
                <c:pt idx="7">
                  <c:v>Chipmunk</c:v>
                </c:pt>
                <c:pt idx="8">
                  <c:v>Rabbits</c:v>
                </c:pt>
                <c:pt idx="9">
                  <c:v>Dog</c:v>
                </c:pt>
                <c:pt idx="10">
                  <c:v>Cat</c:v>
                </c:pt>
                <c:pt idx="11">
                  <c:v>Opossum</c:v>
                </c:pt>
                <c:pt idx="12">
                  <c:v>Bobcat</c:v>
                </c:pt>
                <c:pt idx="13">
                  <c:v>Ermine</c:v>
                </c:pt>
                <c:pt idx="14">
                  <c:v>Bluejay</c:v>
                </c:pt>
              </c:strCache>
            </c:strRef>
          </c:cat>
          <c:val>
            <c:numRef>
              <c:f>'[AIM Camera Data Analysis Fall 22.xlsx]Sheet1'!$B$2:$P$2</c:f>
              <c:numCache>
                <c:formatCode>General</c:formatCode>
                <c:ptCount val="15"/>
                <c:pt idx="0">
                  <c:v>24</c:v>
                </c:pt>
                <c:pt idx="1">
                  <c:v>7</c:v>
                </c:pt>
                <c:pt idx="2">
                  <c:v>0</c:v>
                </c:pt>
                <c:pt idx="3">
                  <c:v>3</c:v>
                </c:pt>
                <c:pt idx="4">
                  <c:v>3</c:v>
                </c:pt>
                <c:pt idx="5">
                  <c:v>11</c:v>
                </c:pt>
                <c:pt idx="6">
                  <c:v>0</c:v>
                </c:pt>
                <c:pt idx="7">
                  <c:v>0</c:v>
                </c:pt>
                <c:pt idx="8">
                  <c:v>0</c:v>
                </c:pt>
                <c:pt idx="9">
                  <c:v>0</c:v>
                </c:pt>
                <c:pt idx="10">
                  <c:v>1</c:v>
                </c:pt>
                <c:pt idx="11">
                  <c:v>0</c:v>
                </c:pt>
                <c:pt idx="12">
                  <c:v>0</c:v>
                </c:pt>
                <c:pt idx="13">
                  <c:v>0</c:v>
                </c:pt>
                <c:pt idx="14">
                  <c:v>0</c:v>
                </c:pt>
              </c:numCache>
            </c:numRef>
          </c:val>
          <c:extLst>
            <c:ext xmlns:c16="http://schemas.microsoft.com/office/drawing/2014/chart" uri="{C3380CC4-5D6E-409C-BE32-E72D297353CC}">
              <c16:uniqueId val="{00000000-C84E-43D7-A39A-50F9DD8CDFA8}"/>
            </c:ext>
          </c:extLst>
        </c:ser>
        <c:ser>
          <c:idx val="1"/>
          <c:order val="1"/>
          <c:tx>
            <c:strRef>
              <c:f>'[AIM Camera Data Analysis Fall 22.xlsx]Sheet1'!$A$3</c:f>
              <c:strCache>
                <c:ptCount val="1"/>
                <c:pt idx="0">
                  <c:v>NatcoNorth</c:v>
                </c:pt>
              </c:strCache>
            </c:strRef>
          </c:tx>
          <c:spPr>
            <a:solidFill>
              <a:srgbClr val="375623"/>
            </a:solidFill>
            <a:ln>
              <a:noFill/>
            </a:ln>
            <a:effectLst/>
          </c:spPr>
          <c:invertIfNegative val="0"/>
          <c:cat>
            <c:strRef>
              <c:f>'[AIM Camera Data Analysis Fall 22.xlsx]Sheet1'!$B$1:$P$1</c:f>
              <c:strCache>
                <c:ptCount val="15"/>
                <c:pt idx="0">
                  <c:v>White tailed deer</c:v>
                </c:pt>
                <c:pt idx="1">
                  <c:v>Raccoon</c:v>
                </c:pt>
                <c:pt idx="2">
                  <c:v>Skunk</c:v>
                </c:pt>
                <c:pt idx="3">
                  <c:v>Red fox</c:v>
                </c:pt>
                <c:pt idx="4">
                  <c:v>Gray Fox</c:v>
                </c:pt>
                <c:pt idx="5">
                  <c:v>Gray Squirrel</c:v>
                </c:pt>
                <c:pt idx="6">
                  <c:v>Red Squirrel</c:v>
                </c:pt>
                <c:pt idx="7">
                  <c:v>Chipmunk</c:v>
                </c:pt>
                <c:pt idx="8">
                  <c:v>Rabbits</c:v>
                </c:pt>
                <c:pt idx="9">
                  <c:v>Dog</c:v>
                </c:pt>
                <c:pt idx="10">
                  <c:v>Cat</c:v>
                </c:pt>
                <c:pt idx="11">
                  <c:v>Opossum</c:v>
                </c:pt>
                <c:pt idx="12">
                  <c:v>Bobcat</c:v>
                </c:pt>
                <c:pt idx="13">
                  <c:v>Ermine</c:v>
                </c:pt>
                <c:pt idx="14">
                  <c:v>Bluejay</c:v>
                </c:pt>
              </c:strCache>
            </c:strRef>
          </c:cat>
          <c:val>
            <c:numRef>
              <c:f>'[AIM Camera Data Analysis Fall 22.xlsx]Sheet1'!$B$3:$P$3</c:f>
              <c:numCache>
                <c:formatCode>General</c:formatCode>
                <c:ptCount val="15"/>
                <c:pt idx="0">
                  <c:v>21</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1-C84E-43D7-A39A-50F9DD8CDFA8}"/>
            </c:ext>
          </c:extLst>
        </c:ser>
        <c:ser>
          <c:idx val="2"/>
          <c:order val="2"/>
          <c:tx>
            <c:strRef>
              <c:f>'[AIM Camera Data Analysis Fall 22.xlsx]Sheet1'!$A$4</c:f>
              <c:strCache>
                <c:ptCount val="1"/>
                <c:pt idx="0">
                  <c:v>Lehman</c:v>
                </c:pt>
              </c:strCache>
            </c:strRef>
          </c:tx>
          <c:spPr>
            <a:solidFill>
              <a:srgbClr val="7030A0"/>
            </a:solidFill>
            <a:ln>
              <a:noFill/>
            </a:ln>
            <a:effectLst/>
          </c:spPr>
          <c:invertIfNegative val="0"/>
          <c:cat>
            <c:strRef>
              <c:f>'[AIM Camera Data Analysis Fall 22.xlsx]Sheet1'!$B$1:$P$1</c:f>
              <c:strCache>
                <c:ptCount val="15"/>
                <c:pt idx="0">
                  <c:v>White tailed deer</c:v>
                </c:pt>
                <c:pt idx="1">
                  <c:v>Raccoon</c:v>
                </c:pt>
                <c:pt idx="2">
                  <c:v>Skunk</c:v>
                </c:pt>
                <c:pt idx="3">
                  <c:v>Red fox</c:v>
                </c:pt>
                <c:pt idx="4">
                  <c:v>Gray Fox</c:v>
                </c:pt>
                <c:pt idx="5">
                  <c:v>Gray Squirrel</c:v>
                </c:pt>
                <c:pt idx="6">
                  <c:v>Red Squirrel</c:v>
                </c:pt>
                <c:pt idx="7">
                  <c:v>Chipmunk</c:v>
                </c:pt>
                <c:pt idx="8">
                  <c:v>Rabbits</c:v>
                </c:pt>
                <c:pt idx="9">
                  <c:v>Dog</c:v>
                </c:pt>
                <c:pt idx="10">
                  <c:v>Cat</c:v>
                </c:pt>
                <c:pt idx="11">
                  <c:v>Opossum</c:v>
                </c:pt>
                <c:pt idx="12">
                  <c:v>Bobcat</c:v>
                </c:pt>
                <c:pt idx="13">
                  <c:v>Ermine</c:v>
                </c:pt>
                <c:pt idx="14">
                  <c:v>Bluejay</c:v>
                </c:pt>
              </c:strCache>
            </c:strRef>
          </c:cat>
          <c:val>
            <c:numRef>
              <c:f>'[AIM Camera Data Analysis Fall 22.xlsx]Sheet1'!$B$4:$P$4</c:f>
              <c:numCache>
                <c:formatCode>General</c:formatCode>
                <c:ptCount val="15"/>
                <c:pt idx="0">
                  <c:v>6</c:v>
                </c:pt>
                <c:pt idx="1">
                  <c:v>22</c:v>
                </c:pt>
                <c:pt idx="2">
                  <c:v>6</c:v>
                </c:pt>
                <c:pt idx="3">
                  <c:v>10</c:v>
                </c:pt>
                <c:pt idx="4">
                  <c:v>1</c:v>
                </c:pt>
                <c:pt idx="5">
                  <c:v>57</c:v>
                </c:pt>
                <c:pt idx="6">
                  <c:v>1</c:v>
                </c:pt>
                <c:pt idx="7">
                  <c:v>3</c:v>
                </c:pt>
                <c:pt idx="8">
                  <c:v>2</c:v>
                </c:pt>
                <c:pt idx="9">
                  <c:v>6</c:v>
                </c:pt>
                <c:pt idx="10">
                  <c:v>1</c:v>
                </c:pt>
                <c:pt idx="11">
                  <c:v>3</c:v>
                </c:pt>
                <c:pt idx="12">
                  <c:v>1</c:v>
                </c:pt>
                <c:pt idx="13">
                  <c:v>1</c:v>
                </c:pt>
                <c:pt idx="14">
                  <c:v>2</c:v>
                </c:pt>
              </c:numCache>
            </c:numRef>
          </c:val>
          <c:extLst>
            <c:ext xmlns:c16="http://schemas.microsoft.com/office/drawing/2014/chart" uri="{C3380CC4-5D6E-409C-BE32-E72D297353CC}">
              <c16:uniqueId val="{00000002-C84E-43D7-A39A-50F9DD8CDFA8}"/>
            </c:ext>
          </c:extLst>
        </c:ser>
        <c:dLbls>
          <c:showLegendKey val="0"/>
          <c:showVal val="0"/>
          <c:showCatName val="0"/>
          <c:showSerName val="0"/>
          <c:showPercent val="0"/>
          <c:showBubbleSize val="0"/>
        </c:dLbls>
        <c:gapWidth val="219"/>
        <c:overlap val="-27"/>
        <c:axId val="2141266136"/>
        <c:axId val="1223523720"/>
      </c:barChart>
      <c:catAx>
        <c:axId val="2141266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3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1223523720"/>
        <c:crosses val="autoZero"/>
        <c:auto val="1"/>
        <c:lblAlgn val="ctr"/>
        <c:lblOffset val="100"/>
        <c:noMultiLvlLbl val="0"/>
      </c:catAx>
      <c:valAx>
        <c:axId val="122352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bg1"/>
                </a:solidFill>
                <a:latin typeface="+mn-lt"/>
                <a:ea typeface="+mn-ea"/>
                <a:cs typeface="+mn-cs"/>
              </a:defRPr>
            </a:pPr>
            <a:endParaRPr lang="en-US"/>
          </a:p>
        </c:txPr>
        <c:crossAx val="2141266136"/>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4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a:defPPr>
            <a:lvl1pPr defTabSz="1149350">
              <a:defRPr sz="1500"/>
            </a:lvl1pPr>
          </a:lstStyle>
          <a:p>
            <a:endParaRPr lang="en-US" altLang="zh-CN"/>
          </a:p>
        </p:txBody>
      </p:sp>
      <p:sp>
        <p:nvSpPr>
          <p:cNvPr id="6147" name="Rectangle 3"/>
          <p:cNvSpPr>
            <a:spLocks noGrp="1" noChangeArrowheads="1"/>
          </p:cNvSpPr>
          <p:nvPr>
            <p:ph type="dt" sz="quarter" idx="1"/>
          </p:nvPr>
        </p:nvSpPr>
        <p:spPr bwMode="auto">
          <a:xfrm>
            <a:off x="5235575"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a:defPPr>
            <a:lvl1pPr algn="r" defTabSz="1149350">
              <a:defRPr sz="1500"/>
            </a:lvl1pPr>
          </a:lstStyle>
          <a:p>
            <a:endParaRPr lang="en-US" altLang="zh-CN"/>
          </a:p>
        </p:txBody>
      </p:sp>
      <p:sp>
        <p:nvSpPr>
          <p:cNvPr id="6148" name="Rectangle 4"/>
          <p:cNvSpPr>
            <a:spLocks noGrp="1" noChangeArrowheads="1"/>
          </p:cNvSpPr>
          <p:nvPr>
            <p:ph type="ftr" sz="quarter" idx="2"/>
          </p:nvPr>
        </p:nvSpPr>
        <p:spPr bwMode="auto">
          <a:xfrm>
            <a:off x="0"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a:defPPr>
            <a:lvl1pPr defTabSz="1149350">
              <a:defRPr sz="1500"/>
            </a:lvl1pPr>
          </a:lstStyle>
          <a:p>
            <a:endParaRPr lang="en-US" altLang="zh-CN"/>
          </a:p>
        </p:txBody>
      </p:sp>
      <p:sp>
        <p:nvSpPr>
          <p:cNvPr id="6149" name="Rectangle 5"/>
          <p:cNvSpPr>
            <a:spLocks noGrp="1" noChangeArrowheads="1"/>
          </p:cNvSpPr>
          <p:nvPr>
            <p:ph type="sldNum" sz="quarter" idx="3"/>
          </p:nvPr>
        </p:nvSpPr>
        <p:spPr bwMode="auto">
          <a:xfrm>
            <a:off x="5235575"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a:defPPr>
            <a:lvl1pPr algn="r" defTabSz="1149350">
              <a:defRPr sz="1500"/>
            </a:lvl1pPr>
          </a:lstStyle>
          <a:p>
            <a:fld id="{56A6134A-9986-4884-ADAB-C57241D32564}" type="slidenum">
              <a:rPr lang="zh-CN" altLang="en-US"/>
              <a:t>‹#›</a:t>
            </a:fld>
            <a:endParaRPr lang="en-US" altLang="zh-CN"/>
          </a:p>
        </p:txBody>
      </p:sp>
    </p:spTree>
    <p:extLst>
      <p:ext uri="{BB962C8B-B14F-4D97-AF65-F5344CB8AC3E}">
        <p14:creationId xmlns:p14="http://schemas.microsoft.com/office/powerpoint/2010/main" val="93486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a:defPPr>
            <a:lvl1pPr defTabSz="1149350">
              <a:defRPr sz="1500"/>
            </a:lvl1pPr>
          </a:lstStyle>
          <a:p>
            <a:endParaRPr lang="en-US" altLang="zh-CN"/>
          </a:p>
        </p:txBody>
      </p:sp>
      <p:sp>
        <p:nvSpPr>
          <p:cNvPr id="4099" name="Rectangle 3"/>
          <p:cNvSpPr>
            <a:spLocks noGrp="1" noChangeArrowheads="1"/>
          </p:cNvSpPr>
          <p:nvPr>
            <p:ph type="dt" idx="1"/>
          </p:nvPr>
        </p:nvSpPr>
        <p:spPr bwMode="auto">
          <a:xfrm>
            <a:off x="5241925"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a:defPPr>
            <a:lvl1pPr algn="r" defTabSz="1149350">
              <a:defRPr sz="1500"/>
            </a:lvl1pPr>
          </a:lstStyle>
          <a:p>
            <a:endParaRPr lang="en-US" altLang="zh-CN"/>
          </a:p>
        </p:txBody>
      </p:sp>
      <p:sp>
        <p:nvSpPr>
          <p:cNvPr id="2052" name="Rectangle 4"/>
          <p:cNvSpPr>
            <a:spLocks noGrp="1" noRot="1" noChangeAspect="1" noChangeArrowheads="1" noTextEdit="1"/>
          </p:cNvSpPr>
          <p:nvPr>
            <p:ph type="sldImg" idx="2"/>
          </p:nvPr>
        </p:nvSpPr>
        <p:spPr bwMode="auto">
          <a:xfrm>
            <a:off x="1582738" y="889000"/>
            <a:ext cx="6059487" cy="45450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57300" y="5732463"/>
            <a:ext cx="6708775" cy="533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a:def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a:defPPr>
            <a:lvl1pPr defTabSz="1149350">
              <a:defRPr sz="1500"/>
            </a:lvl1pPr>
          </a:lstStyle>
          <a:p>
            <a:endParaRPr lang="en-US" altLang="zh-CN"/>
          </a:p>
        </p:txBody>
      </p:sp>
      <p:sp>
        <p:nvSpPr>
          <p:cNvPr id="4103" name="Rectangle 7"/>
          <p:cNvSpPr>
            <a:spLocks noGrp="1" noChangeArrowheads="1"/>
          </p:cNvSpPr>
          <p:nvPr>
            <p:ph type="sldNum" sz="quarter" idx="5"/>
          </p:nvPr>
        </p:nvSpPr>
        <p:spPr bwMode="auto">
          <a:xfrm>
            <a:off x="5241925"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a:defPPr>
            <a:lvl1pPr algn="r" defTabSz="1149350">
              <a:defRPr sz="1500"/>
            </a:lvl1pPr>
          </a:lstStyle>
          <a:p>
            <a:fld id="{23124DF2-DDA8-402F-81DD-AC1D1E5694AB}" type="slidenum">
              <a:rPr lang="zh-CN" altLang="en-US"/>
              <a:t>‹#›</a:t>
            </a:fld>
            <a:endParaRPr lang="en-US" altLang="zh-CN"/>
          </a:p>
        </p:txBody>
      </p:sp>
    </p:spTree>
    <p:extLst>
      <p:ext uri="{BB962C8B-B14F-4D97-AF65-F5344CB8AC3E}">
        <p14:creationId xmlns:p14="http://schemas.microsoft.com/office/powerpoint/2010/main" val="1904019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defPPr>
              <a:defRPr kern="1200"/>
            </a:defPPr>
            <a:lvl1pPr defTabSz="1149350">
              <a:defRPr sz="2400">
                <a:solidFill>
                  <a:schemeClr val="tx1"/>
                </a:solidFill>
                <a:latin typeface="Times New Roman" pitchFamily="18" charset="0"/>
              </a:defRPr>
            </a:lvl1pPr>
            <a:lvl2pPr marL="742950" indent="-285750" defTabSz="1149350">
              <a:defRPr sz="2400">
                <a:solidFill>
                  <a:schemeClr val="tx1"/>
                </a:solidFill>
                <a:latin typeface="Times New Roman" pitchFamily="18" charset="0"/>
              </a:defRPr>
            </a:lvl2pPr>
            <a:lvl3pPr marL="1143000" indent="-228600" defTabSz="1149350">
              <a:defRPr sz="2400">
                <a:solidFill>
                  <a:schemeClr val="tx1"/>
                </a:solidFill>
                <a:latin typeface="Times New Roman" pitchFamily="18" charset="0"/>
              </a:defRPr>
            </a:lvl3pPr>
            <a:lvl4pPr marL="1600200" indent="-228600" defTabSz="1149350">
              <a:defRPr sz="2400">
                <a:solidFill>
                  <a:schemeClr val="tx1"/>
                </a:solidFill>
                <a:latin typeface="Times New Roman" pitchFamily="18" charset="0"/>
              </a:defRPr>
            </a:lvl4pPr>
            <a:lvl5pPr marL="2057400" indent="-228600" defTabSz="1149350">
              <a:defRPr sz="2400">
                <a:solidFill>
                  <a:schemeClr val="tx1"/>
                </a:solidFill>
                <a:latin typeface="Times New Roman" pitchFamily="18" charset="0"/>
              </a:defRPr>
            </a:lvl5pPr>
            <a:lvl6pPr marL="2514600" indent="-228600" defTabSz="1149350" eaLnBrk="0" fontAlgn="base" hangingPunct="0">
              <a:spcBef>
                <a:spcPct val="0"/>
              </a:spcBef>
              <a:spcAft>
                <a:spcPct val="0"/>
              </a:spcAft>
              <a:defRPr sz="2400">
                <a:solidFill>
                  <a:schemeClr val="tx1"/>
                </a:solidFill>
                <a:latin typeface="Times New Roman" pitchFamily="18" charset="0"/>
              </a:defRPr>
            </a:lvl6pPr>
            <a:lvl7pPr marL="2971800" indent="-228600" defTabSz="1149350" eaLnBrk="0" fontAlgn="base" hangingPunct="0">
              <a:spcBef>
                <a:spcPct val="0"/>
              </a:spcBef>
              <a:spcAft>
                <a:spcPct val="0"/>
              </a:spcAft>
              <a:defRPr sz="2400">
                <a:solidFill>
                  <a:schemeClr val="tx1"/>
                </a:solidFill>
                <a:latin typeface="Times New Roman" pitchFamily="18" charset="0"/>
              </a:defRPr>
            </a:lvl7pPr>
            <a:lvl8pPr marL="3429000" indent="-228600" defTabSz="1149350" eaLnBrk="0" fontAlgn="base" hangingPunct="0">
              <a:spcBef>
                <a:spcPct val="0"/>
              </a:spcBef>
              <a:spcAft>
                <a:spcPct val="0"/>
              </a:spcAft>
              <a:defRPr sz="2400">
                <a:solidFill>
                  <a:schemeClr val="tx1"/>
                </a:solidFill>
                <a:latin typeface="Times New Roman" pitchFamily="18" charset="0"/>
              </a:defRPr>
            </a:lvl8pPr>
            <a:lvl9pPr marL="3886200" indent="-228600" defTabSz="1149350" eaLnBrk="0" fontAlgn="base" hangingPunct="0">
              <a:spcBef>
                <a:spcPct val="0"/>
              </a:spcBef>
              <a:spcAft>
                <a:spcPct val="0"/>
              </a:spcAft>
              <a:defRPr sz="2400">
                <a:solidFill>
                  <a:schemeClr val="tx1"/>
                </a:solidFill>
                <a:latin typeface="Times New Roman" pitchFamily="18" charset="0"/>
              </a:defRPr>
            </a:lvl9pPr>
          </a:lstStyle>
          <a:p>
            <a:fld id="{D5580D61-8B82-42C3-9A37-58134866DD67}" type="slidenum">
              <a:rPr lang="zh-CN" altLang="en-US" sz="1500"/>
              <a:t>1</a:t>
            </a:fld>
            <a:endParaRPr lang="en-US" altLang="zh-CN" sz="1500"/>
          </a:p>
        </p:txBody>
      </p:sp>
      <p:sp>
        <p:nvSpPr>
          <p:cNvPr id="3075" name="Rectangle 2"/>
          <p:cNvSpPr>
            <a:spLocks noGrp="1" noRot="1" noChangeAspect="1" noChangeArrowheads="1" noTextEdit="1"/>
          </p:cNvSpPr>
          <p:nvPr>
            <p:ph type="sldImg"/>
          </p:nvPr>
        </p:nvSpPr>
        <p:spPr/>
      </p:sp>
      <p:sp>
        <p:nvSpPr>
          <p:cNvPr id="3076" name="Rectangle 3"/>
          <p:cNvSpPr>
            <a:spLocks noGrp="1" noChangeArrowheads="1"/>
          </p:cNvSpPr>
          <p:nvPr>
            <p:ph type="body" idx="1"/>
          </p:nvPr>
        </p:nvSpPr>
        <p:spPr>
          <a:noFill/>
        </p:spPr>
        <p:txBody>
          <a:bodyPr/>
          <a:lstStyle>
            <a:defPPr>
              <a:defRPr kern="1200"/>
            </a:defP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a:prstGeom prst="rect">
            <a:avLst/>
          </a:prstGeo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6584245" y="18653125"/>
            <a:ext cx="30722711" cy="8413750"/>
          </a:xfrm>
          <a:prstGeom prst="rect">
            <a:avLst/>
          </a:prstGeom>
        </p:spPr>
        <p:txBody>
          <a:bodyPr/>
          <a:lstStyle>
            <a:defPPr>
              <a:defRPr kern="1200"/>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16601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2194279" y="7680325"/>
            <a:ext cx="39502643" cy="21724938"/>
          </a:xfrm>
          <a:prstGeom prst="rect">
            <a:avLst/>
          </a:prstGeo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8220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8" y="1317625"/>
            <a:ext cx="9874956" cy="28087638"/>
          </a:xfrm>
          <a:prstGeom prst="rect">
            <a:avLst/>
          </a:prstGeo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2194278" y="1317625"/>
            <a:ext cx="29492222" cy="28087638"/>
          </a:xfrm>
          <a:prstGeom prst="rect">
            <a:avLst/>
          </a:prstGeo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5127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a:defPPr>
          </a:lstStyle>
          <a:p>
            <a:r>
              <a:rPr lang="en-US"/>
              <a:t>Click to edit Master title style</a:t>
            </a:r>
          </a:p>
        </p:txBody>
      </p:sp>
      <p:sp>
        <p:nvSpPr>
          <p:cNvPr id="3" name="Content Placeholder 2"/>
          <p:cNvSpPr>
            <a:spLocks noGrp="1"/>
          </p:cNvSpPr>
          <p:nvPr>
            <p:ph idx="1"/>
          </p:nvPr>
        </p:nvSpPr>
        <p:spPr>
          <a:xfrm>
            <a:off x="2194279" y="7680325"/>
            <a:ext cx="39502643" cy="21724938"/>
          </a:xfrm>
          <a:prstGeom prst="rect">
            <a:avLst/>
          </a:prstGeom>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3083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a:prstGeom prst="rect">
            <a:avLst/>
          </a:prstGeom>
        </p:spPr>
        <p:txBody>
          <a:bodyPr anchor="t"/>
          <a:lstStyle>
            <a:defPPr>
              <a:defRPr kern="1200"/>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a:prstGeom prst="rect">
            <a:avLst/>
          </a:prstGeom>
        </p:spPr>
        <p:txBody>
          <a:bodyPr anchor="b"/>
          <a:lstStyle>
            <a:defPPr>
              <a:defRPr kern="1200"/>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24496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2194279" y="7680325"/>
            <a:ext cx="19683588" cy="21724938"/>
          </a:xfrm>
          <a:prstGeom prst="rect">
            <a:avLst/>
          </a:prstGeom>
        </p:spPr>
        <p:txBody>
          <a:bodyPr/>
          <a:lstStyle>
            <a:defPPr>
              <a:defRPr kern="1200"/>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7680325"/>
            <a:ext cx="19683589" cy="21724938"/>
          </a:xfrm>
          <a:prstGeom prst="rect">
            <a:avLst/>
          </a:prstGeom>
        </p:spPr>
        <p:txBody>
          <a:bodyPr/>
          <a:lstStyle>
            <a:defPPr>
              <a:defRPr kern="1200"/>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9732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a:prstGeom prst="rect">
            <a:avLst/>
          </a:prstGeom>
        </p:spPr>
        <p:txBody>
          <a:bodyPr anchor="b"/>
          <a:lstStyle>
            <a:defPPr>
              <a:defRPr kern="1200"/>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2"/>
          </a:xfrm>
          <a:prstGeom prst="rect">
            <a:avLst/>
          </a:prstGeom>
        </p:spPr>
        <p:txBody>
          <a:bodyPr/>
          <a:lstStyle>
            <a:defPPr>
              <a:defRPr kern="1200"/>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a:prstGeom prst="rect">
            <a:avLst/>
          </a:prstGeom>
        </p:spPr>
        <p:txBody>
          <a:bodyPr anchor="b"/>
          <a:lstStyle>
            <a:defPPr>
              <a:defRPr kern="1200"/>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1"/>
            <a:ext cx="19401368" cy="18965862"/>
          </a:xfrm>
          <a:prstGeom prst="rect">
            <a:avLst/>
          </a:prstGeom>
        </p:spPr>
        <p:txBody>
          <a:bodyPr/>
          <a:lstStyle>
            <a:defPPr>
              <a:defRPr kern="1200"/>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5961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a:defPPr>
          </a:lstStyle>
          <a:p>
            <a:r>
              <a:rPr lang="en-US"/>
              <a:t>Click to edit Master title style</a:t>
            </a:r>
          </a:p>
        </p:txBody>
      </p:sp>
    </p:spTree>
    <p:extLst>
      <p:ext uri="{BB962C8B-B14F-4D97-AF65-F5344CB8AC3E}">
        <p14:creationId xmlns:p14="http://schemas.microsoft.com/office/powerpoint/2010/main" val="22457045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981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a:prstGeom prst="rect">
            <a:avLst/>
          </a:prstGeom>
        </p:spPr>
        <p:txBody>
          <a:bodyPr anchor="b"/>
          <a:lstStyle>
            <a:defPPr>
              <a:defRPr kern="1200"/>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a:prstGeom prst="rect">
            <a:avLst/>
          </a:prstGeom>
        </p:spPr>
        <p:txBody>
          <a:bodyPr/>
          <a:lstStyle>
            <a:defPPr>
              <a:defRPr kern="1200"/>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a:prstGeom prst="rect">
            <a:avLst/>
          </a:prstGeom>
        </p:spPr>
        <p:txBody>
          <a:bodyPr/>
          <a:lstStyle>
            <a:defPPr>
              <a:defRPr kern="1200"/>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17546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a:prstGeom prst="rect">
            <a:avLst/>
          </a:prstGeom>
        </p:spPr>
        <p:txBody>
          <a:bodyPr anchor="b"/>
          <a:lstStyle>
            <a:defPPr>
              <a:defRPr kern="1200"/>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7" cy="19750088"/>
          </a:xfrm>
          <a:prstGeom prst="rect">
            <a:avLst/>
          </a:prstGeom>
        </p:spPr>
        <p:txBody>
          <a:bodyPr/>
          <a:lstStyle>
            <a:defPPr>
              <a:defRPr kern="1200"/>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a:prstGeom prst="rect">
            <a:avLst/>
          </a:prstGeom>
        </p:spPr>
        <p:txBody>
          <a:bodyPr/>
          <a:lstStyle>
            <a:defPPr>
              <a:defRPr kern="1200"/>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39591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New picture"/>
          <p:cNvPicPr/>
          <p:nvPr/>
        </p:nvPicPr>
        <p:blipFill>
          <a:blip r:embed="rId13"/>
          <a:stretch>
            <a:fillRect/>
          </a:stretch>
        </p:blipFill>
        <p:spPr>
          <a:xfrm rot="16200000">
            <a:off x="-11506200" y="16459200"/>
            <a:ext cx="14274800" cy="4368800"/>
          </a:xfrm>
          <a:prstGeom prst="rect">
            <a:avLst/>
          </a:prstGeom>
        </p:spPr>
      </p:pic>
      <p:pic>
        <p:nvPicPr>
          <p:cNvPr id="3" name="New picture"/>
          <p:cNvPicPr/>
          <p:nvPr/>
        </p:nvPicPr>
        <p:blipFill>
          <a:blip r:embed="rId13"/>
          <a:stretch>
            <a:fillRect/>
          </a:stretch>
        </p:blipFill>
        <p:spPr>
          <a:xfrm rot="5400000">
            <a:off x="41122600" y="16459200"/>
            <a:ext cx="14274800" cy="4368800"/>
          </a:xfrm>
          <a:prstGeom prst="rect">
            <a:avLst/>
          </a:prstGeom>
        </p:spPr>
      </p:pic>
      <p:pic>
        <p:nvPicPr>
          <p:cNvPr id="4" name="New picture"/>
          <p:cNvPicPr/>
          <p:nvPr/>
        </p:nvPicPr>
        <p:blipFill>
          <a:blip r:embed="rId14"/>
          <a:stretch>
            <a:fillRect/>
          </a:stretch>
        </p:blipFill>
        <p:spPr>
          <a:xfrm>
            <a:off x="6959600" y="33426400"/>
            <a:ext cx="29972000" cy="1549400"/>
          </a:xfrm>
          <a:prstGeom prst="rect">
            <a:avLst/>
          </a:prstGeom>
        </p:spPr>
      </p:pic>
      <p:sp>
        <p:nvSpPr>
          <p:cNvPr id="5"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ponderingpeacock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3074988" rtl="0" eaLnBrk="0" fontAlgn="base" hangingPunct="0">
        <a:spcBef>
          <a:spcPct val="0"/>
        </a:spcBef>
        <a:spcAft>
          <a:spcPct val="0"/>
        </a:spcAft>
        <a:defRPr sz="14800">
          <a:solidFill>
            <a:schemeClr val="tx2"/>
          </a:solidFill>
          <a:latin typeface="+mj-lt"/>
          <a:ea typeface="+mj-ea"/>
          <a:cs typeface="+mj-cs"/>
        </a:defRPr>
      </a:lvl1pPr>
      <a:lvl2pPr algn="ctr" defTabSz="3074988" rtl="0" eaLnBrk="0" fontAlgn="base" hangingPunct="0">
        <a:spcBef>
          <a:spcPct val="0"/>
        </a:spcBef>
        <a:spcAft>
          <a:spcPct val="0"/>
        </a:spcAft>
        <a:defRPr sz="14800">
          <a:solidFill>
            <a:schemeClr val="tx2"/>
          </a:solidFill>
          <a:latin typeface="Times New Roman" pitchFamily="18" charset="0"/>
        </a:defRPr>
      </a:lvl2pPr>
      <a:lvl3pPr algn="ctr" defTabSz="3074988" rtl="0" eaLnBrk="0" fontAlgn="base" hangingPunct="0">
        <a:spcBef>
          <a:spcPct val="0"/>
        </a:spcBef>
        <a:spcAft>
          <a:spcPct val="0"/>
        </a:spcAft>
        <a:defRPr sz="14800">
          <a:solidFill>
            <a:schemeClr val="tx2"/>
          </a:solidFill>
          <a:latin typeface="Times New Roman" pitchFamily="18" charset="0"/>
        </a:defRPr>
      </a:lvl3pPr>
      <a:lvl4pPr algn="ctr" defTabSz="3074988" rtl="0" eaLnBrk="0" fontAlgn="base" hangingPunct="0">
        <a:spcBef>
          <a:spcPct val="0"/>
        </a:spcBef>
        <a:spcAft>
          <a:spcPct val="0"/>
        </a:spcAft>
        <a:defRPr sz="14800">
          <a:solidFill>
            <a:schemeClr val="tx2"/>
          </a:solidFill>
          <a:latin typeface="Times New Roman" pitchFamily="18" charset="0"/>
        </a:defRPr>
      </a:lvl4pPr>
      <a:lvl5pPr algn="ctr" defTabSz="3074988" rtl="0" eaLnBrk="0" fontAlgn="base" hangingPunct="0">
        <a:spcBef>
          <a:spcPct val="0"/>
        </a:spcBef>
        <a:spcAft>
          <a:spcPct val="0"/>
        </a:spcAft>
        <a:defRPr sz="14800">
          <a:solidFill>
            <a:schemeClr val="tx2"/>
          </a:solidFill>
          <a:latin typeface="Times New Roman" pitchFamily="18" charset="0"/>
        </a:defRPr>
      </a:lvl5pPr>
      <a:lvl6pPr marL="457200" algn="ctr" defTabSz="3074988" rtl="0" eaLnBrk="0" fontAlgn="base" hangingPunct="0">
        <a:spcBef>
          <a:spcPct val="0"/>
        </a:spcBef>
        <a:spcAft>
          <a:spcPct val="0"/>
        </a:spcAft>
        <a:defRPr sz="14800">
          <a:solidFill>
            <a:schemeClr val="tx2"/>
          </a:solidFill>
          <a:latin typeface="Times New Roman" pitchFamily="18" charset="0"/>
        </a:defRPr>
      </a:lvl6pPr>
      <a:lvl7pPr marL="914400" algn="ctr" defTabSz="3074988" rtl="0" eaLnBrk="0" fontAlgn="base" hangingPunct="0">
        <a:spcBef>
          <a:spcPct val="0"/>
        </a:spcBef>
        <a:spcAft>
          <a:spcPct val="0"/>
        </a:spcAft>
        <a:defRPr sz="14800">
          <a:solidFill>
            <a:schemeClr val="tx2"/>
          </a:solidFill>
          <a:latin typeface="Times New Roman" pitchFamily="18" charset="0"/>
        </a:defRPr>
      </a:lvl7pPr>
      <a:lvl8pPr marL="1371600" algn="ctr" defTabSz="3074988" rtl="0" eaLnBrk="0" fontAlgn="base" hangingPunct="0">
        <a:spcBef>
          <a:spcPct val="0"/>
        </a:spcBef>
        <a:spcAft>
          <a:spcPct val="0"/>
        </a:spcAft>
        <a:defRPr sz="14800">
          <a:solidFill>
            <a:schemeClr val="tx2"/>
          </a:solidFill>
          <a:latin typeface="Times New Roman" pitchFamily="18" charset="0"/>
        </a:defRPr>
      </a:lvl8pPr>
      <a:lvl9pPr marL="1828800" algn="ctr" defTabSz="3074988" rtl="0" eaLnBrk="0" fontAlgn="base" hangingPunct="0">
        <a:spcBef>
          <a:spcPct val="0"/>
        </a:spcBef>
        <a:spcAft>
          <a:spcPct val="0"/>
        </a:spcAft>
        <a:defRPr sz="14800">
          <a:solidFill>
            <a:schemeClr val="tx2"/>
          </a:solidFill>
          <a:latin typeface="Times New Roman" pitchFamily="18" charset="0"/>
        </a:defRPr>
      </a:lvl9pPr>
    </p:titleStyle>
    <p:bodyStyle>
      <a:defPPr>
        <a:defRPr kern="1200"/>
      </a:defPPr>
      <a:lvl1pPr marL="1150938" indent="-1150938" algn="l" defTabSz="3074988" rtl="0" eaLnBrk="0" fontAlgn="base" hangingPunct="0">
        <a:spcBef>
          <a:spcPct val="20000"/>
        </a:spcBef>
        <a:spcAft>
          <a:spcPct val="0"/>
        </a:spcAft>
        <a:buChar char="•"/>
        <a:defRPr sz="10700">
          <a:solidFill>
            <a:schemeClr val="tx1"/>
          </a:solidFill>
          <a:latin typeface="+mn-lt"/>
          <a:ea typeface="+mn-ea"/>
          <a:cs typeface="+mn-cs"/>
        </a:defRPr>
      </a:lvl1pPr>
      <a:lvl2pPr marL="2497138" indent="-960438" algn="l" defTabSz="3074988" rtl="0" eaLnBrk="0" fontAlgn="base" hangingPunct="0">
        <a:spcBef>
          <a:spcPct val="20000"/>
        </a:spcBef>
        <a:spcAft>
          <a:spcPct val="0"/>
        </a:spcAft>
        <a:buChar char="–"/>
        <a:defRPr sz="9500">
          <a:solidFill>
            <a:schemeClr val="tx1"/>
          </a:solidFill>
          <a:latin typeface="+mn-lt"/>
        </a:defRPr>
      </a:lvl2pPr>
      <a:lvl3pPr marL="3843338" indent="-768350" algn="l" defTabSz="3074988" rtl="0" eaLnBrk="0" fontAlgn="base" hangingPunct="0">
        <a:spcBef>
          <a:spcPct val="20000"/>
        </a:spcBef>
        <a:spcAft>
          <a:spcPct val="0"/>
        </a:spcAft>
        <a:buChar char="•"/>
        <a:defRPr sz="8100">
          <a:solidFill>
            <a:schemeClr val="tx1"/>
          </a:solidFill>
          <a:latin typeface="+mn-lt"/>
        </a:defRPr>
      </a:lvl3pPr>
      <a:lvl4pPr marL="5384800" indent="-773113" algn="l" defTabSz="3074988" rtl="0" eaLnBrk="0" fontAlgn="base" hangingPunct="0">
        <a:spcBef>
          <a:spcPct val="20000"/>
        </a:spcBef>
        <a:spcAft>
          <a:spcPct val="0"/>
        </a:spcAft>
        <a:buChar char="–"/>
        <a:defRPr sz="6500">
          <a:solidFill>
            <a:schemeClr val="tx1"/>
          </a:solidFill>
          <a:latin typeface="+mn-lt"/>
        </a:defRPr>
      </a:lvl4pPr>
      <a:lvl5pPr marL="6921500" indent="-768350" algn="l" defTabSz="3074988" rtl="0" eaLnBrk="0" fontAlgn="base" hangingPunct="0">
        <a:spcBef>
          <a:spcPct val="20000"/>
        </a:spcBef>
        <a:spcAft>
          <a:spcPct val="0"/>
        </a:spcAft>
        <a:buChar char="»"/>
        <a:defRPr sz="6500">
          <a:solidFill>
            <a:schemeClr val="tx1"/>
          </a:solidFill>
          <a:latin typeface="+mn-lt"/>
        </a:defRPr>
      </a:lvl5pPr>
      <a:lvl6pPr marL="7378700" indent="-768350" algn="l" defTabSz="3074988" rtl="0" eaLnBrk="0" fontAlgn="base" hangingPunct="0">
        <a:spcBef>
          <a:spcPct val="20000"/>
        </a:spcBef>
        <a:spcAft>
          <a:spcPct val="0"/>
        </a:spcAft>
        <a:buChar char="»"/>
        <a:defRPr sz="6500">
          <a:solidFill>
            <a:schemeClr val="tx1"/>
          </a:solidFill>
          <a:latin typeface="+mn-lt"/>
        </a:defRPr>
      </a:lvl6pPr>
      <a:lvl7pPr marL="7835900" indent="-768350" algn="l" defTabSz="3074988" rtl="0" eaLnBrk="0" fontAlgn="base" hangingPunct="0">
        <a:spcBef>
          <a:spcPct val="20000"/>
        </a:spcBef>
        <a:spcAft>
          <a:spcPct val="0"/>
        </a:spcAft>
        <a:buChar char="»"/>
        <a:defRPr sz="6500">
          <a:solidFill>
            <a:schemeClr val="tx1"/>
          </a:solidFill>
          <a:latin typeface="+mn-lt"/>
        </a:defRPr>
      </a:lvl7pPr>
      <a:lvl8pPr marL="8293100" indent="-768350" algn="l" defTabSz="3074988" rtl="0" eaLnBrk="0" fontAlgn="base" hangingPunct="0">
        <a:spcBef>
          <a:spcPct val="20000"/>
        </a:spcBef>
        <a:spcAft>
          <a:spcPct val="0"/>
        </a:spcAft>
        <a:buChar char="»"/>
        <a:defRPr sz="6500">
          <a:solidFill>
            <a:schemeClr val="tx1"/>
          </a:solidFill>
          <a:latin typeface="+mn-lt"/>
        </a:defRPr>
      </a:lvl8pPr>
      <a:lvl9pPr marL="8750300" indent="-768350" algn="l" defTabSz="3074988" rtl="0" eaLnBrk="0" fontAlgn="base" hangingPunct="0">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doi.org/10.1093/jmammal/gyac021" TargetMode="External"/><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2D3C50"/>
        </a:solidFill>
        <a:effectLst/>
      </p:bgPr>
    </p:bg>
    <p:spTree>
      <p:nvGrpSpPr>
        <p:cNvPr id="1" name=""/>
        <p:cNvGrpSpPr/>
        <p:nvPr/>
      </p:nvGrpSpPr>
      <p:grpSpPr>
        <a:xfrm>
          <a:off x="0" y="0"/>
          <a:ext cx="0" cy="0"/>
          <a:chOff x="0" y="0"/>
          <a:chExt cx="0" cy="0"/>
        </a:xfrm>
      </p:grpSpPr>
      <p:sp>
        <p:nvSpPr>
          <p:cNvPr id="28" name="Text Box 241"/>
          <p:cNvSpPr txBox="1">
            <a:spLocks noChangeArrowheads="1"/>
          </p:cNvSpPr>
          <p:nvPr/>
        </p:nvSpPr>
        <p:spPr bwMode="auto">
          <a:xfrm>
            <a:off x="685800" y="685800"/>
            <a:ext cx="42519600" cy="6080622"/>
          </a:xfrm>
          <a:prstGeom prst="snip2DiagRect">
            <a:avLst/>
          </a:prstGeom>
          <a:solidFill>
            <a:srgbClr val="E64B3C"/>
          </a:solidFill>
          <a:ln w="25400">
            <a:noFill/>
            <a:miter lim="800000"/>
          </a:ln>
        </p:spPr>
        <p:txBody>
          <a:bodyPr lIns="61170" tIns="30584" rIns="61170" bIns="30584" anchor="ctr"/>
          <a:lstStyle>
            <a:defPPr>
              <a:defRPr kern="1200"/>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4200" b="1" i="1" u="sng">
              <a:solidFill>
                <a:schemeClr val="bg1"/>
              </a:solidFill>
              <a:latin typeface="Arial"/>
              <a:ea typeface="SimSun" pitchFamily="2" charset="-122"/>
            </a:endParaRPr>
          </a:p>
        </p:txBody>
      </p:sp>
      <p:sp>
        <p:nvSpPr>
          <p:cNvPr id="70" name="Text Placeholder 5">
            <a:extLst>
              <a:ext uri="{FF2B5EF4-FFF2-40B4-BE49-F238E27FC236}">
                <a16:creationId xmlns:a16="http://schemas.microsoft.com/office/drawing/2014/main" id="{425621FB-070F-446E-BA36-4A66EBF8DEF2}"/>
              </a:ext>
            </a:extLst>
          </p:cNvPr>
          <p:cNvSpPr txBox="1"/>
          <p:nvPr/>
        </p:nvSpPr>
        <p:spPr>
          <a:xfrm>
            <a:off x="9779250" y="1249425"/>
            <a:ext cx="24733371" cy="2937440"/>
          </a:xfrm>
          <a:prstGeom prst="rect">
            <a:avLst/>
          </a:prstGeom>
        </p:spPr>
        <p:txBody>
          <a:bodyPr lIns="0" tIns="0" rIns="0" bIns="0" anchor="t">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sz="8500" b="1">
                <a:solidFill>
                  <a:schemeClr val="bg1"/>
                </a:solidFill>
                <a:effectLst/>
                <a:latin typeface="Quattrocento" panose="02020802030000000404" pitchFamily="18" charset="0"/>
              </a:rPr>
              <a:t>Adirondack Inventory and Monitoring Camera Trapping at SUNY Potsdam. </a:t>
            </a:r>
          </a:p>
        </p:txBody>
      </p:sp>
      <p:sp>
        <p:nvSpPr>
          <p:cNvPr id="71" name="Text Placeholder 5">
            <a:extLst>
              <a:ext uri="{FF2B5EF4-FFF2-40B4-BE49-F238E27FC236}">
                <a16:creationId xmlns:a16="http://schemas.microsoft.com/office/drawing/2014/main" id="{3A3E55C8-5130-4258-80B1-064CE3FDB621}"/>
              </a:ext>
            </a:extLst>
          </p:cNvPr>
          <p:cNvSpPr txBox="1"/>
          <p:nvPr/>
        </p:nvSpPr>
        <p:spPr>
          <a:xfrm>
            <a:off x="3657600" y="4352496"/>
            <a:ext cx="36576000" cy="1895904"/>
          </a:xfrm>
          <a:prstGeom prst="rect">
            <a:avLst/>
          </a:prstGeom>
        </p:spPr>
        <p:txBody>
          <a:bodyPr lIns="0" tIns="0" rIns="0" bIns="0" anchor="t">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5600" err="1">
                <a:solidFill>
                  <a:schemeClr val="bg1"/>
                </a:solidFill>
                <a:effectLst/>
                <a:latin typeface="Quattrocento"/>
                <a:cs typeface="Arial"/>
              </a:rPr>
              <a:t>Yaricuyay</a:t>
            </a:r>
            <a:r>
              <a:rPr lang="en-US" sz="5600">
                <a:solidFill>
                  <a:schemeClr val="bg1"/>
                </a:solidFill>
                <a:effectLst/>
                <a:latin typeface="Quattrocento"/>
                <a:cs typeface="Arial"/>
              </a:rPr>
              <a:t> E. Moran </a:t>
            </a:r>
            <a:endParaRPr lang="en-US" sz="5600">
              <a:solidFill>
                <a:schemeClr val="bg1"/>
              </a:solidFill>
              <a:effectLst/>
              <a:latin typeface="Quattrocento" panose="02020802030000000404" pitchFamily="18" charset="0"/>
              <a:cs typeface="Arial" pitchFamily="34" charset="0"/>
            </a:endParaRPr>
          </a:p>
          <a:p>
            <a:pPr algn="ctr">
              <a:defRPr/>
            </a:pPr>
            <a:r>
              <a:rPr lang="en-US" sz="5600">
                <a:solidFill>
                  <a:schemeClr val="bg1"/>
                </a:solidFill>
                <a:effectLst/>
                <a:latin typeface="Quattrocento"/>
                <a:cs typeface="Arial"/>
              </a:rPr>
              <a:t>State University of New York at Potsdam – Environmental Studies Department </a:t>
            </a:r>
            <a:endParaRPr lang="en-US" sz="5600">
              <a:solidFill>
                <a:schemeClr val="bg1"/>
              </a:solidFill>
              <a:effectLst/>
              <a:latin typeface="Quattrocento" panose="02020802030000000404" pitchFamily="18" charset="0"/>
              <a:cs typeface="Arial" pitchFamily="34" charset="0"/>
            </a:endParaRPr>
          </a:p>
        </p:txBody>
      </p:sp>
      <p:sp>
        <p:nvSpPr>
          <p:cNvPr id="79" name="Rectangle 78">
            <a:extLst>
              <a:ext uri="{FF2B5EF4-FFF2-40B4-BE49-F238E27FC236}">
                <a16:creationId xmlns:a16="http://schemas.microsoft.com/office/drawing/2014/main" id="{0F831EE1-8866-4A3E-8CAB-8624A11FF145}"/>
              </a:ext>
            </a:extLst>
          </p:cNvPr>
          <p:cNvSpPr/>
          <p:nvPr/>
        </p:nvSpPr>
        <p:spPr>
          <a:xfrm>
            <a:off x="452606" y="24502744"/>
            <a:ext cx="10007939" cy="772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latin typeface="+mj-lt"/>
            </a:endParaRPr>
          </a:p>
        </p:txBody>
      </p:sp>
      <p:grpSp>
        <p:nvGrpSpPr>
          <p:cNvPr id="10" name="Group 9">
            <a:extLst>
              <a:ext uri="{FF2B5EF4-FFF2-40B4-BE49-F238E27FC236}">
                <a16:creationId xmlns:a16="http://schemas.microsoft.com/office/drawing/2014/main" id="{154C6FD1-61EB-8DB3-CC25-783F18B1A002}"/>
              </a:ext>
            </a:extLst>
          </p:cNvPr>
          <p:cNvGrpSpPr/>
          <p:nvPr/>
        </p:nvGrpSpPr>
        <p:grpSpPr>
          <a:xfrm>
            <a:off x="448098" y="23956247"/>
            <a:ext cx="10009195" cy="8082989"/>
            <a:chOff x="11488502" y="7940857"/>
            <a:chExt cx="10009195" cy="6427566"/>
          </a:xfrm>
        </p:grpSpPr>
        <p:sp>
          <p:nvSpPr>
            <p:cNvPr id="80" name="TextBox 19">
              <a:extLst>
                <a:ext uri="{FF2B5EF4-FFF2-40B4-BE49-F238E27FC236}">
                  <a16:creationId xmlns:a16="http://schemas.microsoft.com/office/drawing/2014/main" id="{45A199C6-0BDE-461E-8044-A335463A4944}"/>
                </a:ext>
              </a:extLst>
            </p:cNvPr>
            <p:cNvSpPr txBox="1">
              <a:spLocks noChangeArrowheads="1"/>
            </p:cNvSpPr>
            <p:nvPr/>
          </p:nvSpPr>
          <p:spPr bwMode="auto">
            <a:xfrm>
              <a:off x="11563259" y="8845205"/>
              <a:ext cx="9256395" cy="552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3600">
                  <a:effectLst/>
                  <a:latin typeface="Calibri"/>
                  <a:ea typeface="ＭＳ Ｐゴシック"/>
                  <a:cs typeface="Calibri"/>
                </a:rPr>
                <a:t>I</a:t>
              </a:r>
              <a:r>
                <a:rPr lang="en-US" sz="3500">
                  <a:effectLst/>
                  <a:latin typeface="Calibri"/>
                  <a:ea typeface="ＭＳ Ｐゴシック"/>
                  <a:cs typeface="Calibri"/>
                </a:rPr>
                <a:t> Followed the Aim Camera Trap Protocol.</a:t>
              </a:r>
              <a:endParaRPr lang="en-US" sz="3500">
                <a:effectLst/>
                <a:latin typeface="Calibri"/>
                <a:cs typeface="Calibri"/>
              </a:endParaRPr>
            </a:p>
            <a:p>
              <a:r>
                <a:rPr lang="es-419" sz="3500" err="1">
                  <a:effectLst/>
                  <a:latin typeface="Calibri"/>
                  <a:ea typeface="ＭＳ Ｐゴシック"/>
                  <a:cs typeface="Calibri"/>
                </a:rPr>
                <a:t>There</a:t>
              </a:r>
              <a:r>
                <a:rPr lang="es-419" sz="3500">
                  <a:effectLst/>
                  <a:latin typeface="Calibri"/>
                  <a:ea typeface="ＭＳ Ｐゴシック"/>
                  <a:cs typeface="Calibri"/>
                </a:rPr>
                <a:t> </a:t>
              </a:r>
              <a:r>
                <a:rPr lang="es-419" sz="3500" err="1">
                  <a:effectLst/>
                  <a:latin typeface="Calibri"/>
                  <a:ea typeface="ＭＳ Ｐゴシック"/>
                  <a:cs typeface="Calibri"/>
                </a:rPr>
                <a:t>were</a:t>
              </a:r>
              <a:r>
                <a:rPr lang="es-419" sz="3500">
                  <a:effectLst/>
                  <a:latin typeface="Calibri"/>
                  <a:ea typeface="ＭＳ Ｐゴシック"/>
                  <a:cs typeface="Calibri"/>
                </a:rPr>
                <a:t> </a:t>
              </a:r>
              <a:r>
                <a:rPr lang="es-419" sz="3500" err="1">
                  <a:effectLst/>
                  <a:latin typeface="Calibri"/>
                  <a:ea typeface="ＭＳ Ｐゴシック"/>
                  <a:cs typeface="Calibri"/>
                </a:rPr>
                <a:t>Three</a:t>
              </a:r>
              <a:r>
                <a:rPr lang="es-419" sz="3500">
                  <a:effectLst/>
                  <a:latin typeface="Calibri"/>
                  <a:ea typeface="ＭＳ Ｐゴシック"/>
                  <a:cs typeface="Calibri"/>
                </a:rPr>
                <a:t> </a:t>
              </a:r>
              <a:r>
                <a:rPr lang="es-419" sz="3500" err="1">
                  <a:effectLst/>
                  <a:latin typeface="Calibri"/>
                  <a:ea typeface="ＭＳ Ｐゴシック"/>
                  <a:cs typeface="Calibri"/>
                </a:rPr>
                <a:t>Reconyx</a:t>
              </a:r>
              <a:r>
                <a:rPr lang="es-419" sz="3500">
                  <a:effectLst/>
                  <a:latin typeface="Calibri"/>
                  <a:ea typeface="ＭＳ Ｐゴシック"/>
                  <a:cs typeface="Calibri"/>
                </a:rPr>
                <a:t> </a:t>
              </a:r>
              <a:r>
                <a:rPr lang="es-419" sz="3500" err="1">
                  <a:effectLst/>
                  <a:latin typeface="Calibri"/>
                  <a:ea typeface="ＭＳ Ｐゴシック"/>
                  <a:cs typeface="Calibri"/>
                </a:rPr>
                <a:t>Game</a:t>
              </a:r>
              <a:r>
                <a:rPr lang="es-419" sz="3500">
                  <a:effectLst/>
                  <a:latin typeface="Calibri"/>
                  <a:ea typeface="ＭＳ Ｐゴシック"/>
                  <a:cs typeface="Calibri"/>
                </a:rPr>
                <a:t> Camera  set </a:t>
              </a:r>
              <a:r>
                <a:rPr lang="es-419" sz="3500" err="1">
                  <a:effectLst/>
                  <a:latin typeface="Calibri"/>
                  <a:ea typeface="ＭＳ Ｐゴシック"/>
                  <a:cs typeface="Calibri"/>
                </a:rPr>
                <a:t>on</a:t>
              </a:r>
              <a:r>
                <a:rPr lang="es-419" sz="3500">
                  <a:effectLst/>
                  <a:latin typeface="Calibri"/>
                  <a:ea typeface="ＭＳ Ｐゴシック"/>
                  <a:cs typeface="Calibri"/>
                </a:rPr>
                <a:t> SUNY Potsdam Campus </a:t>
              </a:r>
              <a:r>
                <a:rPr lang="es-419" sz="3500" err="1">
                  <a:effectLst/>
                  <a:latin typeface="Calibri"/>
                  <a:ea typeface="ＭＳ Ｐゴシック"/>
                  <a:cs typeface="Calibri"/>
                </a:rPr>
                <a:t>from</a:t>
              </a:r>
              <a:r>
                <a:rPr lang="es-419" sz="3500">
                  <a:effectLst/>
                  <a:latin typeface="Calibri"/>
                  <a:ea typeface="ＭＳ Ｐゴシック"/>
                  <a:cs typeface="Calibri"/>
                </a:rPr>
                <a:t> </a:t>
              </a:r>
              <a:r>
                <a:rPr lang="es-419" sz="3500" err="1">
                  <a:effectLst/>
                  <a:latin typeface="Calibri"/>
                  <a:ea typeface="ＭＳ Ｐゴシック"/>
                  <a:cs typeface="Calibri"/>
                </a:rPr>
                <a:t>September</a:t>
              </a:r>
              <a:r>
                <a:rPr lang="es-419" sz="3500">
                  <a:effectLst/>
                  <a:latin typeface="Calibri"/>
                  <a:ea typeface="ＭＳ Ｐゴシック"/>
                  <a:cs typeface="Calibri"/>
                </a:rPr>
                <a:t> 2022-Dec 2022 in </a:t>
              </a:r>
              <a:r>
                <a:rPr lang="es-419" sz="3500" err="1">
                  <a:effectLst/>
                  <a:latin typeface="Calibri"/>
                  <a:ea typeface="ＭＳ Ｐゴシック"/>
                  <a:cs typeface="Calibri"/>
                </a:rPr>
                <a:t>different</a:t>
              </a:r>
              <a:r>
                <a:rPr lang="es-419" sz="3500">
                  <a:effectLst/>
                  <a:latin typeface="Calibri"/>
                  <a:ea typeface="ＭＳ Ｐゴシック"/>
                  <a:cs typeface="Calibri"/>
                </a:rPr>
                <a:t> </a:t>
              </a:r>
              <a:r>
                <a:rPr lang="es-419" sz="3500" err="1">
                  <a:effectLst/>
                  <a:latin typeface="Calibri"/>
                  <a:ea typeface="ＭＳ Ｐゴシック"/>
                  <a:cs typeface="Calibri"/>
                </a:rPr>
                <a:t>sampling</a:t>
              </a:r>
              <a:r>
                <a:rPr lang="es-419" sz="3500">
                  <a:effectLst/>
                  <a:latin typeface="Calibri"/>
                  <a:ea typeface="ＭＳ Ｐゴシック"/>
                  <a:cs typeface="Calibri"/>
                </a:rPr>
                <a:t> </a:t>
              </a:r>
              <a:r>
                <a:rPr lang="es-419" sz="3500" err="1">
                  <a:effectLst/>
                  <a:latin typeface="Calibri"/>
                  <a:ea typeface="ＭＳ Ｐゴシック"/>
                  <a:cs typeface="Calibri"/>
                </a:rPr>
                <a:t>areas</a:t>
              </a:r>
              <a:r>
                <a:rPr lang="es-419" sz="3500">
                  <a:effectLst/>
                  <a:latin typeface="Calibri"/>
                  <a:ea typeface="ＭＳ Ｐゴシック"/>
                  <a:cs typeface="Calibri"/>
                </a:rPr>
                <a:t>. </a:t>
              </a:r>
              <a:r>
                <a:rPr lang="es-419" sz="3500" err="1">
                  <a:effectLst/>
                  <a:latin typeface="Calibri"/>
                  <a:ea typeface="ＭＳ Ｐゴシック"/>
                  <a:cs typeface="Calibri"/>
                </a:rPr>
                <a:t>Three</a:t>
              </a:r>
              <a:r>
                <a:rPr lang="es-419" sz="3500">
                  <a:effectLst/>
                  <a:latin typeface="Calibri"/>
                  <a:ea typeface="ＭＳ Ｐゴシック"/>
                  <a:cs typeface="Calibri"/>
                </a:rPr>
                <a:t> </a:t>
              </a:r>
              <a:r>
                <a:rPr lang="es-419" sz="3500" err="1">
                  <a:effectLst/>
                  <a:latin typeface="Calibri"/>
                  <a:ea typeface="ＭＳ Ｐゴシック"/>
                  <a:cs typeface="Calibri"/>
                </a:rPr>
                <a:t>snow</a:t>
              </a:r>
              <a:r>
                <a:rPr lang="es-419" sz="3500">
                  <a:effectLst/>
                  <a:latin typeface="Calibri"/>
                  <a:ea typeface="ＭＳ Ｐゴシック"/>
                  <a:cs typeface="Calibri"/>
                </a:rPr>
                <a:t> </a:t>
              </a:r>
              <a:r>
                <a:rPr lang="es-419" sz="3500" err="1">
                  <a:effectLst/>
                  <a:latin typeface="Calibri"/>
                  <a:ea typeface="ＭＳ Ｐゴシック"/>
                  <a:cs typeface="Calibri"/>
                </a:rPr>
                <a:t>stakes</a:t>
              </a:r>
              <a:r>
                <a:rPr lang="es-419" sz="3500">
                  <a:effectLst/>
                  <a:latin typeface="Calibri"/>
                  <a:ea typeface="ＭＳ Ｐゴシック"/>
                  <a:cs typeface="Calibri"/>
                </a:rPr>
                <a:t> </a:t>
              </a:r>
              <a:r>
                <a:rPr lang="es-419" sz="3500" err="1">
                  <a:effectLst/>
                  <a:latin typeface="Calibri"/>
                  <a:ea typeface="ＭＳ Ｐゴシック"/>
                  <a:cs typeface="Calibri"/>
                </a:rPr>
                <a:t>with</a:t>
              </a:r>
              <a:r>
                <a:rPr lang="es-419" sz="3500">
                  <a:effectLst/>
                  <a:latin typeface="Calibri"/>
                  <a:ea typeface="ＭＳ Ｐゴシック"/>
                  <a:cs typeface="Calibri"/>
                </a:rPr>
                <a:t> </a:t>
              </a:r>
              <a:r>
                <a:rPr lang="es-419" sz="3500" err="1">
                  <a:effectLst/>
                  <a:latin typeface="Calibri"/>
                  <a:ea typeface="ＭＳ Ｐゴシック"/>
                  <a:cs typeface="Calibri"/>
                </a:rPr>
                <a:t>lure</a:t>
              </a:r>
              <a:r>
                <a:rPr lang="es-419" sz="3500">
                  <a:effectLst/>
                  <a:latin typeface="Calibri"/>
                  <a:ea typeface="ＭＳ Ｐゴシック"/>
                  <a:cs typeface="Calibri"/>
                </a:rPr>
                <a:t> and a </a:t>
              </a:r>
              <a:r>
                <a:rPr lang="es-419" sz="3500" err="1">
                  <a:effectLst/>
                  <a:latin typeface="Calibri"/>
                  <a:ea typeface="ＭＳ Ｐゴシック"/>
                  <a:cs typeface="Calibri"/>
                </a:rPr>
                <a:t>feather</a:t>
              </a:r>
              <a:r>
                <a:rPr lang="es-419" sz="3500">
                  <a:effectLst/>
                  <a:latin typeface="Calibri"/>
                  <a:ea typeface="ＭＳ Ｐゴシック"/>
                  <a:cs typeface="Calibri"/>
                </a:rPr>
                <a:t> </a:t>
              </a:r>
              <a:r>
                <a:rPr lang="es-419" sz="3500" err="1">
                  <a:effectLst/>
                  <a:latin typeface="Calibri"/>
                  <a:ea typeface="ＭＳ Ｐゴシック"/>
                  <a:cs typeface="Calibri"/>
                </a:rPr>
                <a:t>were</a:t>
              </a:r>
              <a:r>
                <a:rPr lang="es-419" sz="3500">
                  <a:effectLst/>
                  <a:latin typeface="Calibri"/>
                  <a:ea typeface="ＭＳ Ｐゴシック"/>
                  <a:cs typeface="Calibri"/>
                </a:rPr>
                <a:t> set. </a:t>
              </a:r>
              <a:r>
                <a:rPr lang="es-419" sz="3500" err="1">
                  <a:effectLst/>
                  <a:latin typeface="Calibri"/>
                  <a:ea typeface="ＭＳ Ｐゴシック"/>
                  <a:cs typeface="Calibri"/>
                </a:rPr>
                <a:t>The</a:t>
              </a:r>
              <a:r>
                <a:rPr lang="es-419" sz="3500">
                  <a:effectLst/>
                  <a:latin typeface="Calibri"/>
                  <a:ea typeface="ＭＳ Ｐゴシック"/>
                  <a:cs typeface="Calibri"/>
                </a:rPr>
                <a:t> </a:t>
              </a:r>
              <a:r>
                <a:rPr lang="es-419" sz="3500" err="1">
                  <a:effectLst/>
                  <a:latin typeface="Calibri"/>
                  <a:ea typeface="ＭＳ Ｐゴシック"/>
                  <a:cs typeface="Calibri"/>
                </a:rPr>
                <a:t>lure</a:t>
              </a:r>
              <a:r>
                <a:rPr lang="es-419" sz="3500">
                  <a:effectLst/>
                  <a:latin typeface="Calibri"/>
                  <a:ea typeface="ＭＳ Ｐゴシック"/>
                  <a:cs typeface="Calibri"/>
                </a:rPr>
                <a:t> </a:t>
              </a:r>
              <a:r>
                <a:rPr lang="es-419" sz="3500" err="1">
                  <a:effectLst/>
                  <a:latin typeface="Calibri"/>
                  <a:ea typeface="ＭＳ Ｐゴシック"/>
                  <a:cs typeface="Calibri"/>
                </a:rPr>
                <a:t>is</a:t>
              </a:r>
              <a:r>
                <a:rPr lang="es-419" sz="3500">
                  <a:effectLst/>
                  <a:latin typeface="Calibri"/>
                  <a:ea typeface="ＭＳ Ｐゴシック"/>
                  <a:cs typeface="Calibri"/>
                </a:rPr>
                <a:t> </a:t>
              </a:r>
              <a:r>
                <a:rPr lang="es-419" sz="3500" err="1">
                  <a:effectLst/>
                  <a:latin typeface="Calibri"/>
                  <a:ea typeface="ＭＳ Ｐゴシック"/>
                  <a:cs typeface="Calibri"/>
                </a:rPr>
                <a:t>made</a:t>
              </a:r>
              <a:r>
                <a:rPr lang="es-419" sz="3500">
                  <a:effectLst/>
                  <a:latin typeface="Calibri"/>
                  <a:ea typeface="ＭＳ Ｐゴシック"/>
                  <a:cs typeface="Calibri"/>
                </a:rPr>
                <a:t> up off castor and </a:t>
              </a:r>
              <a:r>
                <a:rPr lang="es-419" sz="3500" err="1">
                  <a:effectLst/>
                  <a:latin typeface="Calibri"/>
                  <a:ea typeface="ＭＳ Ｐゴシック"/>
                  <a:cs typeface="Calibri"/>
                </a:rPr>
                <a:t>muskrat</a:t>
              </a:r>
              <a:r>
                <a:rPr lang="es-419" sz="3500">
                  <a:effectLst/>
                  <a:latin typeface="Calibri"/>
                  <a:ea typeface="ＭＳ Ｐゴシック"/>
                  <a:cs typeface="Calibri"/>
                </a:rPr>
                <a:t> </a:t>
              </a:r>
              <a:r>
                <a:rPr lang="es-419" sz="3500" err="1">
                  <a:effectLst/>
                  <a:latin typeface="Calibri"/>
                  <a:ea typeface="ＭＳ Ｐゴシック"/>
                  <a:cs typeface="Calibri"/>
                </a:rPr>
                <a:t>musk</a:t>
              </a:r>
              <a:r>
                <a:rPr lang="es-419" sz="3500">
                  <a:effectLst/>
                  <a:latin typeface="Calibri"/>
                  <a:ea typeface="ＭＳ Ｐゴシック"/>
                  <a:cs typeface="Calibri"/>
                </a:rPr>
                <a:t> </a:t>
              </a:r>
              <a:r>
                <a:rPr lang="es-419" sz="3500" err="1">
                  <a:effectLst/>
                  <a:latin typeface="Calibri"/>
                  <a:ea typeface="ＭＳ Ｐゴシック"/>
                  <a:cs typeface="Calibri"/>
                </a:rPr>
                <a:t>with</a:t>
              </a:r>
              <a:r>
                <a:rPr lang="es-419" sz="3500">
                  <a:effectLst/>
                  <a:latin typeface="Calibri"/>
                  <a:ea typeface="ＭＳ Ｐゴシック"/>
                  <a:cs typeface="Calibri"/>
                </a:rPr>
                <a:t>  </a:t>
              </a:r>
              <a:r>
                <a:rPr lang="es-419" sz="3500" err="1">
                  <a:effectLst/>
                  <a:latin typeface="Calibri"/>
                  <a:ea typeface="ＭＳ Ｐゴシック"/>
                  <a:cs typeface="Calibri"/>
                </a:rPr>
                <a:t>other</a:t>
              </a:r>
              <a:r>
                <a:rPr lang="es-419" sz="3500">
                  <a:effectLst/>
                  <a:latin typeface="Calibri"/>
                  <a:ea typeface="ＭＳ Ｐゴシック"/>
                  <a:cs typeface="Calibri"/>
                </a:rPr>
                <a:t> </a:t>
              </a:r>
              <a:r>
                <a:rPr lang="es-419" sz="3500" err="1">
                  <a:effectLst/>
                  <a:latin typeface="Calibri"/>
                  <a:ea typeface="ＭＳ Ｐゴシック"/>
                  <a:cs typeface="Calibri"/>
                </a:rPr>
                <a:t>chemicals</a:t>
              </a:r>
              <a:r>
                <a:rPr lang="es-419" sz="3500">
                  <a:effectLst/>
                  <a:latin typeface="Calibri"/>
                  <a:ea typeface="ＭＳ Ｐゴシック"/>
                  <a:cs typeface="Calibri"/>
                </a:rPr>
                <a:t> </a:t>
              </a:r>
              <a:r>
                <a:rPr lang="es-419" sz="3500" err="1">
                  <a:effectLst/>
                  <a:latin typeface="Calibri"/>
                  <a:ea typeface="ＭＳ Ｐゴシック"/>
                  <a:cs typeface="Calibri"/>
                </a:rPr>
                <a:t>that</a:t>
              </a:r>
              <a:r>
                <a:rPr lang="es-419" sz="3500">
                  <a:effectLst/>
                  <a:latin typeface="Calibri"/>
                  <a:ea typeface="ＭＳ Ｐゴシック"/>
                  <a:cs typeface="Calibri"/>
                </a:rPr>
                <a:t> </a:t>
              </a:r>
              <a:r>
                <a:rPr lang="es-419" sz="3500" err="1">
                  <a:effectLst/>
                  <a:latin typeface="Calibri"/>
                  <a:ea typeface="ＭＳ Ｐゴシック"/>
                  <a:cs typeface="Calibri"/>
                </a:rPr>
                <a:t>effectively</a:t>
              </a:r>
              <a:r>
                <a:rPr lang="es-419" sz="3500">
                  <a:effectLst/>
                  <a:latin typeface="Calibri"/>
                  <a:ea typeface="ＭＳ Ｐゴシック"/>
                  <a:cs typeface="Calibri"/>
                </a:rPr>
                <a:t> </a:t>
              </a:r>
              <a:r>
                <a:rPr lang="es-419" sz="3500" err="1">
                  <a:effectLst/>
                  <a:latin typeface="Calibri"/>
                  <a:ea typeface="ＭＳ Ｐゴシック"/>
                  <a:cs typeface="Calibri"/>
                </a:rPr>
                <a:t>tracked</a:t>
              </a:r>
              <a:r>
                <a:rPr lang="es-419" sz="3500">
                  <a:effectLst/>
                  <a:latin typeface="Calibri"/>
                  <a:ea typeface="ＭＳ Ｐゴシック"/>
                  <a:cs typeface="Calibri"/>
                </a:rPr>
                <a:t> </a:t>
              </a:r>
              <a:r>
                <a:rPr lang="es-419" sz="3500" err="1">
                  <a:effectLst/>
                  <a:latin typeface="Calibri"/>
                  <a:ea typeface="ＭＳ Ｐゴシック"/>
                  <a:cs typeface="Calibri"/>
                </a:rPr>
                <a:t>animals</a:t>
              </a:r>
              <a:r>
                <a:rPr lang="es-419" sz="3500">
                  <a:effectLst/>
                  <a:latin typeface="Calibri"/>
                  <a:ea typeface="ＭＳ Ｐゴシック"/>
                  <a:cs typeface="Calibri"/>
                </a:rPr>
                <a:t> in Lehman, </a:t>
              </a:r>
              <a:r>
                <a:rPr lang="es-419" sz="3500" err="1">
                  <a:effectLst/>
                  <a:latin typeface="Calibri"/>
                  <a:ea typeface="ＭＳ Ｐゴシック"/>
                  <a:cs typeface="Calibri"/>
                </a:rPr>
                <a:t>Natco</a:t>
              </a:r>
              <a:r>
                <a:rPr lang="es-419" sz="3500">
                  <a:effectLst/>
                  <a:latin typeface="Calibri"/>
                  <a:ea typeface="ＭＳ Ｐゴシック"/>
                  <a:cs typeface="Calibri"/>
                </a:rPr>
                <a:t> North, and </a:t>
              </a:r>
              <a:r>
                <a:rPr lang="es-419" sz="3500" err="1">
                  <a:effectLst/>
                  <a:latin typeface="Calibri"/>
                  <a:ea typeface="ＭＳ Ｐゴシック"/>
                  <a:cs typeface="Calibri"/>
                </a:rPr>
                <a:t>Natco</a:t>
              </a:r>
              <a:r>
                <a:rPr lang="es-419" sz="3500">
                  <a:effectLst/>
                  <a:latin typeface="Calibri"/>
                  <a:ea typeface="ＭＳ Ｐゴシック"/>
                  <a:cs typeface="Calibri"/>
                </a:rPr>
                <a:t> South. Camera </a:t>
              </a:r>
              <a:r>
                <a:rPr lang="es-419" sz="3500" err="1">
                  <a:effectLst/>
                  <a:latin typeface="Calibri"/>
                  <a:ea typeface="ＭＳ Ｐゴシック"/>
                  <a:cs typeface="Calibri"/>
                </a:rPr>
                <a:t>Traps</a:t>
              </a:r>
              <a:r>
                <a:rPr lang="es-419" sz="3500">
                  <a:effectLst/>
                  <a:latin typeface="Calibri"/>
                  <a:ea typeface="ＭＳ Ｐゴシック"/>
                  <a:cs typeface="Calibri"/>
                </a:rPr>
                <a:t> </a:t>
              </a:r>
              <a:r>
                <a:rPr lang="es-419" sz="3500" err="1">
                  <a:effectLst/>
                  <a:latin typeface="Calibri"/>
                  <a:ea typeface="ＭＳ Ｐゴシック"/>
                  <a:cs typeface="Calibri"/>
                </a:rPr>
                <a:t>were</a:t>
              </a:r>
              <a:r>
                <a:rPr lang="es-419" sz="3500">
                  <a:effectLst/>
                  <a:latin typeface="Calibri"/>
                  <a:ea typeface="ＭＳ Ｐゴシック"/>
                  <a:cs typeface="Calibri"/>
                </a:rPr>
                <a:t> </a:t>
              </a:r>
              <a:r>
                <a:rPr lang="es-419" sz="3500" err="1">
                  <a:effectLst/>
                  <a:latin typeface="Calibri"/>
                  <a:ea typeface="ＭＳ Ｐゴシック"/>
                  <a:cs typeface="Calibri"/>
                </a:rPr>
                <a:t>checked</a:t>
              </a:r>
              <a:r>
                <a:rPr lang="es-419" sz="3500">
                  <a:effectLst/>
                  <a:latin typeface="Calibri"/>
                  <a:ea typeface="ＭＳ Ｐゴシック"/>
                  <a:cs typeface="Calibri"/>
                </a:rPr>
                <a:t> </a:t>
              </a:r>
              <a:r>
                <a:rPr lang="es-419" sz="3500" err="1">
                  <a:effectLst/>
                  <a:latin typeface="Calibri"/>
                  <a:ea typeface="ＭＳ Ｐゴシック"/>
                  <a:cs typeface="Calibri"/>
                </a:rPr>
                <a:t>monthly</a:t>
              </a:r>
              <a:r>
                <a:rPr lang="es-419" sz="3500">
                  <a:effectLst/>
                  <a:latin typeface="Calibri"/>
                  <a:ea typeface="ＭＳ Ｐゴシック"/>
                  <a:cs typeface="Calibri"/>
                </a:rPr>
                <a:t>. </a:t>
              </a:r>
              <a:r>
                <a:rPr lang="es-419" sz="3500" err="1">
                  <a:effectLst/>
                  <a:latin typeface="Calibri"/>
                  <a:ea typeface="ＭＳ Ｐゴシック"/>
                  <a:cs typeface="Calibri"/>
                </a:rPr>
                <a:t>When</a:t>
              </a:r>
              <a:r>
                <a:rPr lang="es-419" sz="3500">
                  <a:effectLst/>
                  <a:latin typeface="Calibri"/>
                  <a:ea typeface="ＭＳ Ｐゴシック"/>
                  <a:cs typeface="Calibri"/>
                </a:rPr>
                <a:t> </a:t>
              </a:r>
              <a:r>
                <a:rPr lang="es-419" sz="3500" err="1">
                  <a:effectLst/>
                  <a:latin typeface="Calibri"/>
                  <a:ea typeface="ＭＳ Ｐゴシック"/>
                  <a:cs typeface="Calibri"/>
                </a:rPr>
                <a:t>checking</a:t>
              </a:r>
              <a:r>
                <a:rPr lang="es-419" sz="3500">
                  <a:effectLst/>
                  <a:latin typeface="Calibri"/>
                  <a:ea typeface="ＭＳ Ｐゴシック"/>
                  <a:cs typeface="Calibri"/>
                </a:rPr>
                <a:t> </a:t>
              </a:r>
              <a:r>
                <a:rPr lang="es-419" sz="3500" err="1">
                  <a:effectLst/>
                  <a:latin typeface="Calibri"/>
                  <a:ea typeface="ＭＳ Ｐゴシック"/>
                  <a:cs typeface="Calibri"/>
                </a:rPr>
                <a:t>the</a:t>
              </a:r>
              <a:r>
                <a:rPr lang="es-419" sz="3500">
                  <a:effectLst/>
                  <a:latin typeface="Calibri"/>
                  <a:ea typeface="ＭＳ Ｐゴシック"/>
                  <a:cs typeface="Calibri"/>
                </a:rPr>
                <a:t> cameras </a:t>
              </a:r>
              <a:r>
                <a:rPr lang="en-US" sz="3500">
                  <a:effectLst/>
                  <a:latin typeface="Calibri"/>
                  <a:ea typeface="ＭＳ Ｐゴシック"/>
                  <a:cs typeface="Calibri"/>
                </a:rPr>
                <a:t>we noted the date, time, and any tracks. All the </a:t>
              </a:r>
              <a:r>
                <a:rPr lang="es-419" sz="3500">
                  <a:effectLst/>
                  <a:latin typeface="Calibri"/>
                  <a:ea typeface="ＭＳ Ｐゴシック"/>
                  <a:cs typeface="Calibri"/>
                </a:rPr>
                <a:t>Data </a:t>
              </a:r>
              <a:r>
                <a:rPr lang="es-419" sz="3500" err="1">
                  <a:effectLst/>
                  <a:latin typeface="Calibri"/>
                  <a:ea typeface="ＭＳ Ｐゴシック"/>
                  <a:cs typeface="Calibri"/>
                </a:rPr>
                <a:t>was</a:t>
              </a:r>
              <a:r>
                <a:rPr lang="es-419" sz="3500">
                  <a:effectLst/>
                  <a:latin typeface="Calibri"/>
                  <a:ea typeface="ＭＳ Ｐゴシック"/>
                  <a:cs typeface="Calibri"/>
                </a:rPr>
                <a:t> </a:t>
              </a:r>
              <a:r>
                <a:rPr lang="es-419" sz="3500" err="1">
                  <a:effectLst/>
                  <a:latin typeface="Calibri"/>
                  <a:ea typeface="ＭＳ Ｐゴシック"/>
                  <a:cs typeface="Calibri"/>
                </a:rPr>
                <a:t>uploaded</a:t>
              </a:r>
              <a:r>
                <a:rPr lang="es-419" sz="3500">
                  <a:effectLst/>
                  <a:latin typeface="Calibri"/>
                  <a:ea typeface="ＭＳ Ｐゴシック"/>
                  <a:cs typeface="Calibri"/>
                </a:rPr>
                <a:t> </a:t>
              </a:r>
              <a:r>
                <a:rPr lang="es-419" sz="3500" err="1">
                  <a:effectLst/>
                  <a:latin typeface="Calibri"/>
                  <a:ea typeface="ＭＳ Ｐゴシック"/>
                  <a:cs typeface="Calibri"/>
                </a:rPr>
                <a:t>to</a:t>
              </a:r>
              <a:r>
                <a:rPr lang="es-419" sz="3500">
                  <a:effectLst/>
                  <a:latin typeface="Calibri"/>
                  <a:ea typeface="ＭＳ Ｐゴシック"/>
                  <a:cs typeface="Calibri"/>
                </a:rPr>
                <a:t> </a:t>
              </a:r>
              <a:r>
                <a:rPr lang="es-419" sz="3500" err="1">
                  <a:effectLst/>
                  <a:latin typeface="Calibri"/>
                  <a:ea typeface="ＭＳ Ｐゴシック"/>
                  <a:cs typeface="Calibri"/>
                </a:rPr>
                <a:t>the</a:t>
              </a:r>
              <a:r>
                <a:rPr lang="es-419" sz="3500">
                  <a:effectLst/>
                  <a:latin typeface="Calibri"/>
                  <a:ea typeface="ＭＳ Ｐゴシック"/>
                  <a:cs typeface="Calibri"/>
                </a:rPr>
                <a:t> AIM Network </a:t>
              </a:r>
              <a:r>
                <a:rPr lang="es-419" sz="3500" err="1">
                  <a:effectLst/>
                  <a:latin typeface="Calibri"/>
                  <a:ea typeface="ＭＳ Ｐゴシック"/>
                  <a:cs typeface="Calibri"/>
                </a:rPr>
                <a:t>through</a:t>
              </a:r>
              <a:r>
                <a:rPr lang="es-419" sz="3500">
                  <a:effectLst/>
                  <a:latin typeface="Calibri"/>
                  <a:ea typeface="ＭＳ Ｐゴシック"/>
                  <a:cs typeface="Calibri"/>
                </a:rPr>
                <a:t> </a:t>
              </a:r>
              <a:r>
                <a:rPr lang="es-419" sz="3500" err="1">
                  <a:effectLst/>
                  <a:latin typeface="Calibri"/>
                  <a:ea typeface="ＭＳ Ｐゴシック"/>
                  <a:cs typeface="Calibri"/>
                </a:rPr>
                <a:t>the</a:t>
              </a:r>
              <a:r>
                <a:rPr lang="es-419" sz="3500">
                  <a:effectLst/>
                  <a:latin typeface="Calibri"/>
                  <a:ea typeface="ＭＳ Ｐゴシック"/>
                  <a:cs typeface="Calibri"/>
                </a:rPr>
                <a:t> </a:t>
              </a:r>
              <a:r>
                <a:rPr lang="es-419" sz="3500" err="1">
                  <a:effectLst/>
                  <a:latin typeface="Calibri"/>
                  <a:ea typeface="ＭＳ Ｐゴシック"/>
                  <a:cs typeface="Calibri"/>
                </a:rPr>
                <a:t>Survey</a:t>
              </a:r>
              <a:r>
                <a:rPr lang="es-419" sz="3500">
                  <a:effectLst/>
                  <a:latin typeface="Calibri"/>
                  <a:ea typeface="ＭＳ Ｐゴシック"/>
                  <a:cs typeface="Calibri"/>
                </a:rPr>
                <a:t> 123 app.</a:t>
              </a:r>
              <a:endParaRPr lang="en-US" sz="3500">
                <a:effectLst/>
                <a:latin typeface="Calibri"/>
                <a:ea typeface="ＭＳ Ｐゴシック"/>
                <a:cs typeface="Calibri"/>
              </a:endParaRPr>
            </a:p>
            <a:p>
              <a:pPr algn="just">
                <a:lnSpc>
                  <a:spcPct val="110000"/>
                </a:lnSpc>
              </a:pPr>
              <a:endParaRPr lang="en-US" sz="2400">
                <a:ea typeface="ＭＳ Ｐゴシック"/>
                <a:cs typeface="Arial"/>
              </a:endParaRPr>
            </a:p>
          </p:txBody>
        </p:sp>
        <p:sp>
          <p:nvSpPr>
            <p:cNvPr id="81" name="Rectangle 10">
              <a:extLst>
                <a:ext uri="{FF2B5EF4-FFF2-40B4-BE49-F238E27FC236}">
                  <a16:creationId xmlns:a16="http://schemas.microsoft.com/office/drawing/2014/main" id="{868B6862-5CC5-4906-AC03-EA9661AD1346}"/>
                </a:ext>
              </a:extLst>
            </p:cNvPr>
            <p:cNvSpPr>
              <a:spLocks noChangeArrowheads="1"/>
            </p:cNvSpPr>
            <p:nvPr/>
          </p:nvSpPr>
          <p:spPr bwMode="auto">
            <a:xfrm>
              <a:off x="11488502" y="7940857"/>
              <a:ext cx="10009195" cy="912429"/>
            </a:xfrm>
            <a:prstGeom prst="snipRoundRect">
              <a:avLst>
                <a:gd name="adj1" fmla="val 0"/>
                <a:gd name="adj2" fmla="val 50000"/>
              </a:avLst>
            </a:prstGeom>
            <a:solidFill>
              <a:srgbClr val="664F93"/>
            </a:solidFill>
            <a:ln w="12700">
              <a:noFill/>
              <a:miter lim="800000"/>
            </a:ln>
          </p:spPr>
          <p:txBody>
            <a:bodyPr wrap="none" lIns="274320" tIns="73152" rIns="274320" bIns="68563" anchor="ctr" anchorCtr="0"/>
            <a:lstStyle>
              <a:defPPr>
                <a:defRPr kern="1200"/>
              </a:defPPr>
            </a:lstStyle>
            <a:p>
              <a:pPr defTabSz="4702588">
                <a:defRPr/>
              </a:pPr>
              <a:r>
                <a:rPr lang="en-US" sz="4000" b="1">
                  <a:solidFill>
                    <a:schemeClr val="bg1"/>
                  </a:solidFill>
                  <a:effectLst/>
                  <a:latin typeface="Quattrocento" panose="02020802030000000404" pitchFamily="18" charset="0"/>
                </a:rPr>
                <a:t>Methodology</a:t>
              </a:r>
            </a:p>
          </p:txBody>
        </p:sp>
      </p:grpSp>
      <p:grpSp>
        <p:nvGrpSpPr>
          <p:cNvPr id="9" name="Group 8">
            <a:extLst>
              <a:ext uri="{FF2B5EF4-FFF2-40B4-BE49-F238E27FC236}">
                <a16:creationId xmlns:a16="http://schemas.microsoft.com/office/drawing/2014/main" id="{C81ABC6D-6873-B2F3-8D5F-18C1D924A7AD}"/>
              </a:ext>
            </a:extLst>
          </p:cNvPr>
          <p:cNvGrpSpPr/>
          <p:nvPr/>
        </p:nvGrpSpPr>
        <p:grpSpPr>
          <a:xfrm>
            <a:off x="12355183" y="7297582"/>
            <a:ext cx="8686170" cy="10513508"/>
            <a:chOff x="12877272" y="13801275"/>
            <a:chExt cx="8686170" cy="17464012"/>
          </a:xfrm>
        </p:grpSpPr>
        <p:sp>
          <p:nvSpPr>
            <p:cNvPr id="82" name="Rectangle 81">
              <a:extLst>
                <a:ext uri="{FF2B5EF4-FFF2-40B4-BE49-F238E27FC236}">
                  <a16:creationId xmlns:a16="http://schemas.microsoft.com/office/drawing/2014/main" id="{D026A6A3-D6D2-4951-8B04-EF51015D25DB}"/>
                </a:ext>
              </a:extLst>
            </p:cNvPr>
            <p:cNvSpPr/>
            <p:nvPr/>
          </p:nvSpPr>
          <p:spPr>
            <a:xfrm>
              <a:off x="12882792" y="15328318"/>
              <a:ext cx="8680650" cy="15936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kern="1200"/>
              </a:defPPr>
            </a:lstStyle>
            <a:p>
              <a:pPr>
                <a:spcBef>
                  <a:spcPts val="600"/>
                </a:spcBef>
              </a:pPr>
              <a:endParaRPr lang="es-419" sz="1200">
                <a:solidFill>
                  <a:schemeClr val="tx1"/>
                </a:solidFill>
                <a:effectLst/>
                <a:latin typeface="Calibri" panose="020F0502020204030204" pitchFamily="34" charset="0"/>
                <a:cs typeface="Calibri" panose="020F0502020204030204" pitchFamily="34" charset="0"/>
              </a:endParaRPr>
            </a:p>
            <a:p>
              <a:pPr>
                <a:spcBef>
                  <a:spcPts val="600"/>
                </a:spcBef>
              </a:pPr>
              <a:r>
                <a:rPr lang="es-419" sz="3600" err="1">
                  <a:solidFill>
                    <a:schemeClr val="tx1"/>
                  </a:solidFill>
                  <a:effectLst/>
                  <a:latin typeface="Calibri"/>
                  <a:cs typeface="Calibri"/>
                </a:rPr>
                <a:t>The</a:t>
              </a:r>
              <a:r>
                <a:rPr lang="es-419" sz="3600">
                  <a:solidFill>
                    <a:schemeClr val="tx1"/>
                  </a:solidFill>
                  <a:effectLst/>
                  <a:latin typeface="Calibri"/>
                  <a:cs typeface="Calibri"/>
                </a:rPr>
                <a:t> </a:t>
              </a:r>
              <a:r>
                <a:rPr lang="es-419" sz="3600" err="1">
                  <a:solidFill>
                    <a:schemeClr val="tx1"/>
                  </a:solidFill>
                  <a:effectLst/>
                  <a:latin typeface="Calibri"/>
                  <a:cs typeface="Calibri"/>
                </a:rPr>
                <a:t>three</a:t>
              </a:r>
              <a:r>
                <a:rPr lang="es-419" sz="3600">
                  <a:solidFill>
                    <a:schemeClr val="tx1"/>
                  </a:solidFill>
                  <a:effectLst/>
                  <a:latin typeface="Calibri"/>
                  <a:cs typeface="Calibri"/>
                </a:rPr>
                <a:t> </a:t>
              </a:r>
              <a:r>
                <a:rPr lang="es-419" sz="3600" err="1">
                  <a:solidFill>
                    <a:schemeClr val="tx1"/>
                  </a:solidFill>
                  <a:effectLst/>
                  <a:latin typeface="Calibri"/>
                  <a:cs typeface="Calibri"/>
                </a:rPr>
                <a:t>game</a:t>
              </a:r>
              <a:r>
                <a:rPr lang="es-419" sz="3600">
                  <a:solidFill>
                    <a:schemeClr val="tx1"/>
                  </a:solidFill>
                  <a:effectLst/>
                  <a:latin typeface="Calibri"/>
                  <a:cs typeface="Calibri"/>
                </a:rPr>
                <a:t> cameras </a:t>
              </a:r>
              <a:r>
                <a:rPr lang="es-419" sz="3600" err="1">
                  <a:solidFill>
                    <a:schemeClr val="tx1"/>
                  </a:solidFill>
                  <a:effectLst/>
                  <a:latin typeface="Calibri"/>
                  <a:cs typeface="Calibri"/>
                </a:rPr>
                <a:t>were</a:t>
              </a:r>
              <a:r>
                <a:rPr lang="es-419" sz="3600">
                  <a:solidFill>
                    <a:schemeClr val="tx1"/>
                  </a:solidFill>
                  <a:effectLst/>
                  <a:latin typeface="Calibri"/>
                  <a:cs typeface="Calibri"/>
                </a:rPr>
                <a:t> </a:t>
              </a:r>
              <a:r>
                <a:rPr lang="es-419" sz="3600" err="1">
                  <a:solidFill>
                    <a:schemeClr val="tx1"/>
                  </a:solidFill>
                  <a:effectLst/>
                  <a:latin typeface="Calibri"/>
                  <a:cs typeface="Calibri"/>
                </a:rPr>
                <a:t>out</a:t>
              </a:r>
              <a:r>
                <a:rPr lang="es-419" sz="3600">
                  <a:solidFill>
                    <a:schemeClr val="tx1"/>
                  </a:solidFill>
                  <a:effectLst/>
                  <a:latin typeface="Calibri"/>
                  <a:cs typeface="Calibri"/>
                </a:rPr>
                <a:t> </a:t>
              </a:r>
              <a:r>
                <a:rPr lang="es-419" sz="3600" err="1">
                  <a:solidFill>
                    <a:schemeClr val="tx1"/>
                  </a:solidFill>
                  <a:effectLst/>
                  <a:latin typeface="Calibri"/>
                  <a:cs typeface="Calibri"/>
                </a:rPr>
                <a:t>for</a:t>
              </a:r>
              <a:r>
                <a:rPr lang="es-419" sz="3600">
                  <a:solidFill>
                    <a:schemeClr val="tx1"/>
                  </a:solidFill>
                  <a:effectLst/>
                  <a:latin typeface="Calibri"/>
                  <a:cs typeface="Calibri"/>
                </a:rPr>
                <a:t> a total </a:t>
              </a:r>
              <a:r>
                <a:rPr lang="es-419" sz="3600" err="1">
                  <a:solidFill>
                    <a:schemeClr val="tx1"/>
                  </a:solidFill>
                  <a:effectLst/>
                  <a:latin typeface="Calibri"/>
                  <a:cs typeface="Calibri"/>
                </a:rPr>
                <a:t>of</a:t>
              </a:r>
              <a:r>
                <a:rPr lang="es-419" sz="3600">
                  <a:solidFill>
                    <a:schemeClr val="tx1"/>
                  </a:solidFill>
                  <a:effectLst/>
                  <a:latin typeface="Calibri"/>
                  <a:cs typeface="Calibri"/>
                </a:rPr>
                <a:t> 82 </a:t>
              </a:r>
              <a:r>
                <a:rPr lang="es-419" sz="3600" err="1">
                  <a:solidFill>
                    <a:schemeClr val="tx1"/>
                  </a:solidFill>
                  <a:effectLst/>
                  <a:latin typeface="Calibri"/>
                  <a:cs typeface="Calibri"/>
                </a:rPr>
                <a:t>days</a:t>
              </a:r>
              <a:r>
                <a:rPr lang="es-419" sz="3600">
                  <a:solidFill>
                    <a:schemeClr val="tx1"/>
                  </a:solidFill>
                  <a:effectLst/>
                  <a:latin typeface="Calibri"/>
                  <a:cs typeface="Calibri"/>
                </a:rPr>
                <a:t> </a:t>
              </a:r>
              <a:r>
                <a:rPr lang="es-419" sz="3600" err="1">
                  <a:solidFill>
                    <a:schemeClr val="tx1"/>
                  </a:solidFill>
                  <a:effectLst/>
                  <a:latin typeface="Calibri"/>
                  <a:cs typeface="Calibri"/>
                </a:rPr>
                <a:t>with</a:t>
              </a:r>
              <a:r>
                <a:rPr lang="es-419" sz="3600">
                  <a:solidFill>
                    <a:schemeClr val="tx1"/>
                  </a:solidFill>
                  <a:effectLst/>
                  <a:latin typeface="Calibri"/>
                  <a:cs typeface="Calibri"/>
                </a:rPr>
                <a:t> </a:t>
              </a:r>
              <a:r>
                <a:rPr lang="es-419" sz="3600" err="1">
                  <a:solidFill>
                    <a:schemeClr val="tx1"/>
                  </a:solidFill>
                  <a:effectLst/>
                  <a:latin typeface="Calibri"/>
                  <a:cs typeface="Calibri"/>
                </a:rPr>
                <a:t>varying</a:t>
              </a:r>
              <a:r>
                <a:rPr lang="es-419" sz="3600">
                  <a:solidFill>
                    <a:schemeClr val="tx1"/>
                  </a:solidFill>
                  <a:effectLst/>
                  <a:latin typeface="Calibri"/>
                  <a:cs typeface="Calibri"/>
                </a:rPr>
                <a:t> </a:t>
              </a:r>
              <a:r>
                <a:rPr lang="es-419" sz="3600" err="1">
                  <a:solidFill>
                    <a:schemeClr val="tx1"/>
                  </a:solidFill>
                  <a:effectLst/>
                  <a:latin typeface="Calibri"/>
                  <a:cs typeface="Calibri"/>
                </a:rPr>
                <a:t>species</a:t>
              </a:r>
              <a:r>
                <a:rPr lang="es-419" sz="3600">
                  <a:solidFill>
                    <a:schemeClr val="tx1"/>
                  </a:solidFill>
                  <a:effectLst/>
                  <a:latin typeface="Calibri"/>
                  <a:cs typeface="Calibri"/>
                </a:rPr>
                <a:t> </a:t>
              </a:r>
              <a:r>
                <a:rPr lang="es-419" sz="3600" err="1">
                  <a:solidFill>
                    <a:schemeClr val="tx1"/>
                  </a:solidFill>
                  <a:effectLst/>
                  <a:latin typeface="Calibri"/>
                  <a:cs typeface="Calibri"/>
                </a:rPr>
                <a:t>seen</a:t>
              </a:r>
              <a:r>
                <a:rPr lang="es-419" sz="3600">
                  <a:solidFill>
                    <a:schemeClr val="tx1"/>
                  </a:solidFill>
                  <a:effectLst/>
                  <a:latin typeface="Calibri"/>
                  <a:cs typeface="Calibri"/>
                </a:rPr>
                <a:t> in </a:t>
              </a:r>
              <a:r>
                <a:rPr lang="es-419" sz="3600" err="1">
                  <a:solidFill>
                    <a:schemeClr val="tx1"/>
                  </a:solidFill>
                  <a:effectLst/>
                  <a:latin typeface="Calibri"/>
                  <a:cs typeface="Calibri"/>
                </a:rPr>
                <a:t>each</a:t>
              </a:r>
              <a:r>
                <a:rPr lang="es-419" sz="3600">
                  <a:solidFill>
                    <a:schemeClr val="tx1"/>
                  </a:solidFill>
                  <a:effectLst/>
                  <a:latin typeface="Calibri"/>
                  <a:cs typeface="Calibri"/>
                </a:rPr>
                <a:t> </a:t>
              </a:r>
              <a:r>
                <a:rPr lang="es-419" sz="3600" err="1">
                  <a:solidFill>
                    <a:schemeClr val="tx1"/>
                  </a:solidFill>
                  <a:effectLst/>
                  <a:latin typeface="Calibri"/>
                  <a:cs typeface="Calibri"/>
                </a:rPr>
                <a:t>sampling</a:t>
              </a:r>
              <a:r>
                <a:rPr lang="es-419" sz="3600">
                  <a:solidFill>
                    <a:schemeClr val="tx1"/>
                  </a:solidFill>
                  <a:effectLst/>
                  <a:latin typeface="Calibri"/>
                  <a:cs typeface="Calibri"/>
                </a:rPr>
                <a:t> hexagonal.</a:t>
              </a:r>
            </a:p>
            <a:p>
              <a:endParaRPr lang="es-419" sz="3600">
                <a:solidFill>
                  <a:schemeClr val="tx1"/>
                </a:solidFill>
                <a:effectLst/>
                <a:latin typeface="Calibri" panose="020F0502020204030204" pitchFamily="34" charset="0"/>
                <a:cs typeface="Calibri" panose="020F0502020204030204" pitchFamily="34" charset="0"/>
              </a:endParaRPr>
            </a:p>
            <a:p>
              <a:r>
                <a:rPr lang="es-419" sz="3600">
                  <a:solidFill>
                    <a:schemeClr val="tx1"/>
                  </a:solidFill>
                  <a:effectLst/>
                  <a:latin typeface="Calibri"/>
                  <a:cs typeface="Calibri"/>
                </a:rPr>
                <a:t>In </a:t>
              </a:r>
              <a:r>
                <a:rPr lang="es-419" sz="3600" err="1">
                  <a:solidFill>
                    <a:schemeClr val="tx1"/>
                  </a:solidFill>
                  <a:effectLst/>
                  <a:latin typeface="Calibri"/>
                  <a:cs typeface="Calibri"/>
                </a:rPr>
                <a:t>every</a:t>
              </a:r>
              <a:r>
                <a:rPr lang="es-419" sz="3600">
                  <a:solidFill>
                    <a:schemeClr val="tx1"/>
                  </a:solidFill>
                  <a:effectLst/>
                  <a:latin typeface="Calibri"/>
                  <a:cs typeface="Calibri"/>
                </a:rPr>
                <a:t> </a:t>
              </a:r>
              <a:r>
                <a:rPr lang="es-419" sz="3600" err="1">
                  <a:solidFill>
                    <a:schemeClr val="tx1"/>
                  </a:solidFill>
                  <a:effectLst/>
                  <a:latin typeface="Calibri"/>
                  <a:cs typeface="Calibri"/>
                </a:rPr>
                <a:t>game</a:t>
              </a:r>
              <a:r>
                <a:rPr lang="es-419" sz="3600">
                  <a:solidFill>
                    <a:schemeClr val="tx1"/>
                  </a:solidFill>
                  <a:effectLst/>
                  <a:latin typeface="Calibri"/>
                  <a:cs typeface="Calibri"/>
                </a:rPr>
                <a:t> camera I </a:t>
              </a:r>
              <a:r>
                <a:rPr lang="es-419" sz="3600" err="1">
                  <a:solidFill>
                    <a:schemeClr val="tx1"/>
                  </a:solidFill>
                  <a:effectLst/>
                  <a:latin typeface="Calibri"/>
                  <a:cs typeface="Calibri"/>
                </a:rPr>
                <a:t>spotted</a:t>
              </a:r>
              <a:r>
                <a:rPr lang="es-419" sz="3600">
                  <a:solidFill>
                    <a:schemeClr val="tx1"/>
                  </a:solidFill>
                  <a:effectLst/>
                  <a:latin typeface="Calibri"/>
                  <a:cs typeface="Calibri"/>
                </a:rPr>
                <a:t> </a:t>
              </a:r>
              <a:r>
                <a:rPr lang="es-419" sz="3600" err="1">
                  <a:solidFill>
                    <a:schemeClr val="tx1"/>
                  </a:solidFill>
                  <a:effectLst/>
                  <a:latin typeface="Calibri"/>
                  <a:cs typeface="Calibri"/>
                </a:rPr>
                <a:t>white</a:t>
              </a:r>
              <a:r>
                <a:rPr lang="es-419" sz="3600">
                  <a:solidFill>
                    <a:schemeClr val="tx1"/>
                  </a:solidFill>
                  <a:effectLst/>
                  <a:latin typeface="Calibri"/>
                  <a:cs typeface="Calibri"/>
                </a:rPr>
                <a:t> </a:t>
              </a:r>
              <a:r>
                <a:rPr lang="es-419" sz="3600" err="1">
                  <a:solidFill>
                    <a:schemeClr val="tx1"/>
                  </a:solidFill>
                  <a:effectLst/>
                  <a:latin typeface="Calibri"/>
                  <a:cs typeface="Calibri"/>
                </a:rPr>
                <a:t>tailed</a:t>
              </a:r>
              <a:r>
                <a:rPr lang="es-419" sz="3600">
                  <a:solidFill>
                    <a:schemeClr val="tx1"/>
                  </a:solidFill>
                  <a:effectLst/>
                  <a:latin typeface="Calibri"/>
                  <a:cs typeface="Calibri"/>
                </a:rPr>
                <a:t> </a:t>
              </a:r>
              <a:r>
                <a:rPr lang="es-419" sz="3600" err="1">
                  <a:solidFill>
                    <a:schemeClr val="tx1"/>
                  </a:solidFill>
                  <a:effectLst/>
                  <a:latin typeface="Calibri"/>
                  <a:cs typeface="Calibri"/>
                </a:rPr>
                <a:t>deer</a:t>
              </a:r>
              <a:r>
                <a:rPr lang="es-419" sz="3600">
                  <a:solidFill>
                    <a:schemeClr val="tx1"/>
                  </a:solidFill>
                  <a:effectLst/>
                  <a:latin typeface="Calibri"/>
                  <a:cs typeface="Calibri"/>
                </a:rPr>
                <a:t>. Gray Squirrels were seen the most consistently with about 55 days in Lehman. </a:t>
              </a:r>
              <a:r>
                <a:rPr lang="es-419" sz="3600" err="1">
                  <a:solidFill>
                    <a:schemeClr val="tx1"/>
                  </a:solidFill>
                  <a:effectLst/>
                  <a:latin typeface="Calibri"/>
                  <a:cs typeface="Calibri"/>
                </a:rPr>
                <a:t>NatcoNorth</a:t>
              </a:r>
              <a:r>
                <a:rPr lang="es-419" sz="3600">
                  <a:solidFill>
                    <a:schemeClr val="tx1"/>
                  </a:solidFill>
                  <a:effectLst/>
                  <a:latin typeface="Calibri"/>
                  <a:cs typeface="Calibri"/>
                </a:rPr>
                <a:t> </a:t>
              </a:r>
              <a:r>
                <a:rPr lang="es-419" sz="3600" err="1">
                  <a:solidFill>
                    <a:schemeClr val="tx1"/>
                  </a:solidFill>
                  <a:effectLst/>
                  <a:latin typeface="Calibri"/>
                  <a:cs typeface="Calibri"/>
                </a:rPr>
                <a:t>only</a:t>
              </a:r>
              <a:r>
                <a:rPr lang="es-419" sz="3600">
                  <a:solidFill>
                    <a:schemeClr val="tx1"/>
                  </a:solidFill>
                  <a:effectLst/>
                  <a:latin typeface="Calibri"/>
                  <a:cs typeface="Calibri"/>
                </a:rPr>
                <a:t> </a:t>
              </a:r>
              <a:r>
                <a:rPr lang="es-419" sz="3600" err="1">
                  <a:solidFill>
                    <a:schemeClr val="tx1"/>
                  </a:solidFill>
                  <a:effectLst/>
                  <a:latin typeface="Calibri"/>
                  <a:cs typeface="Calibri"/>
                </a:rPr>
                <a:t>had</a:t>
              </a:r>
              <a:r>
                <a:rPr lang="es-419" sz="3600">
                  <a:solidFill>
                    <a:schemeClr val="tx1"/>
                  </a:solidFill>
                  <a:effectLst/>
                  <a:latin typeface="Calibri"/>
                  <a:cs typeface="Calibri"/>
                </a:rPr>
                <a:t> </a:t>
              </a:r>
              <a:r>
                <a:rPr lang="es-419" sz="3600" err="1">
                  <a:solidFill>
                    <a:schemeClr val="tx1"/>
                  </a:solidFill>
                  <a:effectLst/>
                  <a:latin typeface="Calibri"/>
                  <a:cs typeface="Calibri"/>
                </a:rPr>
                <a:t>white</a:t>
              </a:r>
              <a:r>
                <a:rPr lang="es-419" sz="3600">
                  <a:solidFill>
                    <a:schemeClr val="tx1"/>
                  </a:solidFill>
                  <a:effectLst/>
                  <a:latin typeface="Calibri"/>
                  <a:cs typeface="Calibri"/>
                </a:rPr>
                <a:t> </a:t>
              </a:r>
              <a:r>
                <a:rPr lang="es-419" sz="3600" err="1">
                  <a:solidFill>
                    <a:schemeClr val="tx1"/>
                  </a:solidFill>
                  <a:effectLst/>
                  <a:latin typeface="Calibri"/>
                  <a:cs typeface="Calibri"/>
                </a:rPr>
                <a:t>tailed</a:t>
              </a:r>
              <a:r>
                <a:rPr lang="es-419" sz="3600">
                  <a:solidFill>
                    <a:schemeClr val="tx1"/>
                  </a:solidFill>
                  <a:effectLst/>
                  <a:latin typeface="Calibri"/>
                  <a:cs typeface="Calibri"/>
                </a:rPr>
                <a:t> </a:t>
              </a:r>
              <a:r>
                <a:rPr lang="es-419" sz="3600" err="1">
                  <a:solidFill>
                    <a:schemeClr val="tx1"/>
                  </a:solidFill>
                  <a:effectLst/>
                  <a:latin typeface="Calibri"/>
                  <a:cs typeface="Calibri"/>
                </a:rPr>
                <a:t>deer</a:t>
              </a:r>
              <a:r>
                <a:rPr lang="es-419" sz="3600">
                  <a:solidFill>
                    <a:schemeClr val="tx1"/>
                  </a:solidFill>
                  <a:effectLst/>
                  <a:latin typeface="Calibri"/>
                  <a:cs typeface="Calibri"/>
                </a:rPr>
                <a:t>. </a:t>
              </a:r>
              <a:r>
                <a:rPr lang="es-419" sz="3600" err="1">
                  <a:solidFill>
                    <a:schemeClr val="tx1"/>
                  </a:solidFill>
                  <a:effectLst/>
                  <a:latin typeface="Calibri"/>
                  <a:cs typeface="Calibri"/>
                </a:rPr>
                <a:t>NatcoSouth</a:t>
              </a:r>
              <a:r>
                <a:rPr lang="es-419" sz="3600">
                  <a:solidFill>
                    <a:schemeClr val="tx1"/>
                  </a:solidFill>
                  <a:effectLst/>
                  <a:latin typeface="Calibri"/>
                  <a:cs typeface="Calibri"/>
                </a:rPr>
                <a:t> camera </a:t>
              </a:r>
              <a:r>
                <a:rPr lang="es-419" sz="3600" err="1">
                  <a:solidFill>
                    <a:schemeClr val="tx1"/>
                  </a:solidFill>
                  <a:effectLst/>
                  <a:latin typeface="Calibri"/>
                  <a:cs typeface="Calibri"/>
                </a:rPr>
                <a:t>had</a:t>
              </a:r>
              <a:r>
                <a:rPr lang="es-419" sz="3600">
                  <a:solidFill>
                    <a:schemeClr val="tx1"/>
                  </a:solidFill>
                  <a:effectLst/>
                  <a:latin typeface="Calibri"/>
                  <a:cs typeface="Calibri"/>
                </a:rPr>
                <a:t> </a:t>
              </a:r>
              <a:r>
                <a:rPr lang="es-419" sz="3600" err="1">
                  <a:solidFill>
                    <a:schemeClr val="tx1"/>
                  </a:solidFill>
                  <a:effectLst/>
                  <a:latin typeface="Calibri"/>
                  <a:cs typeface="Calibri"/>
                </a:rPr>
                <a:t>some</a:t>
              </a:r>
              <a:r>
                <a:rPr lang="es-419" sz="3600">
                  <a:solidFill>
                    <a:schemeClr val="tx1"/>
                  </a:solidFill>
                  <a:effectLst/>
                  <a:latin typeface="Calibri"/>
                  <a:cs typeface="Calibri"/>
                </a:rPr>
                <a:t> gray </a:t>
              </a:r>
              <a:r>
                <a:rPr lang="es-419" sz="3600" err="1">
                  <a:solidFill>
                    <a:schemeClr val="tx1"/>
                  </a:solidFill>
                  <a:effectLst/>
                  <a:latin typeface="Calibri"/>
                  <a:cs typeface="Calibri"/>
                </a:rPr>
                <a:t>squirrels</a:t>
              </a:r>
              <a:r>
                <a:rPr lang="es-419" sz="3600">
                  <a:solidFill>
                    <a:schemeClr val="tx1"/>
                  </a:solidFill>
                  <a:effectLst/>
                  <a:latin typeface="Calibri"/>
                  <a:cs typeface="Calibri"/>
                </a:rPr>
                <a:t> </a:t>
              </a:r>
              <a:r>
                <a:rPr lang="es-419" sz="3600" err="1">
                  <a:solidFill>
                    <a:schemeClr val="tx1"/>
                  </a:solidFill>
                  <a:effectLst/>
                  <a:latin typeface="Calibri"/>
                  <a:cs typeface="Calibri"/>
                </a:rPr>
                <a:t>seen</a:t>
              </a:r>
              <a:r>
                <a:rPr lang="es-419" sz="3600">
                  <a:solidFill>
                    <a:schemeClr val="tx1"/>
                  </a:solidFill>
                  <a:effectLst/>
                  <a:latin typeface="Calibri"/>
                  <a:cs typeface="Calibri"/>
                </a:rPr>
                <a:t> </a:t>
              </a:r>
              <a:r>
                <a:rPr lang="es-419" sz="3600" err="1">
                  <a:solidFill>
                    <a:schemeClr val="tx1"/>
                  </a:solidFill>
                  <a:effectLst/>
                  <a:latin typeface="Calibri"/>
                  <a:cs typeface="Calibri"/>
                </a:rPr>
                <a:t>throughout</a:t>
              </a:r>
              <a:r>
                <a:rPr lang="es-419" sz="3600">
                  <a:solidFill>
                    <a:schemeClr val="tx1"/>
                  </a:solidFill>
                  <a:effectLst/>
                  <a:latin typeface="Calibri"/>
                  <a:cs typeface="Calibri"/>
                </a:rPr>
                <a:t> 10 </a:t>
              </a:r>
              <a:r>
                <a:rPr lang="es-419" sz="3600" err="1">
                  <a:solidFill>
                    <a:schemeClr val="tx1"/>
                  </a:solidFill>
                  <a:effectLst/>
                  <a:latin typeface="Calibri"/>
                  <a:cs typeface="Calibri"/>
                </a:rPr>
                <a:t>days</a:t>
              </a:r>
              <a:r>
                <a:rPr lang="es-419" sz="3600">
                  <a:solidFill>
                    <a:schemeClr val="tx1"/>
                  </a:solidFill>
                  <a:effectLst/>
                  <a:latin typeface="Calibri"/>
                  <a:cs typeface="Calibri"/>
                </a:rPr>
                <a:t>.</a:t>
              </a:r>
            </a:p>
            <a:p>
              <a:endParaRPr lang="es-419" sz="3600">
                <a:solidFill>
                  <a:schemeClr val="tx1"/>
                </a:solidFill>
                <a:effectLst/>
                <a:latin typeface="Calibri" panose="020F0502020204030204" pitchFamily="34" charset="0"/>
                <a:cs typeface="Calibri" panose="020F0502020204030204" pitchFamily="34" charset="0"/>
              </a:endParaRPr>
            </a:p>
            <a:p>
              <a:r>
                <a:rPr lang="es-419" sz="3600" err="1">
                  <a:solidFill>
                    <a:schemeClr val="tx1"/>
                  </a:solidFill>
                  <a:effectLst/>
                  <a:latin typeface="Calibri" panose="020F0502020204030204" pitchFamily="34" charset="0"/>
                  <a:cs typeface="Calibri" panose="020F0502020204030204" pitchFamily="34" charset="0"/>
                </a:rPr>
                <a:t>The</a:t>
              </a:r>
              <a:r>
                <a:rPr lang="es-419" sz="3600">
                  <a:solidFill>
                    <a:schemeClr val="tx1"/>
                  </a:solidFill>
                  <a:effectLst/>
                  <a:latin typeface="Calibri" panose="020F0502020204030204" pitchFamily="34" charset="0"/>
                  <a:cs typeface="Calibri" panose="020F0502020204030204" pitchFamily="34" charset="0"/>
                </a:rPr>
                <a:t> total </a:t>
              </a:r>
              <a:r>
                <a:rPr lang="es-419" sz="3600" err="1">
                  <a:solidFill>
                    <a:schemeClr val="tx1"/>
                  </a:solidFill>
                  <a:effectLst/>
                  <a:latin typeface="Calibri" panose="020F0502020204030204" pitchFamily="34" charset="0"/>
                  <a:cs typeface="Calibri" panose="020F0502020204030204" pitchFamily="34" charset="0"/>
                </a:rPr>
                <a:t>species</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richness</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for</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the</a:t>
              </a:r>
              <a:r>
                <a:rPr lang="es-419" sz="3600">
                  <a:solidFill>
                    <a:schemeClr val="tx1"/>
                  </a:solidFill>
                  <a:effectLst/>
                  <a:latin typeface="Calibri" panose="020F0502020204030204" pitchFamily="34" charset="0"/>
                  <a:cs typeface="Calibri" panose="020F0502020204030204" pitchFamily="34" charset="0"/>
                </a:rPr>
                <a:t> campus </a:t>
              </a:r>
              <a:r>
                <a:rPr lang="es-419" sz="3600" err="1">
                  <a:solidFill>
                    <a:schemeClr val="tx1"/>
                  </a:solidFill>
                  <a:effectLst/>
                  <a:latin typeface="Calibri" panose="020F0502020204030204" pitchFamily="34" charset="0"/>
                  <a:cs typeface="Calibri" panose="020F0502020204030204" pitchFamily="34" charset="0"/>
                </a:rPr>
                <a:t>was</a:t>
              </a:r>
              <a:r>
                <a:rPr lang="es-419" sz="3600">
                  <a:solidFill>
                    <a:schemeClr val="tx1"/>
                  </a:solidFill>
                  <a:effectLst/>
                  <a:latin typeface="Calibri" panose="020F0502020204030204" pitchFamily="34" charset="0"/>
                  <a:cs typeface="Calibri" panose="020F0502020204030204" pitchFamily="34" charset="0"/>
                </a:rPr>
                <a:t> 15 </a:t>
              </a:r>
              <a:r>
                <a:rPr lang="es-419" sz="3600" err="1">
                  <a:solidFill>
                    <a:schemeClr val="tx1"/>
                  </a:solidFill>
                  <a:effectLst/>
                  <a:latin typeface="Calibri" panose="020F0502020204030204" pitchFamily="34" charset="0"/>
                  <a:cs typeface="Calibri" panose="020F0502020204030204" pitchFamily="34" charset="0"/>
                </a:rPr>
                <a:t>species</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graph</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below</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The</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location</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with</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the</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highest</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species</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richness</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was</a:t>
              </a:r>
              <a:r>
                <a:rPr lang="es-419" sz="3600">
                  <a:solidFill>
                    <a:schemeClr val="tx1"/>
                  </a:solidFill>
                  <a:effectLst/>
                  <a:latin typeface="Calibri" panose="020F0502020204030204" pitchFamily="34" charset="0"/>
                  <a:cs typeface="Calibri" panose="020F0502020204030204" pitchFamily="34" charset="0"/>
                </a:rPr>
                <a:t> Lehman (Table 1). </a:t>
              </a:r>
              <a:r>
                <a:rPr lang="es-419" sz="3600" err="1">
                  <a:solidFill>
                    <a:schemeClr val="tx1"/>
                  </a:solidFill>
                  <a:effectLst/>
                  <a:latin typeface="Calibri" panose="020F0502020204030204" pitchFamily="34" charset="0"/>
                  <a:cs typeface="Calibri" panose="020F0502020204030204" pitchFamily="34" charset="0"/>
                </a:rPr>
                <a:t>The</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location</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with</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the</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lowest</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species</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richness</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was</a:t>
              </a:r>
              <a:r>
                <a:rPr lang="es-419" sz="3600">
                  <a:solidFill>
                    <a:schemeClr val="tx1"/>
                  </a:solidFill>
                  <a:effectLst/>
                  <a:latin typeface="Calibri" panose="020F0502020204030204" pitchFamily="34" charset="0"/>
                  <a:cs typeface="Calibri" panose="020F0502020204030204" pitchFamily="34" charset="0"/>
                </a:rPr>
                <a:t> </a:t>
              </a:r>
              <a:r>
                <a:rPr lang="es-419" sz="3600" err="1">
                  <a:solidFill>
                    <a:schemeClr val="tx1"/>
                  </a:solidFill>
                  <a:effectLst/>
                  <a:latin typeface="Calibri" panose="020F0502020204030204" pitchFamily="34" charset="0"/>
                  <a:cs typeface="Calibri" panose="020F0502020204030204" pitchFamily="34" charset="0"/>
                </a:rPr>
                <a:t>NatCO</a:t>
              </a:r>
              <a:r>
                <a:rPr lang="es-419" sz="3600">
                  <a:solidFill>
                    <a:schemeClr val="tx1"/>
                  </a:solidFill>
                  <a:effectLst/>
                  <a:latin typeface="Calibri" panose="020F0502020204030204" pitchFamily="34" charset="0"/>
                  <a:cs typeface="Calibri" panose="020F0502020204030204" pitchFamily="34" charset="0"/>
                </a:rPr>
                <a:t> North (Table 1).</a:t>
              </a:r>
              <a:endParaRPr lang="es-419" sz="3600">
                <a:solidFill>
                  <a:schemeClr val="tx1"/>
                </a:solidFill>
                <a:latin typeface="Calibri" panose="020F0502020204030204" pitchFamily="34" charset="0"/>
                <a:cs typeface="Calibri" panose="020F0502020204030204" pitchFamily="34" charset="0"/>
              </a:endParaRPr>
            </a:p>
          </p:txBody>
        </p:sp>
        <p:sp>
          <p:nvSpPr>
            <p:cNvPr id="84" name="Rectangle 10">
              <a:extLst>
                <a:ext uri="{FF2B5EF4-FFF2-40B4-BE49-F238E27FC236}">
                  <a16:creationId xmlns:a16="http://schemas.microsoft.com/office/drawing/2014/main" id="{3D96BB99-3F6E-4E73-BA6B-A122D83B12A2}"/>
                </a:ext>
              </a:extLst>
            </p:cNvPr>
            <p:cNvSpPr>
              <a:spLocks noChangeArrowheads="1"/>
            </p:cNvSpPr>
            <p:nvPr/>
          </p:nvSpPr>
          <p:spPr bwMode="auto">
            <a:xfrm>
              <a:off x="12877272" y="13801275"/>
              <a:ext cx="8680650" cy="1719631"/>
            </a:xfrm>
            <a:prstGeom prst="snipRoundRect">
              <a:avLst>
                <a:gd name="adj1" fmla="val 0"/>
                <a:gd name="adj2" fmla="val 50000"/>
              </a:avLst>
            </a:prstGeom>
            <a:solidFill>
              <a:srgbClr val="664F93"/>
            </a:solidFill>
            <a:ln w="12700">
              <a:noFill/>
              <a:miter lim="800000"/>
            </a:ln>
          </p:spPr>
          <p:txBody>
            <a:bodyPr wrap="none" lIns="274320" tIns="73152" rIns="274320" bIns="68563" anchor="ctr" anchorCtr="0"/>
            <a:lstStyle>
              <a:defPPr>
                <a:defRPr kern="1200"/>
              </a:defPPr>
            </a:lstStyle>
            <a:p>
              <a:pPr defTabSz="4702588">
                <a:defRPr/>
              </a:pPr>
              <a:r>
                <a:rPr lang="en-US" sz="4000" b="1">
                  <a:solidFill>
                    <a:schemeClr val="bg1"/>
                  </a:solidFill>
                  <a:effectLst/>
                  <a:latin typeface="Quattrocento" panose="02020802030000000404" pitchFamily="18" charset="0"/>
                </a:rPr>
                <a:t>Results</a:t>
              </a:r>
            </a:p>
          </p:txBody>
        </p:sp>
      </p:grpSp>
      <p:sp>
        <p:nvSpPr>
          <p:cNvPr id="90" name="Rectangle 10">
            <a:extLst>
              <a:ext uri="{FF2B5EF4-FFF2-40B4-BE49-F238E27FC236}">
                <a16:creationId xmlns:a16="http://schemas.microsoft.com/office/drawing/2014/main" id="{8C463412-CC68-4A0F-AE72-68EF99EB2F46}"/>
              </a:ext>
            </a:extLst>
          </p:cNvPr>
          <p:cNvSpPr>
            <a:spLocks noChangeArrowheads="1"/>
          </p:cNvSpPr>
          <p:nvPr/>
        </p:nvSpPr>
        <p:spPr bwMode="auto">
          <a:xfrm>
            <a:off x="686385" y="7311807"/>
            <a:ext cx="11288534" cy="726003"/>
          </a:xfrm>
          <a:prstGeom prst="snipRoundRect">
            <a:avLst>
              <a:gd name="adj1" fmla="val 0"/>
              <a:gd name="adj2" fmla="val 50000"/>
            </a:avLst>
          </a:prstGeom>
          <a:solidFill>
            <a:srgbClr val="664F93"/>
          </a:solidFill>
          <a:ln w="12700">
            <a:noFill/>
            <a:miter lim="800000"/>
          </a:ln>
        </p:spPr>
        <p:txBody>
          <a:bodyPr wrap="none" lIns="274320" tIns="73152" rIns="274320" bIns="68563" anchor="ctr" anchorCtr="0"/>
          <a:lstStyle>
            <a:defPPr>
              <a:defRPr kern="1200"/>
            </a:defPPr>
          </a:lstStyle>
          <a:p>
            <a:pPr defTabSz="4702588">
              <a:defRPr/>
            </a:pPr>
            <a:r>
              <a:rPr lang="en-US" sz="4000" b="1">
                <a:solidFill>
                  <a:schemeClr val="bg1"/>
                </a:solidFill>
                <a:effectLst/>
                <a:latin typeface="Quattrocento" panose="02020802030000000404" pitchFamily="18" charset="0"/>
              </a:rPr>
              <a:t>Introduction</a:t>
            </a:r>
          </a:p>
        </p:txBody>
      </p:sp>
      <p:sp>
        <p:nvSpPr>
          <p:cNvPr id="85" name="Rectangle 84">
            <a:extLst>
              <a:ext uri="{FF2B5EF4-FFF2-40B4-BE49-F238E27FC236}">
                <a16:creationId xmlns:a16="http://schemas.microsoft.com/office/drawing/2014/main" id="{19BFD724-D51D-4DD6-A93A-40ABEA405C90}"/>
              </a:ext>
            </a:extLst>
          </p:cNvPr>
          <p:cNvSpPr/>
          <p:nvPr/>
        </p:nvSpPr>
        <p:spPr>
          <a:xfrm>
            <a:off x="33088301" y="8510839"/>
            <a:ext cx="10106109" cy="10475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1200"/>
            </a:defPPr>
          </a:lstStyle>
          <a:p>
            <a:r>
              <a:rPr lang="en-US" sz="3600" dirty="0">
                <a:solidFill>
                  <a:schemeClr val="tx1"/>
                </a:solidFill>
                <a:effectLst/>
                <a:latin typeface="Calibri"/>
                <a:cs typeface="Calibri"/>
              </a:rPr>
              <a:t>There were 15 total species found throughout the 3 AIM Camera Trap Sites in the Suny Potsdam Grids. There were dogs and cats spotted on the </a:t>
            </a:r>
            <a:r>
              <a:rPr lang="en-US" sz="3600" dirty="0" err="1">
                <a:solidFill>
                  <a:schemeClr val="tx1"/>
                </a:solidFill>
                <a:effectLst/>
                <a:latin typeface="Calibri"/>
                <a:cs typeface="Calibri"/>
              </a:rPr>
              <a:t>Reconyx</a:t>
            </a:r>
            <a:r>
              <a:rPr lang="en-US" sz="3600">
                <a:solidFill>
                  <a:schemeClr val="tx1"/>
                </a:solidFill>
                <a:effectLst/>
                <a:latin typeface="Calibri"/>
                <a:cs typeface="Calibri"/>
              </a:rPr>
              <a:t> cameras, and these domestic animals </a:t>
            </a:r>
            <a:r>
              <a:rPr lang="en-US" sz="3600" dirty="0">
                <a:solidFill>
                  <a:schemeClr val="tx1"/>
                </a:solidFill>
                <a:effectLst/>
                <a:latin typeface="Calibri"/>
                <a:cs typeface="Calibri"/>
              </a:rPr>
              <a:t>can pose a threat to the native wildlife.</a:t>
            </a:r>
            <a:endParaRPr lang="en-US" sz="3600" dirty="0">
              <a:solidFill>
                <a:schemeClr val="tx1"/>
              </a:solidFill>
              <a:effectLst/>
              <a:latin typeface="Calibri" panose="020F0502020204030204" pitchFamily="34" charset="0"/>
              <a:cs typeface="Calibri" panose="020F0502020204030204" pitchFamily="34" charset="0"/>
            </a:endParaRPr>
          </a:p>
          <a:p>
            <a:r>
              <a:rPr lang="en-US" sz="3600" dirty="0">
                <a:solidFill>
                  <a:schemeClr val="tx1"/>
                </a:solidFill>
                <a:effectLst/>
                <a:latin typeface="Calibri"/>
                <a:cs typeface="Calibri"/>
              </a:rPr>
              <a:t>There were high levels of species richness in the  Lehman site with a wide range of biodiversity occurring. This may be due to the fact that there are lots of Riparian areas with nearby lakes in a forested area with dense </a:t>
            </a:r>
            <a:r>
              <a:rPr lang="en-US" sz="3600">
                <a:solidFill>
                  <a:schemeClr val="tx1"/>
                </a:solidFill>
                <a:effectLst/>
                <a:latin typeface="Calibri"/>
                <a:cs typeface="Calibri"/>
              </a:rPr>
              <a:t>canopoy</a:t>
            </a:r>
            <a:r>
              <a:rPr lang="en-US" sz="3600" dirty="0">
                <a:solidFill>
                  <a:schemeClr val="tx1"/>
                </a:solidFill>
                <a:effectLst/>
                <a:latin typeface="Calibri"/>
                <a:cs typeface="Calibri"/>
              </a:rPr>
              <a:t> cover. </a:t>
            </a:r>
          </a:p>
          <a:p>
            <a:r>
              <a:rPr lang="en-US" sz="3600" dirty="0">
                <a:solidFill>
                  <a:schemeClr val="tx1"/>
                </a:solidFill>
                <a:effectLst/>
                <a:latin typeface="Calibri"/>
                <a:cs typeface="Calibri"/>
              </a:rPr>
              <a:t>In the future, I feel that this AIM Camera trapping study should be continued to be monitored in current sites and expand to watch more hexagonal cells in other riparian areas in the Adirondacks to seek an even wider range of wildlife. This study was quite fun to be </a:t>
            </a:r>
            <a:r>
              <a:rPr lang="en-US" sz="3600">
                <a:solidFill>
                  <a:schemeClr val="tx1"/>
                </a:solidFill>
                <a:effectLst/>
                <a:latin typeface="Calibri"/>
                <a:cs typeface="Calibri"/>
              </a:rPr>
              <a:t>a part</a:t>
            </a:r>
            <a:r>
              <a:rPr lang="en-US" sz="3600" dirty="0">
                <a:solidFill>
                  <a:schemeClr val="tx1"/>
                </a:solidFill>
                <a:effectLst/>
                <a:latin typeface="Calibri"/>
                <a:cs typeface="Calibri"/>
              </a:rPr>
              <a:t> of since I got to  witness Adirondack creatures in their natural habitat without disturbing them.</a:t>
            </a:r>
          </a:p>
        </p:txBody>
      </p:sp>
      <p:sp>
        <p:nvSpPr>
          <p:cNvPr id="87" name="Rectangle 10">
            <a:extLst>
              <a:ext uri="{FF2B5EF4-FFF2-40B4-BE49-F238E27FC236}">
                <a16:creationId xmlns:a16="http://schemas.microsoft.com/office/drawing/2014/main" id="{0BE282AE-183A-4D49-B152-23A5A101BEA6}"/>
              </a:ext>
            </a:extLst>
          </p:cNvPr>
          <p:cNvSpPr>
            <a:spLocks noChangeArrowheads="1"/>
          </p:cNvSpPr>
          <p:nvPr/>
        </p:nvSpPr>
        <p:spPr bwMode="auto">
          <a:xfrm>
            <a:off x="33145619" y="7473180"/>
            <a:ext cx="10058400" cy="1029339"/>
          </a:xfrm>
          <a:prstGeom prst="snipRoundRect">
            <a:avLst>
              <a:gd name="adj1" fmla="val 0"/>
              <a:gd name="adj2" fmla="val 50000"/>
            </a:avLst>
          </a:prstGeom>
          <a:solidFill>
            <a:srgbClr val="3684A0"/>
          </a:solidFill>
          <a:ln w="12700">
            <a:noFill/>
            <a:miter lim="800000"/>
          </a:ln>
        </p:spPr>
        <p:txBody>
          <a:bodyPr wrap="none" lIns="274320" tIns="73152" rIns="274320" bIns="68563" anchor="ctr" anchorCtr="0"/>
          <a:lstStyle>
            <a:defPPr>
              <a:defRPr kern="1200"/>
            </a:defPPr>
          </a:lstStyle>
          <a:p>
            <a:pPr defTabSz="4702588">
              <a:defRPr/>
            </a:pPr>
            <a:r>
              <a:rPr lang="en-US" sz="4000" b="1">
                <a:solidFill>
                  <a:schemeClr val="bg1"/>
                </a:solidFill>
                <a:effectLst/>
                <a:latin typeface="Quattrocento"/>
              </a:rPr>
              <a:t>Discussion</a:t>
            </a:r>
            <a:endParaRPr lang="en-US" sz="4000" b="1">
              <a:solidFill>
                <a:schemeClr val="bg1"/>
              </a:solidFill>
              <a:effectLst/>
              <a:latin typeface="Quattrocento" panose="02020802030000000404" pitchFamily="18" charset="0"/>
            </a:endParaRPr>
          </a:p>
        </p:txBody>
      </p:sp>
      <p:grpSp>
        <p:nvGrpSpPr>
          <p:cNvPr id="17" name="Group 16">
            <a:extLst>
              <a:ext uri="{FF2B5EF4-FFF2-40B4-BE49-F238E27FC236}">
                <a16:creationId xmlns:a16="http://schemas.microsoft.com/office/drawing/2014/main" id="{5C687189-9E3D-D8D9-60B6-0F42E9FA9FAD}"/>
              </a:ext>
            </a:extLst>
          </p:cNvPr>
          <p:cNvGrpSpPr/>
          <p:nvPr/>
        </p:nvGrpSpPr>
        <p:grpSpPr>
          <a:xfrm>
            <a:off x="33273499" y="19435600"/>
            <a:ext cx="10009195" cy="6985711"/>
            <a:chOff x="33216090" y="23460531"/>
            <a:chExt cx="10058400" cy="6296836"/>
          </a:xfrm>
        </p:grpSpPr>
        <p:sp>
          <p:nvSpPr>
            <p:cNvPr id="91" name="Rectangle 90">
              <a:extLst>
                <a:ext uri="{FF2B5EF4-FFF2-40B4-BE49-F238E27FC236}">
                  <a16:creationId xmlns:a16="http://schemas.microsoft.com/office/drawing/2014/main" id="{65D5CB20-8752-4D75-A601-0EEB3443D27F}"/>
                </a:ext>
              </a:extLst>
            </p:cNvPr>
            <p:cNvSpPr/>
            <p:nvPr/>
          </p:nvSpPr>
          <p:spPr>
            <a:xfrm>
              <a:off x="33216090" y="24333832"/>
              <a:ext cx="10058400" cy="542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1200"/>
              </a:defPPr>
            </a:lstStyle>
            <a:p>
              <a:r>
                <a:rPr lang="en-US" sz="3200" err="1">
                  <a:solidFill>
                    <a:schemeClr val="tx1">
                      <a:lumMod val="95000"/>
                      <a:lumOff val="5000"/>
                    </a:schemeClr>
                  </a:solidFill>
                  <a:effectLst/>
                  <a:latin typeface="Calibri"/>
                  <a:cs typeface="Calibri"/>
                </a:rPr>
                <a:t>TJensen,P</a:t>
              </a:r>
              <a:r>
                <a:rPr lang="en-US" sz="3200">
                  <a:solidFill>
                    <a:schemeClr val="tx1">
                      <a:lumMod val="95000"/>
                      <a:lumOff val="5000"/>
                    </a:schemeClr>
                  </a:solidFill>
                  <a:effectLst/>
                  <a:latin typeface="Calibri"/>
                  <a:cs typeface="Calibri"/>
                </a:rPr>
                <a:t>. </a:t>
              </a:r>
              <a:r>
                <a:rPr lang="en-US" sz="3200" err="1">
                  <a:solidFill>
                    <a:schemeClr val="tx1">
                      <a:lumMod val="95000"/>
                      <a:lumOff val="5000"/>
                    </a:schemeClr>
                  </a:solidFill>
                  <a:effectLst/>
                  <a:latin typeface="Calibri"/>
                  <a:cs typeface="Calibri"/>
                </a:rPr>
                <a:t>Adriondack</a:t>
              </a:r>
              <a:r>
                <a:rPr lang="en-US" sz="3200">
                  <a:solidFill>
                    <a:schemeClr val="tx1">
                      <a:lumMod val="95000"/>
                      <a:lumOff val="5000"/>
                    </a:schemeClr>
                  </a:solidFill>
                  <a:effectLst/>
                  <a:latin typeface="Calibri"/>
                  <a:cs typeface="Calibri"/>
                </a:rPr>
                <a:t> Camera Trap Network</a:t>
              </a:r>
            </a:p>
            <a:p>
              <a:endParaRPr lang="en-US" sz="3200">
                <a:solidFill>
                  <a:schemeClr val="tx1">
                    <a:lumMod val="95000"/>
                    <a:lumOff val="5000"/>
                  </a:schemeClr>
                </a:solidFill>
                <a:effectLst/>
                <a:latin typeface="Calibri" panose="020F0502020204030204" pitchFamily="34" charset="0"/>
                <a:ea typeface="+mn-lt"/>
                <a:cs typeface="Calibri" panose="020F0502020204030204" pitchFamily="34" charset="0"/>
              </a:endParaRPr>
            </a:p>
            <a:p>
              <a:r>
                <a:rPr lang="en-US" sz="3200">
                  <a:solidFill>
                    <a:schemeClr val="tx1">
                      <a:lumMod val="95000"/>
                      <a:lumOff val="5000"/>
                    </a:schemeClr>
                  </a:solidFill>
                  <a:effectLst/>
                  <a:latin typeface="Calibri"/>
                  <a:ea typeface="+mn-lt"/>
                  <a:cs typeface="Calibri"/>
                </a:rPr>
                <a:t>Kays, R., Lasky, M., Allen, M. L., Dowler, R. C., Hawkins, M. T., Hope, A. G., Kohli, B. A., Mathis, V. L., McLean, B., Olson, L. E., Thompson, C. W., Thornton, D., </a:t>
              </a:r>
              <a:r>
                <a:rPr lang="en-US" sz="3200" err="1">
                  <a:solidFill>
                    <a:schemeClr val="tx1">
                      <a:lumMod val="95000"/>
                      <a:lumOff val="5000"/>
                    </a:schemeClr>
                  </a:solidFill>
                  <a:effectLst/>
                  <a:latin typeface="Calibri"/>
                  <a:ea typeface="+mn-lt"/>
                  <a:cs typeface="Calibri"/>
                </a:rPr>
                <a:t>Widness</a:t>
              </a:r>
              <a:r>
                <a:rPr lang="en-US" sz="3200">
                  <a:solidFill>
                    <a:schemeClr val="tx1">
                      <a:lumMod val="95000"/>
                      <a:lumOff val="5000"/>
                    </a:schemeClr>
                  </a:solidFill>
                  <a:effectLst/>
                  <a:latin typeface="Calibri"/>
                  <a:ea typeface="+mn-lt"/>
                  <a:cs typeface="Calibri"/>
                </a:rPr>
                <a:t>, J., &amp; Cove, M. V. (2022). Which mammals can be identified from camera traps and crowdsourced photographs? </a:t>
              </a:r>
              <a:r>
                <a:rPr lang="en-US" sz="3200" i="1">
                  <a:solidFill>
                    <a:schemeClr val="tx1">
                      <a:lumMod val="95000"/>
                      <a:lumOff val="5000"/>
                    </a:schemeClr>
                  </a:solidFill>
                  <a:effectLst/>
                  <a:latin typeface="Calibri"/>
                  <a:ea typeface="+mn-lt"/>
                  <a:cs typeface="Calibri"/>
                </a:rPr>
                <a:t>Journal of Mammalogy</a:t>
              </a:r>
              <a:r>
                <a:rPr lang="en-US" sz="3200">
                  <a:solidFill>
                    <a:schemeClr val="tx1">
                      <a:lumMod val="95000"/>
                      <a:lumOff val="5000"/>
                    </a:schemeClr>
                  </a:solidFill>
                  <a:effectLst/>
                  <a:latin typeface="Calibri"/>
                  <a:ea typeface="+mn-lt"/>
                  <a:cs typeface="Calibri"/>
                </a:rPr>
                <a:t>, </a:t>
              </a:r>
              <a:r>
                <a:rPr lang="en-US" sz="3200" i="1">
                  <a:solidFill>
                    <a:schemeClr val="tx1">
                      <a:lumMod val="95000"/>
                      <a:lumOff val="5000"/>
                    </a:schemeClr>
                  </a:solidFill>
                  <a:effectLst/>
                  <a:latin typeface="Calibri"/>
                  <a:ea typeface="+mn-lt"/>
                  <a:cs typeface="Calibri"/>
                </a:rPr>
                <a:t>103</a:t>
              </a:r>
              <a:r>
                <a:rPr lang="en-US" sz="3200">
                  <a:solidFill>
                    <a:schemeClr val="tx1">
                      <a:lumMod val="95000"/>
                      <a:lumOff val="5000"/>
                    </a:schemeClr>
                  </a:solidFill>
                  <a:effectLst/>
                  <a:latin typeface="Calibri"/>
                  <a:ea typeface="+mn-lt"/>
                  <a:cs typeface="Calibri"/>
                </a:rPr>
                <a:t>(4), 767–775. </a:t>
              </a:r>
              <a:r>
                <a:rPr lang="en-US" sz="3200">
                  <a:solidFill>
                    <a:schemeClr val="tx1">
                      <a:lumMod val="95000"/>
                      <a:lumOff val="5000"/>
                    </a:schemeClr>
                  </a:solidFill>
                  <a:effectLst/>
                  <a:latin typeface="Calibri"/>
                  <a:ea typeface="+mn-lt"/>
                  <a:cs typeface="Calibri"/>
                  <a:hlinkClick r:id="rId3">
                    <a:extLst>
                      <a:ext uri="{A12FA001-AC4F-418D-AE19-62706E023703}">
                        <ahyp:hlinkClr xmlns:ahyp="http://schemas.microsoft.com/office/drawing/2018/hyperlinkcolor" val="tx"/>
                      </a:ext>
                    </a:extLst>
                  </a:hlinkClick>
                </a:rPr>
                <a:t>https://doi.org/10.1093/jmammal/gyac021</a:t>
              </a:r>
              <a:r>
                <a:rPr lang="en-US" sz="3200">
                  <a:solidFill>
                    <a:schemeClr val="tx1">
                      <a:lumMod val="95000"/>
                      <a:lumOff val="5000"/>
                    </a:schemeClr>
                  </a:solidFill>
                  <a:effectLst/>
                  <a:latin typeface="Calibri"/>
                  <a:ea typeface="+mn-lt"/>
                  <a:cs typeface="Calibri"/>
                </a:rPr>
                <a:t> </a:t>
              </a:r>
              <a:endParaRPr lang="en-US" sz="4800">
                <a:solidFill>
                  <a:schemeClr val="tx1">
                    <a:lumMod val="95000"/>
                    <a:lumOff val="5000"/>
                  </a:schemeClr>
                </a:solidFill>
                <a:effectLst/>
                <a:latin typeface="Calibri" panose="020F0502020204030204" pitchFamily="34" charset="0"/>
                <a:cs typeface="Calibri" panose="020F0502020204030204" pitchFamily="34" charset="0"/>
              </a:endParaRPr>
            </a:p>
          </p:txBody>
        </p:sp>
        <p:sp>
          <p:nvSpPr>
            <p:cNvPr id="93" name="Rectangle 10">
              <a:extLst>
                <a:ext uri="{FF2B5EF4-FFF2-40B4-BE49-F238E27FC236}">
                  <a16:creationId xmlns:a16="http://schemas.microsoft.com/office/drawing/2014/main" id="{5EDC1F28-88BB-4DAD-9112-B4904B4A7E46}"/>
                </a:ext>
              </a:extLst>
            </p:cNvPr>
            <p:cNvSpPr>
              <a:spLocks noChangeArrowheads="1"/>
            </p:cNvSpPr>
            <p:nvPr/>
          </p:nvSpPr>
          <p:spPr bwMode="auto">
            <a:xfrm>
              <a:off x="33216090" y="23460531"/>
              <a:ext cx="10058400" cy="873301"/>
            </a:xfrm>
            <a:prstGeom prst="snipRoundRect">
              <a:avLst>
                <a:gd name="adj1" fmla="val 0"/>
                <a:gd name="adj2" fmla="val 46622"/>
              </a:avLst>
            </a:prstGeom>
            <a:solidFill>
              <a:schemeClr val="bg1">
                <a:lumMod val="50000"/>
              </a:schemeClr>
            </a:solidFill>
            <a:ln w="12700">
              <a:noFill/>
              <a:miter lim="800000"/>
            </a:ln>
          </p:spPr>
          <p:txBody>
            <a:bodyPr wrap="none" lIns="274320" tIns="73152" rIns="274320" bIns="68563" anchor="ctr" anchorCtr="0"/>
            <a:lstStyle>
              <a:defPPr>
                <a:defRPr kern="1200"/>
              </a:defPPr>
            </a:lstStyle>
            <a:p>
              <a:pPr defTabSz="4702588">
                <a:defRPr/>
              </a:pPr>
              <a:r>
                <a:rPr lang="en-US" sz="4000" b="1">
                  <a:solidFill>
                    <a:schemeClr val="bg1"/>
                  </a:solidFill>
                  <a:effectLst/>
                  <a:latin typeface="Quattrocento" panose="02020802030000000404" pitchFamily="18" charset="0"/>
                </a:rPr>
                <a:t>References</a:t>
              </a:r>
              <a:endParaRPr lang="en-US" sz="3600" b="1">
                <a:solidFill>
                  <a:schemeClr val="bg1"/>
                </a:solidFill>
                <a:effectLst/>
                <a:latin typeface="Quattrocento" panose="02020802030000000404" pitchFamily="18" charset="0"/>
              </a:endParaRPr>
            </a:p>
          </p:txBody>
        </p:sp>
      </p:grpSp>
      <p:pic>
        <p:nvPicPr>
          <p:cNvPr id="1026" name="Picture 2">
            <a:extLst>
              <a:ext uri="{FF2B5EF4-FFF2-40B4-BE49-F238E27FC236}">
                <a16:creationId xmlns:a16="http://schemas.microsoft.com/office/drawing/2014/main" id="{163374E7-5AEA-FA40-9F04-5117C999B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1420" y="883284"/>
            <a:ext cx="4807452" cy="14090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1914163C-78E2-88EA-D9DC-71A36C1F00F1}"/>
              </a:ext>
            </a:extLst>
          </p:cNvPr>
          <p:cNvPicPr>
            <a:picLocks noChangeAspect="1"/>
          </p:cNvPicPr>
          <p:nvPr/>
        </p:nvPicPr>
        <p:blipFill>
          <a:blip r:embed="rId5"/>
          <a:stretch>
            <a:fillRect/>
          </a:stretch>
        </p:blipFill>
        <p:spPr>
          <a:xfrm>
            <a:off x="1323320" y="1122141"/>
            <a:ext cx="7694341" cy="5229574"/>
          </a:xfrm>
          <a:prstGeom prst="rect">
            <a:avLst/>
          </a:prstGeom>
        </p:spPr>
      </p:pic>
      <p:pic>
        <p:nvPicPr>
          <p:cNvPr id="8" name="Picture 8" descr="A picture containing tree, outdoor, person, standing&#10;&#10;Description automatically generated">
            <a:extLst>
              <a:ext uri="{FF2B5EF4-FFF2-40B4-BE49-F238E27FC236}">
                <a16:creationId xmlns:a16="http://schemas.microsoft.com/office/drawing/2014/main" id="{75056FBF-BB6B-6FB5-C1B7-87353D5587A4}"/>
              </a:ext>
            </a:extLst>
          </p:cNvPr>
          <p:cNvPicPr>
            <a:picLocks noChangeAspect="1"/>
          </p:cNvPicPr>
          <p:nvPr/>
        </p:nvPicPr>
        <p:blipFill>
          <a:blip r:embed="rId6"/>
          <a:stretch>
            <a:fillRect/>
          </a:stretch>
        </p:blipFill>
        <p:spPr>
          <a:xfrm>
            <a:off x="35628703" y="2461652"/>
            <a:ext cx="6939177" cy="4161376"/>
          </a:xfrm>
          <a:prstGeom prst="rect">
            <a:avLst/>
          </a:prstGeom>
        </p:spPr>
      </p:pic>
      <p:graphicFrame>
        <p:nvGraphicFramePr>
          <p:cNvPr id="11" name="Chart 10">
            <a:extLst>
              <a:ext uri="{FF2B5EF4-FFF2-40B4-BE49-F238E27FC236}">
                <a16:creationId xmlns:a16="http://schemas.microsoft.com/office/drawing/2014/main" id="{7727FC3A-21D7-0B4B-A09F-6A3FD9721720}"/>
              </a:ext>
            </a:extLst>
          </p:cNvPr>
          <p:cNvGraphicFramePr>
            <a:graphicFrameLocks/>
          </p:cNvGraphicFramePr>
          <p:nvPr>
            <p:extLst>
              <p:ext uri="{D42A27DB-BD31-4B8C-83A1-F6EECF244321}">
                <p14:modId xmlns:p14="http://schemas.microsoft.com/office/powerpoint/2010/main" val="2831364697"/>
              </p:ext>
            </p:extLst>
          </p:nvPr>
        </p:nvGraphicFramePr>
        <p:xfrm>
          <a:off x="10470765" y="23527260"/>
          <a:ext cx="22002239" cy="87053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Table 5">
            <a:extLst>
              <a:ext uri="{FF2B5EF4-FFF2-40B4-BE49-F238E27FC236}">
                <a16:creationId xmlns:a16="http://schemas.microsoft.com/office/drawing/2014/main" id="{4B235D8D-FF52-84C9-0922-EB8FF3CC1D43}"/>
              </a:ext>
            </a:extLst>
          </p:cNvPr>
          <p:cNvGraphicFramePr>
            <a:graphicFrameLocks noGrp="1"/>
          </p:cNvGraphicFramePr>
          <p:nvPr>
            <p:extLst>
              <p:ext uri="{D42A27DB-BD31-4B8C-83A1-F6EECF244321}">
                <p14:modId xmlns:p14="http://schemas.microsoft.com/office/powerpoint/2010/main" val="158364657"/>
              </p:ext>
            </p:extLst>
          </p:nvPr>
        </p:nvGraphicFramePr>
        <p:xfrm>
          <a:off x="12281580" y="18541860"/>
          <a:ext cx="8827854" cy="4019275"/>
        </p:xfrm>
        <a:graphic>
          <a:graphicData uri="http://schemas.openxmlformats.org/drawingml/2006/table">
            <a:tbl>
              <a:tblPr>
                <a:tableStyleId>{5C22544A-7EE6-4342-B048-85BDC9FD1C3A}</a:tableStyleId>
              </a:tblPr>
              <a:tblGrid>
                <a:gridCol w="4638907">
                  <a:extLst>
                    <a:ext uri="{9D8B030D-6E8A-4147-A177-3AD203B41FA5}">
                      <a16:colId xmlns:a16="http://schemas.microsoft.com/office/drawing/2014/main" val="4085252283"/>
                    </a:ext>
                  </a:extLst>
                </a:gridCol>
                <a:gridCol w="3970264">
                  <a:extLst>
                    <a:ext uri="{9D8B030D-6E8A-4147-A177-3AD203B41FA5}">
                      <a16:colId xmlns:a16="http://schemas.microsoft.com/office/drawing/2014/main" val="665706303"/>
                    </a:ext>
                  </a:extLst>
                </a:gridCol>
                <a:gridCol w="218683">
                  <a:extLst>
                    <a:ext uri="{9D8B030D-6E8A-4147-A177-3AD203B41FA5}">
                      <a16:colId xmlns:a16="http://schemas.microsoft.com/office/drawing/2014/main" val="68246352"/>
                    </a:ext>
                  </a:extLst>
                </a:gridCol>
              </a:tblGrid>
              <a:tr h="908835">
                <a:tc gridSpan="3">
                  <a:txBody>
                    <a:bodyPr/>
                    <a:lstStyle/>
                    <a:p>
                      <a:pPr marL="0" marR="0">
                        <a:lnSpc>
                          <a:spcPct val="107000"/>
                        </a:lnSpc>
                        <a:spcBef>
                          <a:spcPts val="0"/>
                        </a:spcBef>
                        <a:spcAft>
                          <a:spcPts val="800"/>
                        </a:spcAft>
                      </a:pPr>
                      <a:r>
                        <a:rPr lang="en-US" sz="3600">
                          <a:effectLst/>
                          <a:latin typeface="Calibri" panose="020F0502020204030204" pitchFamily="34" charset="0"/>
                          <a:cs typeface="Calibri" panose="020F0502020204030204" pitchFamily="34" charset="0"/>
                        </a:rPr>
                        <a:t>   Table 1. TOTAL SPECIES RICHNESS BY SITE*</a:t>
                      </a:r>
                      <a:endParaRPr lang="en-US" sz="3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6580235"/>
                  </a:ext>
                </a:extLst>
              </a:tr>
              <a:tr h="622088">
                <a:tc>
                  <a:txBody>
                    <a:bodyPr/>
                    <a:lstStyle/>
                    <a:p>
                      <a:pPr marL="0" marR="0">
                        <a:lnSpc>
                          <a:spcPct val="107000"/>
                        </a:lnSpc>
                        <a:spcBef>
                          <a:spcPts val="0"/>
                        </a:spcBef>
                        <a:spcAft>
                          <a:spcPts val="800"/>
                        </a:spcAft>
                      </a:pPr>
                      <a:endParaRPr lang="en-US" sz="3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marL="0" marR="0">
                        <a:lnSpc>
                          <a:spcPct val="107000"/>
                        </a:lnSpc>
                        <a:spcBef>
                          <a:spcPts val="0"/>
                        </a:spcBef>
                        <a:spcAft>
                          <a:spcPts val="800"/>
                        </a:spcAft>
                      </a:pPr>
                      <a:r>
                        <a:rPr lang="en-US"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marL="0" marR="0">
                        <a:lnSpc>
                          <a:spcPct val="107000"/>
                        </a:lnSpc>
                        <a:spcBef>
                          <a:spcPts val="0"/>
                        </a:spcBef>
                        <a:spcAft>
                          <a:spcPts val="800"/>
                        </a:spcAft>
                      </a:pPr>
                      <a:r>
                        <a:rPr lang="en-US"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040121563"/>
                  </a:ext>
                </a:extLst>
              </a:tr>
              <a:tr h="622088">
                <a:tc>
                  <a:txBody>
                    <a:bodyPr/>
                    <a:lstStyle/>
                    <a:p>
                      <a:pPr marL="0" marR="0">
                        <a:lnSpc>
                          <a:spcPct val="107000"/>
                        </a:lnSpc>
                        <a:spcBef>
                          <a:spcPts val="0"/>
                        </a:spcBef>
                        <a:spcAft>
                          <a:spcPts val="800"/>
                        </a:spcAft>
                      </a:pPr>
                      <a:r>
                        <a:rPr lang="en-US" sz="3600">
                          <a:effectLst/>
                          <a:latin typeface="Calibri" panose="020F0502020204030204" pitchFamily="34" charset="0"/>
                          <a:cs typeface="Calibri" panose="020F0502020204030204" pitchFamily="34" charset="0"/>
                        </a:rPr>
                        <a:t>   </a:t>
                      </a:r>
                      <a:r>
                        <a:rPr lang="en-US" sz="3600" err="1">
                          <a:effectLst/>
                          <a:latin typeface="Calibri" panose="020F0502020204030204" pitchFamily="34" charset="0"/>
                          <a:cs typeface="Calibri" panose="020F0502020204030204" pitchFamily="34" charset="0"/>
                        </a:rPr>
                        <a:t>NatCo</a:t>
                      </a:r>
                      <a:r>
                        <a:rPr lang="en-US" sz="3600">
                          <a:effectLst/>
                          <a:latin typeface="Calibri" panose="020F0502020204030204" pitchFamily="34" charset="0"/>
                          <a:cs typeface="Calibri" panose="020F0502020204030204" pitchFamily="34" charset="0"/>
                        </a:rPr>
                        <a:t> North</a:t>
                      </a:r>
                      <a:endParaRPr lang="en-US" sz="3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marL="0" marR="0">
                        <a:lnSpc>
                          <a:spcPct val="107000"/>
                        </a:lnSpc>
                        <a:spcBef>
                          <a:spcPts val="0"/>
                        </a:spcBef>
                        <a:spcAft>
                          <a:spcPts val="800"/>
                        </a:spcAft>
                      </a:pPr>
                      <a:r>
                        <a:rPr lang="en-US" sz="3600">
                          <a:effectLst/>
                          <a:latin typeface="Calibri" panose="020F0502020204030204" pitchFamily="34" charset="0"/>
                          <a:cs typeface="Calibri" panose="020F0502020204030204" pitchFamily="34" charset="0"/>
                        </a:rPr>
                        <a:t>1</a:t>
                      </a:r>
                      <a:endParaRPr lang="en-US" sz="3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marL="0" marR="0">
                        <a:lnSpc>
                          <a:spcPct val="107000"/>
                        </a:lnSpc>
                        <a:spcBef>
                          <a:spcPts val="0"/>
                        </a:spcBef>
                        <a:spcAft>
                          <a:spcPts val="800"/>
                        </a:spcAft>
                      </a:pPr>
                      <a:r>
                        <a:rPr lang="en-US"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65552173"/>
                  </a:ext>
                </a:extLst>
              </a:tr>
              <a:tr h="622088">
                <a:tc>
                  <a:txBody>
                    <a:bodyPr/>
                    <a:lstStyle/>
                    <a:p>
                      <a:pPr marL="0" marR="0">
                        <a:lnSpc>
                          <a:spcPct val="107000"/>
                        </a:lnSpc>
                        <a:spcBef>
                          <a:spcPts val="0"/>
                        </a:spcBef>
                        <a:spcAft>
                          <a:spcPts val="800"/>
                        </a:spcAft>
                      </a:pPr>
                      <a:r>
                        <a:rPr lang="en-US" sz="3600">
                          <a:effectLst/>
                          <a:latin typeface="Calibri" panose="020F0502020204030204" pitchFamily="34" charset="0"/>
                          <a:cs typeface="Calibri" panose="020F0502020204030204" pitchFamily="34" charset="0"/>
                        </a:rPr>
                        <a:t>   </a:t>
                      </a:r>
                      <a:r>
                        <a:rPr lang="en-US" sz="3600" err="1">
                          <a:effectLst/>
                          <a:latin typeface="Calibri" panose="020F0502020204030204" pitchFamily="34" charset="0"/>
                          <a:cs typeface="Calibri" panose="020F0502020204030204" pitchFamily="34" charset="0"/>
                        </a:rPr>
                        <a:t>NatCo</a:t>
                      </a:r>
                      <a:r>
                        <a:rPr lang="en-US" sz="3600">
                          <a:effectLst/>
                          <a:latin typeface="Calibri" panose="020F0502020204030204" pitchFamily="34" charset="0"/>
                          <a:cs typeface="Calibri" panose="020F0502020204030204" pitchFamily="34" charset="0"/>
                        </a:rPr>
                        <a:t> South</a:t>
                      </a:r>
                      <a:endParaRPr lang="en-US" sz="3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marL="0" marR="0">
                        <a:lnSpc>
                          <a:spcPct val="107000"/>
                        </a:lnSpc>
                        <a:spcBef>
                          <a:spcPts val="0"/>
                        </a:spcBef>
                        <a:spcAft>
                          <a:spcPts val="800"/>
                        </a:spcAft>
                      </a:pPr>
                      <a:r>
                        <a:rPr lang="en-US" sz="3600">
                          <a:effectLst/>
                          <a:latin typeface="Calibri" panose="020F0502020204030204" pitchFamily="34" charset="0"/>
                          <a:cs typeface="Calibri" panose="020F0502020204030204" pitchFamily="34" charset="0"/>
                        </a:rPr>
                        <a:t>6</a:t>
                      </a:r>
                      <a:endParaRPr lang="en-US" sz="3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marL="0" marR="0">
                        <a:lnSpc>
                          <a:spcPct val="107000"/>
                        </a:lnSpc>
                        <a:spcBef>
                          <a:spcPts val="0"/>
                        </a:spcBef>
                        <a:spcAft>
                          <a:spcPts val="800"/>
                        </a:spcAft>
                      </a:pPr>
                      <a:r>
                        <a:rPr lang="en-US"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82201898"/>
                  </a:ext>
                </a:extLst>
              </a:tr>
              <a:tr h="622088">
                <a:tc>
                  <a:txBody>
                    <a:bodyPr/>
                    <a:lstStyle/>
                    <a:p>
                      <a:pPr marL="0" marR="0">
                        <a:lnSpc>
                          <a:spcPct val="107000"/>
                        </a:lnSpc>
                        <a:spcBef>
                          <a:spcPts val="0"/>
                        </a:spcBef>
                        <a:spcAft>
                          <a:spcPts val="800"/>
                        </a:spcAft>
                      </a:pPr>
                      <a:r>
                        <a:rPr lang="en-US" sz="3600">
                          <a:effectLst/>
                          <a:latin typeface="Calibri" panose="020F0502020204030204" pitchFamily="34" charset="0"/>
                          <a:cs typeface="Calibri" panose="020F0502020204030204" pitchFamily="34" charset="0"/>
                        </a:rPr>
                        <a:t>   Lehman</a:t>
                      </a:r>
                      <a:endParaRPr lang="en-US" sz="3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marL="0" marR="0">
                        <a:lnSpc>
                          <a:spcPct val="107000"/>
                        </a:lnSpc>
                        <a:spcBef>
                          <a:spcPts val="0"/>
                        </a:spcBef>
                        <a:spcAft>
                          <a:spcPts val="800"/>
                        </a:spcAft>
                      </a:pPr>
                      <a:r>
                        <a:rPr lang="en-US" sz="3600">
                          <a:effectLst/>
                          <a:latin typeface="Calibri" panose="020F0502020204030204" pitchFamily="34" charset="0"/>
                          <a:cs typeface="Calibri" panose="020F0502020204030204" pitchFamily="34" charset="0"/>
                        </a:rPr>
                        <a:t>14</a:t>
                      </a:r>
                      <a:endParaRPr lang="en-US" sz="3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marL="0" marR="0">
                        <a:lnSpc>
                          <a:spcPct val="107000"/>
                        </a:lnSpc>
                        <a:spcBef>
                          <a:spcPts val="0"/>
                        </a:spcBef>
                        <a:spcAft>
                          <a:spcPts val="800"/>
                        </a:spcAft>
                      </a:pPr>
                      <a:r>
                        <a:rPr lang="en-US"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35356214"/>
                  </a:ext>
                </a:extLst>
              </a:tr>
              <a:tr h="622088">
                <a:tc>
                  <a:txBody>
                    <a:bodyPr/>
                    <a:lstStyle/>
                    <a:p>
                      <a:pPr marL="0" marR="0">
                        <a:lnSpc>
                          <a:spcPct val="107000"/>
                        </a:lnSpc>
                        <a:spcBef>
                          <a:spcPts val="0"/>
                        </a:spcBef>
                        <a:spcAft>
                          <a:spcPts val="800"/>
                        </a:spcAft>
                      </a:pPr>
                      <a:r>
                        <a:rPr lang="en-US" sz="3600">
                          <a:effectLst/>
                          <a:latin typeface="Calibri" panose="020F0502020204030204" pitchFamily="34" charset="0"/>
                          <a:cs typeface="Calibri" panose="020F0502020204030204" pitchFamily="34" charset="0"/>
                        </a:rPr>
                        <a:t>  * </a:t>
                      </a:r>
                      <a:r>
                        <a:rPr lang="en-US" sz="3600" i="1">
                          <a:effectLst/>
                          <a:latin typeface="Calibri" panose="020F0502020204030204" pitchFamily="34" charset="0"/>
                          <a:cs typeface="Calibri" panose="020F0502020204030204" pitchFamily="34" charset="0"/>
                        </a:rPr>
                        <a:t>excludes humans</a:t>
                      </a:r>
                      <a:endParaRPr lang="en-US" sz="3600" i="1">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tc>
                <a:tc>
                  <a:txBody>
                    <a:bodyPr/>
                    <a:lstStyle/>
                    <a:p>
                      <a:pPr>
                        <a:lnSpc>
                          <a:spcPct val="107000"/>
                        </a:lnSpc>
                      </a:pPr>
                      <a:endParaRPr lang="en-US" sz="3600">
                        <a:effectLst/>
                        <a:latin typeface="Calibri" panose="020F0502020204030204" pitchFamily="34" charset="0"/>
                        <a:cs typeface="Calibri" panose="020F0502020204030204" pitchFamily="34" charset="0"/>
                      </a:endParaRPr>
                    </a:p>
                  </a:txBody>
                  <a:tcPr marL="9525" marR="9525" marT="9525" marB="0" anchor="b"/>
                </a:tc>
                <a:tc>
                  <a:txBody>
                    <a:bodyPr/>
                    <a:lstStyle/>
                    <a:p>
                      <a:pPr marL="0" marR="0">
                        <a:lnSpc>
                          <a:spcPct val="107000"/>
                        </a:lnSpc>
                        <a:spcBef>
                          <a:spcPts val="0"/>
                        </a:spcBef>
                        <a:spcAft>
                          <a:spcPts val="800"/>
                        </a:spcAft>
                      </a:pPr>
                      <a:r>
                        <a:rPr lang="en-US"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218042824"/>
                  </a:ext>
                </a:extLst>
              </a:tr>
            </a:tbl>
          </a:graphicData>
        </a:graphic>
      </p:graphicFrame>
      <p:grpSp>
        <p:nvGrpSpPr>
          <p:cNvPr id="15" name="Group 14">
            <a:extLst>
              <a:ext uri="{FF2B5EF4-FFF2-40B4-BE49-F238E27FC236}">
                <a16:creationId xmlns:a16="http://schemas.microsoft.com/office/drawing/2014/main" id="{7FE2A912-6949-ACCD-FD14-1F6C57A91ACC}"/>
              </a:ext>
            </a:extLst>
          </p:cNvPr>
          <p:cNvGrpSpPr/>
          <p:nvPr/>
        </p:nvGrpSpPr>
        <p:grpSpPr>
          <a:xfrm>
            <a:off x="21571514" y="16459200"/>
            <a:ext cx="10929118" cy="6857422"/>
            <a:chOff x="21571514" y="16459200"/>
            <a:chExt cx="10929118" cy="6857422"/>
          </a:xfrm>
        </p:grpSpPr>
        <p:pic>
          <p:nvPicPr>
            <p:cNvPr id="3" name="Picture 3" descr="A picture containing text&#10;&#10;Description automatically generated">
              <a:extLst>
                <a:ext uri="{FF2B5EF4-FFF2-40B4-BE49-F238E27FC236}">
                  <a16:creationId xmlns:a16="http://schemas.microsoft.com/office/drawing/2014/main" id="{FEA87F1D-9C98-7FC4-7A70-1EB2A0701855}"/>
                </a:ext>
              </a:extLst>
            </p:cNvPr>
            <p:cNvPicPr>
              <a:picLocks noChangeAspect="1"/>
            </p:cNvPicPr>
            <p:nvPr/>
          </p:nvPicPr>
          <p:blipFill rotWithShape="1">
            <a:blip r:embed="rId8"/>
            <a:srcRect l="43866" t="10095" r="-372" b="29239"/>
            <a:stretch/>
          </p:blipFill>
          <p:spPr>
            <a:xfrm>
              <a:off x="21571514" y="16459200"/>
              <a:ext cx="10929118" cy="5970905"/>
            </a:xfrm>
            <a:prstGeom prst="rect">
              <a:avLst/>
            </a:prstGeom>
          </p:spPr>
        </p:pic>
        <p:sp>
          <p:nvSpPr>
            <p:cNvPr id="12" name="Rectangle 11">
              <a:extLst>
                <a:ext uri="{FF2B5EF4-FFF2-40B4-BE49-F238E27FC236}">
                  <a16:creationId xmlns:a16="http://schemas.microsoft.com/office/drawing/2014/main" id="{0BC27685-3BDF-FAF3-1818-48379EF27273}"/>
                </a:ext>
              </a:extLst>
            </p:cNvPr>
            <p:cNvSpPr/>
            <p:nvPr/>
          </p:nvSpPr>
          <p:spPr>
            <a:xfrm>
              <a:off x="21601776" y="22438425"/>
              <a:ext cx="10861312" cy="878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1200"/>
              </a:defPPr>
            </a:lstStyle>
            <a:p>
              <a:r>
                <a:rPr lang="en-US" sz="2800">
                  <a:solidFill>
                    <a:schemeClr val="tx1"/>
                  </a:solidFill>
                  <a:effectLst/>
                  <a:latin typeface="Calibri"/>
                  <a:cs typeface="Calibri"/>
                </a:rPr>
                <a:t>Figure 3. Bobcat at the Lehman Park site</a:t>
              </a:r>
            </a:p>
            <a:p>
              <a:endParaRPr lang="en-US" sz="2800">
                <a:solidFill>
                  <a:srgbClr val="FF0000"/>
                </a:solidFill>
                <a:effectLst/>
                <a:latin typeface="Calibri"/>
                <a:cs typeface="Calibri"/>
              </a:endParaRPr>
            </a:p>
          </p:txBody>
        </p:sp>
      </p:grpSp>
      <p:grpSp>
        <p:nvGrpSpPr>
          <p:cNvPr id="14" name="Group 13">
            <a:extLst>
              <a:ext uri="{FF2B5EF4-FFF2-40B4-BE49-F238E27FC236}">
                <a16:creationId xmlns:a16="http://schemas.microsoft.com/office/drawing/2014/main" id="{26C84BBB-A320-189A-0AE9-6F3AC1816E52}"/>
              </a:ext>
            </a:extLst>
          </p:cNvPr>
          <p:cNvGrpSpPr/>
          <p:nvPr/>
        </p:nvGrpSpPr>
        <p:grpSpPr>
          <a:xfrm>
            <a:off x="21571514" y="7536475"/>
            <a:ext cx="10891574" cy="7989493"/>
            <a:chOff x="21571514" y="7536475"/>
            <a:chExt cx="10891574" cy="7989493"/>
          </a:xfrm>
        </p:grpSpPr>
        <p:pic>
          <p:nvPicPr>
            <p:cNvPr id="2" name="Picture 2">
              <a:extLst>
                <a:ext uri="{FF2B5EF4-FFF2-40B4-BE49-F238E27FC236}">
                  <a16:creationId xmlns:a16="http://schemas.microsoft.com/office/drawing/2014/main" id="{5FEB3BC0-5DA7-765C-58C3-85110A4C15CC}"/>
                </a:ext>
              </a:extLst>
            </p:cNvPr>
            <p:cNvPicPr>
              <a:picLocks noChangeAspect="1"/>
            </p:cNvPicPr>
            <p:nvPr/>
          </p:nvPicPr>
          <p:blipFill>
            <a:blip r:embed="rId9"/>
            <a:stretch>
              <a:fillRect/>
            </a:stretch>
          </p:blipFill>
          <p:spPr>
            <a:xfrm>
              <a:off x="21571514" y="7536475"/>
              <a:ext cx="10776798" cy="7102976"/>
            </a:xfrm>
            <a:prstGeom prst="rect">
              <a:avLst/>
            </a:prstGeom>
          </p:spPr>
        </p:pic>
        <p:sp>
          <p:nvSpPr>
            <p:cNvPr id="13" name="Rectangle 12">
              <a:extLst>
                <a:ext uri="{FF2B5EF4-FFF2-40B4-BE49-F238E27FC236}">
                  <a16:creationId xmlns:a16="http://schemas.microsoft.com/office/drawing/2014/main" id="{9A609FD0-9172-C5BC-03E0-EF2F6C51CAF5}"/>
                </a:ext>
              </a:extLst>
            </p:cNvPr>
            <p:cNvSpPr/>
            <p:nvPr/>
          </p:nvSpPr>
          <p:spPr>
            <a:xfrm>
              <a:off x="21601776" y="14647771"/>
              <a:ext cx="10861312" cy="878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1200"/>
              </a:defPPr>
            </a:lstStyle>
            <a:p>
              <a:r>
                <a:rPr lang="en-US" sz="2800">
                  <a:solidFill>
                    <a:schemeClr val="tx1"/>
                  </a:solidFill>
                  <a:effectLst/>
                  <a:latin typeface="Calibri"/>
                  <a:cs typeface="Calibri"/>
                </a:rPr>
                <a:t>Figure 2. Red fox at the Lehman Park site</a:t>
              </a:r>
            </a:p>
          </p:txBody>
        </p:sp>
      </p:grpSp>
      <p:grpSp>
        <p:nvGrpSpPr>
          <p:cNvPr id="21" name="Group 20">
            <a:extLst>
              <a:ext uri="{FF2B5EF4-FFF2-40B4-BE49-F238E27FC236}">
                <a16:creationId xmlns:a16="http://schemas.microsoft.com/office/drawing/2014/main" id="{0F91CC6D-DF99-1114-32F3-459A3D3EACF6}"/>
              </a:ext>
            </a:extLst>
          </p:cNvPr>
          <p:cNvGrpSpPr/>
          <p:nvPr/>
        </p:nvGrpSpPr>
        <p:grpSpPr>
          <a:xfrm>
            <a:off x="1679532" y="17811090"/>
            <a:ext cx="8777761" cy="5700759"/>
            <a:chOff x="1030004" y="14615611"/>
            <a:chExt cx="9232941" cy="6925643"/>
          </a:xfrm>
        </p:grpSpPr>
        <p:grpSp>
          <p:nvGrpSpPr>
            <p:cNvPr id="19" name="Group 18">
              <a:extLst>
                <a:ext uri="{FF2B5EF4-FFF2-40B4-BE49-F238E27FC236}">
                  <a16:creationId xmlns:a16="http://schemas.microsoft.com/office/drawing/2014/main" id="{B77BFA7C-95BC-70FB-290F-8C9C905DD888}"/>
                </a:ext>
              </a:extLst>
            </p:cNvPr>
            <p:cNvGrpSpPr/>
            <p:nvPr/>
          </p:nvGrpSpPr>
          <p:grpSpPr>
            <a:xfrm>
              <a:off x="1323320" y="14615611"/>
              <a:ext cx="8800367" cy="5970905"/>
              <a:chOff x="600111" y="14789155"/>
              <a:chExt cx="9865357" cy="6566588"/>
            </a:xfrm>
          </p:grpSpPr>
          <p:pic>
            <p:nvPicPr>
              <p:cNvPr id="1029" name="Picture 5">
                <a:extLst>
                  <a:ext uri="{FF2B5EF4-FFF2-40B4-BE49-F238E27FC236}">
                    <a16:creationId xmlns:a16="http://schemas.microsoft.com/office/drawing/2014/main" id="{CE2654DC-E536-62E0-50B3-A195AAA51D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111" y="15012092"/>
                <a:ext cx="9865357" cy="6343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291217C-FF7E-A4E2-9E5D-ADAB943C54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111" y="14789155"/>
                <a:ext cx="3781425" cy="187642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E714B27E-EF41-DCE4-2E62-E39AC93AEDBC}"/>
                </a:ext>
              </a:extLst>
            </p:cNvPr>
            <p:cNvSpPr/>
            <p:nvPr/>
          </p:nvSpPr>
          <p:spPr>
            <a:xfrm>
              <a:off x="1030004" y="20618676"/>
              <a:ext cx="9232941" cy="922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1200"/>
              </a:defPPr>
            </a:lstStyle>
            <a:p>
              <a:r>
                <a:rPr lang="en-US" sz="2800">
                  <a:solidFill>
                    <a:schemeClr val="tx1"/>
                  </a:solidFill>
                  <a:effectLst/>
                  <a:latin typeface="Calibri"/>
                  <a:cs typeface="Calibri"/>
                </a:rPr>
                <a:t>Figure 1. Adirondack Camera Trap network range</a:t>
              </a:r>
            </a:p>
          </p:txBody>
        </p:sp>
      </p:grpSp>
      <p:sp>
        <p:nvSpPr>
          <p:cNvPr id="23" name="Parallelogram 22">
            <a:extLst>
              <a:ext uri="{FF2B5EF4-FFF2-40B4-BE49-F238E27FC236}">
                <a16:creationId xmlns:a16="http://schemas.microsoft.com/office/drawing/2014/main" id="{B9438CAE-2AED-5CF0-E1CB-75987C4D5DF8}"/>
              </a:ext>
            </a:extLst>
          </p:cNvPr>
          <p:cNvSpPr/>
          <p:nvPr/>
        </p:nvSpPr>
        <p:spPr bwMode="auto">
          <a:xfrm rot="16378687">
            <a:off x="723805" y="5722523"/>
            <a:ext cx="1224313" cy="824911"/>
          </a:xfrm>
          <a:prstGeom prst="parallelogram">
            <a:avLst>
              <a:gd name="adj" fmla="val 93145"/>
            </a:avLst>
          </a:prstGeom>
          <a:solidFill>
            <a:srgbClr val="E64B3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nvGrpSpPr>
          <p:cNvPr id="24" name="Group 23">
            <a:extLst>
              <a:ext uri="{FF2B5EF4-FFF2-40B4-BE49-F238E27FC236}">
                <a16:creationId xmlns:a16="http://schemas.microsoft.com/office/drawing/2014/main" id="{A6E20106-0167-19CD-B610-19B19C612AC7}"/>
              </a:ext>
            </a:extLst>
          </p:cNvPr>
          <p:cNvGrpSpPr/>
          <p:nvPr/>
        </p:nvGrpSpPr>
        <p:grpSpPr>
          <a:xfrm>
            <a:off x="33296142" y="27054928"/>
            <a:ext cx="10058400" cy="5177672"/>
            <a:chOff x="33216090" y="23460531"/>
            <a:chExt cx="10058400" cy="3858327"/>
          </a:xfrm>
        </p:grpSpPr>
        <p:sp>
          <p:nvSpPr>
            <p:cNvPr id="25" name="Rectangle 24">
              <a:extLst>
                <a:ext uri="{FF2B5EF4-FFF2-40B4-BE49-F238E27FC236}">
                  <a16:creationId xmlns:a16="http://schemas.microsoft.com/office/drawing/2014/main" id="{E712EEE8-289D-79B5-C64D-AFECFA6D947D}"/>
                </a:ext>
              </a:extLst>
            </p:cNvPr>
            <p:cNvSpPr/>
            <p:nvPr/>
          </p:nvSpPr>
          <p:spPr>
            <a:xfrm>
              <a:off x="33216090" y="24111302"/>
              <a:ext cx="10058400" cy="32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1200"/>
              </a:defPPr>
            </a:lstStyle>
            <a:p>
              <a:r>
                <a:rPr lang="en-US" sz="3200">
                  <a:solidFill>
                    <a:schemeClr val="tx1"/>
                  </a:solidFill>
                  <a:effectLst/>
                  <a:latin typeface="Calibri" panose="020F0502020204030204" pitchFamily="34" charset="0"/>
                  <a:cs typeface="Calibri" panose="020F0502020204030204" pitchFamily="34" charset="0"/>
                </a:rPr>
                <a:t>We would like to thank the Frederick B. Kilmer Fund in the Lougheed Center for Applied Learning for financial support of this project. </a:t>
              </a:r>
            </a:p>
            <a:p>
              <a:endParaRPr lang="en-US" sz="3200">
                <a:solidFill>
                  <a:schemeClr val="tx1"/>
                </a:solidFill>
                <a:effectLst/>
                <a:latin typeface="Calibri" panose="020F0502020204030204" pitchFamily="34" charset="0"/>
                <a:cs typeface="Calibri" panose="020F0502020204030204" pitchFamily="34" charset="0"/>
              </a:endParaRPr>
            </a:p>
            <a:p>
              <a:r>
                <a:rPr lang="en-US" sz="3200">
                  <a:solidFill>
                    <a:schemeClr val="tx1"/>
                  </a:solidFill>
                  <a:effectLst/>
                  <a:latin typeface="Calibri" panose="020F0502020204030204" pitchFamily="34" charset="0"/>
                  <a:cs typeface="Calibri" panose="020F0502020204030204" pitchFamily="34" charset="0"/>
                </a:rPr>
                <a:t>Thank you to my advisor Dr. Kate Cleary, Environmental Studies</a:t>
              </a:r>
            </a:p>
          </p:txBody>
        </p:sp>
        <p:sp>
          <p:nvSpPr>
            <p:cNvPr id="26" name="Rectangle 10">
              <a:extLst>
                <a:ext uri="{FF2B5EF4-FFF2-40B4-BE49-F238E27FC236}">
                  <a16:creationId xmlns:a16="http://schemas.microsoft.com/office/drawing/2014/main" id="{7AB71880-BE40-E3F7-F960-A6F95F80A472}"/>
                </a:ext>
              </a:extLst>
            </p:cNvPr>
            <p:cNvSpPr>
              <a:spLocks noChangeArrowheads="1"/>
            </p:cNvSpPr>
            <p:nvPr/>
          </p:nvSpPr>
          <p:spPr bwMode="auto">
            <a:xfrm>
              <a:off x="33216090" y="23460531"/>
              <a:ext cx="10058400" cy="650771"/>
            </a:xfrm>
            <a:prstGeom prst="snipRoundRect">
              <a:avLst>
                <a:gd name="adj1" fmla="val 0"/>
                <a:gd name="adj2" fmla="val 46622"/>
              </a:avLst>
            </a:prstGeom>
            <a:solidFill>
              <a:schemeClr val="bg1">
                <a:lumMod val="50000"/>
              </a:schemeClr>
            </a:solidFill>
            <a:ln w="12700">
              <a:noFill/>
              <a:miter lim="800000"/>
            </a:ln>
          </p:spPr>
          <p:txBody>
            <a:bodyPr wrap="none" lIns="274320" tIns="73152" rIns="274320" bIns="68563" anchor="ctr" anchorCtr="0"/>
            <a:lstStyle>
              <a:defPPr>
                <a:defRPr kern="1200"/>
              </a:defPPr>
            </a:lstStyle>
            <a:p>
              <a:pPr defTabSz="4702588">
                <a:defRPr/>
              </a:pPr>
              <a:r>
                <a:rPr lang="en-US" sz="4000" b="1">
                  <a:solidFill>
                    <a:schemeClr val="bg1"/>
                  </a:solidFill>
                  <a:effectLst/>
                  <a:latin typeface="Quattrocento" panose="02020802030000000404" pitchFamily="18" charset="0"/>
                </a:rPr>
                <a:t>Acknowledgements</a:t>
              </a:r>
              <a:endParaRPr lang="en-US" sz="3600" b="1">
                <a:solidFill>
                  <a:schemeClr val="bg1"/>
                </a:solidFill>
                <a:effectLst/>
                <a:latin typeface="Quattrocento" panose="02020802030000000404" pitchFamily="18" charset="0"/>
              </a:endParaRPr>
            </a:p>
          </p:txBody>
        </p:sp>
      </p:grpSp>
      <p:sp>
        <p:nvSpPr>
          <p:cNvPr id="27" name="Rectangle 26">
            <a:extLst>
              <a:ext uri="{FF2B5EF4-FFF2-40B4-BE49-F238E27FC236}">
                <a16:creationId xmlns:a16="http://schemas.microsoft.com/office/drawing/2014/main" id="{04BB3B35-4CC2-FFEB-69FD-7BA3EAE89EEB}"/>
              </a:ext>
            </a:extLst>
          </p:cNvPr>
          <p:cNvSpPr/>
          <p:nvPr/>
        </p:nvSpPr>
        <p:spPr bwMode="auto">
          <a:xfrm>
            <a:off x="674523" y="8112151"/>
            <a:ext cx="11296734" cy="9594213"/>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3200">
                <a:effectLst/>
                <a:latin typeface="Calibri"/>
                <a:cs typeface="Calibri"/>
              </a:rPr>
              <a:t>The purpose of this project is to use camera traps to track and monitor wildlife populations at SUNY Potsdam. This project is part of a larger regional effort, the Adirondack Inventory and Monitoring (AIM) network started by Paul Jensen at SUNY ESF. It is a grand hope that these findings will  expose patterns of wildlife movement that can't be detected with any other approach. The camera trap approach unlike other methods does not harm animals or result in their death from capture. The data collected can then be used to help determine more regional issues, such as how climate change may be impacting species richness and their distributions in the Adirondacks and Northeast.   </a:t>
            </a:r>
            <a:endParaRPr lang="en-US">
              <a:effectLst/>
            </a:endParaRPr>
          </a:p>
          <a:p>
            <a:r>
              <a:rPr lang="en-US" sz="3200">
                <a:effectLst/>
                <a:latin typeface="Calibri"/>
                <a:cs typeface="Calibri"/>
              </a:rPr>
              <a:t>In this project, we were trained in using the same  procedures for setup and maintenance of the three camera traps placed along the SUNY Potsdam campus. We monitored each of the cameras on a regular tri-weekly schedule basis. Initial analyses are showing a range of biodiversity and wildlife interactions at each of the camera locations. We anticipate that continued monitoring throughout the years will uncover any changes in these early patterns that we are seeing.</a:t>
            </a:r>
            <a:endParaRPr lang="en-US">
              <a:effectLst/>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8.14"/>
  <p:tag name="AS_TITLE" val="Aspose.Slides for .NET 4.0 Client Profile"/>
  <p:tag name="AS_VERSION" val="20.8"/>
  <p:tag name="MAKESIGNSTEMPLATE" val="ponderingpeacock|09-2018"/>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Yaricuyay E Moran</cp:lastModifiedBy>
  <cp:revision>13</cp:revision>
  <cp:lastPrinted>2000-08-03T00:31:24Z</cp:lastPrinted>
  <dcterms:modified xsi:type="dcterms:W3CDTF">2023-04-28T15:12:18Z</dcterms:modified>
  <cp:category>research posters template</cp:category>
</cp:coreProperties>
</file>