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80" r:id="rId4"/>
  </p:sldMasterIdLst>
  <p:sldIdLst>
    <p:sldId id="256" r:id="rId5"/>
    <p:sldId id="257" r:id="rId6"/>
    <p:sldId id="258" r:id="rId7"/>
    <p:sldId id="259" r:id="rId8"/>
    <p:sldId id="260" r:id="rId9"/>
    <p:sldId id="261" r:id="rId10"/>
    <p:sldId id="262"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C23C5DD-CB30-4E2D-AF96-5DEF2EB14D49}" v="334" dt="2023-04-27T20:04:57.995"/>
    <p1510:client id="{50B0B31C-7624-4CAF-9354-495599D61C12}" v="1" dt="2023-04-27T19:29:05.611"/>
    <p1510:client id="{63A9F163-4502-FC5B-BA30-74B0E824010A}" v="359" dt="2023-04-27T21:15:44.513"/>
    <p1510:client id="{BF908AB7-D70C-4890-B885-9489D03B2E33}" v="483" dt="2023-04-27T20:26:13.952"/>
    <p1510:client id="{D9A819E1-1D37-F4A1-35CB-6D6588A6C039}" v="81" dt="2023-04-27T20:10:27.853"/>
    <p1510:client id="{E50D37FE-3AD1-D851-2B71-2F719DDD7061}" v="26" dt="2023-04-27T19:52:05.802"/>
    <p1510:client id="{F73AAF79-D017-2CE7-4E0C-D6427A63315D}" v="45" dt="2023-04-27T20:14:27.17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9" d="100"/>
          <a:sy n="109" d="100"/>
        </p:scale>
        <p:origin x="63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presProps" Target="presProps.xml"/><Relationship Id="rId2" Type="http://schemas.openxmlformats.org/officeDocument/2006/relationships/customXml" Target="../customXml/item2.xml"/><Relationship Id="rId16"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tableStyles" Target="tableStyle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AE7854D-3DAC-4043-A5F0-BD4940BE6EA3}" type="doc">
      <dgm:prSet loTypeId="urn:microsoft.com/office/officeart/2005/8/layout/vList5" loCatId="list" qsTypeId="urn:microsoft.com/office/officeart/2005/8/quickstyle/simple1" qsCatId="simple" csTypeId="urn:microsoft.com/office/officeart/2005/8/colors/accent1_2" csCatId="accent1"/>
      <dgm:spPr/>
      <dgm:t>
        <a:bodyPr/>
        <a:lstStyle/>
        <a:p>
          <a:endParaRPr lang="en-US"/>
        </a:p>
      </dgm:t>
    </dgm:pt>
    <dgm:pt modelId="{6C68A2DB-D00B-41B1-B47F-472FC5623D95}">
      <dgm:prSet/>
      <dgm:spPr/>
      <dgm:t>
        <a:bodyPr/>
        <a:lstStyle/>
        <a:p>
          <a:r>
            <a:rPr lang="en-US"/>
            <a:t>Public opinion on the COVID-19 Pandemic</a:t>
          </a:r>
        </a:p>
      </dgm:t>
    </dgm:pt>
    <dgm:pt modelId="{B6F84746-FCBD-442C-A754-924891B2D10C}" type="parTrans" cxnId="{5C53D8BA-AA26-4D24-8C98-FD1888F333D5}">
      <dgm:prSet/>
      <dgm:spPr/>
      <dgm:t>
        <a:bodyPr/>
        <a:lstStyle/>
        <a:p>
          <a:endParaRPr lang="en-US"/>
        </a:p>
      </dgm:t>
    </dgm:pt>
    <dgm:pt modelId="{8079441B-296B-422F-8F34-FABF9430D5CA}" type="sibTrans" cxnId="{5C53D8BA-AA26-4D24-8C98-FD1888F333D5}">
      <dgm:prSet/>
      <dgm:spPr/>
      <dgm:t>
        <a:bodyPr/>
        <a:lstStyle/>
        <a:p>
          <a:endParaRPr lang="en-US"/>
        </a:p>
      </dgm:t>
    </dgm:pt>
    <dgm:pt modelId="{FCD3F9C4-28BD-4E94-AFB1-9F20373F751E}">
      <dgm:prSet/>
      <dgm:spPr/>
      <dgm:t>
        <a:bodyPr/>
        <a:lstStyle/>
        <a:p>
          <a:r>
            <a:rPr lang="en-US"/>
            <a:t>Political/Social Polarization</a:t>
          </a:r>
        </a:p>
      </dgm:t>
    </dgm:pt>
    <dgm:pt modelId="{E5D1C058-1C87-41C6-996A-CB39C875CE4C}" type="parTrans" cxnId="{995BE707-F8E5-4CA1-ADF0-30CF796CFC42}">
      <dgm:prSet/>
      <dgm:spPr/>
      <dgm:t>
        <a:bodyPr/>
        <a:lstStyle/>
        <a:p>
          <a:endParaRPr lang="en-US"/>
        </a:p>
      </dgm:t>
    </dgm:pt>
    <dgm:pt modelId="{F5672234-F4B6-4D5A-BE17-88627C538BB2}" type="sibTrans" cxnId="{995BE707-F8E5-4CA1-ADF0-30CF796CFC42}">
      <dgm:prSet/>
      <dgm:spPr/>
      <dgm:t>
        <a:bodyPr/>
        <a:lstStyle/>
        <a:p>
          <a:endParaRPr lang="en-US"/>
        </a:p>
      </dgm:t>
    </dgm:pt>
    <dgm:pt modelId="{643EE19E-2112-4A5F-9F51-4CC659368B45}">
      <dgm:prSet/>
      <dgm:spPr/>
      <dgm:t>
        <a:bodyPr/>
        <a:lstStyle/>
        <a:p>
          <a:r>
            <a:rPr lang="en-US"/>
            <a:t>Pandemic's Influence? </a:t>
          </a:r>
        </a:p>
      </dgm:t>
    </dgm:pt>
    <dgm:pt modelId="{E6807A15-CB96-4A22-A089-D1156A90F355}" type="parTrans" cxnId="{2C963EAA-3A60-4F30-9F63-3F75DF04BDAD}">
      <dgm:prSet/>
      <dgm:spPr/>
      <dgm:t>
        <a:bodyPr/>
        <a:lstStyle/>
        <a:p>
          <a:endParaRPr lang="en-US"/>
        </a:p>
      </dgm:t>
    </dgm:pt>
    <dgm:pt modelId="{220C5BBD-57EC-41A8-868A-309BF6E83913}" type="sibTrans" cxnId="{2C963EAA-3A60-4F30-9F63-3F75DF04BDAD}">
      <dgm:prSet/>
      <dgm:spPr/>
      <dgm:t>
        <a:bodyPr/>
        <a:lstStyle/>
        <a:p>
          <a:endParaRPr lang="en-US"/>
        </a:p>
      </dgm:t>
    </dgm:pt>
    <dgm:pt modelId="{399B6485-B111-411E-B579-CDA5F79A8C95}">
      <dgm:prSet/>
      <dgm:spPr/>
      <dgm:t>
        <a:bodyPr/>
        <a:lstStyle/>
        <a:p>
          <a:r>
            <a:rPr lang="en-US"/>
            <a:t>Terror Management Theory/Mortality Salience</a:t>
          </a:r>
        </a:p>
      </dgm:t>
    </dgm:pt>
    <dgm:pt modelId="{3F4093DC-57C4-4EF9-B9C4-6F1200BE1E7A}" type="parTrans" cxnId="{EA3C50B3-3E2E-4222-9148-0625239C67B8}">
      <dgm:prSet/>
      <dgm:spPr/>
      <dgm:t>
        <a:bodyPr/>
        <a:lstStyle/>
        <a:p>
          <a:endParaRPr lang="en-US"/>
        </a:p>
      </dgm:t>
    </dgm:pt>
    <dgm:pt modelId="{DA3080BF-A6A0-4CA7-8AC9-930930CDD8C7}" type="sibTrans" cxnId="{EA3C50B3-3E2E-4222-9148-0625239C67B8}">
      <dgm:prSet/>
      <dgm:spPr/>
      <dgm:t>
        <a:bodyPr/>
        <a:lstStyle/>
        <a:p>
          <a:endParaRPr lang="en-US"/>
        </a:p>
      </dgm:t>
    </dgm:pt>
    <dgm:pt modelId="{B4E18542-A7A3-4EF2-B10C-4B568D079F81}">
      <dgm:prSet/>
      <dgm:spPr/>
      <dgm:t>
        <a:bodyPr/>
        <a:lstStyle/>
        <a:p>
          <a:r>
            <a:rPr lang="en-US"/>
            <a:t>How does confronting one's own mortality affect their worldview?</a:t>
          </a:r>
        </a:p>
      </dgm:t>
    </dgm:pt>
    <dgm:pt modelId="{3C0DF499-36DF-4B74-BCCF-E8D65BA1CFCE}" type="parTrans" cxnId="{15234503-0D09-4C37-ADEB-0239FF0C8357}">
      <dgm:prSet/>
      <dgm:spPr/>
      <dgm:t>
        <a:bodyPr/>
        <a:lstStyle/>
        <a:p>
          <a:endParaRPr lang="en-US"/>
        </a:p>
      </dgm:t>
    </dgm:pt>
    <dgm:pt modelId="{CDF23F48-3471-418F-9A96-1D6936E5BBC3}" type="sibTrans" cxnId="{15234503-0D09-4C37-ADEB-0239FF0C8357}">
      <dgm:prSet/>
      <dgm:spPr/>
      <dgm:t>
        <a:bodyPr/>
        <a:lstStyle/>
        <a:p>
          <a:endParaRPr lang="en-US"/>
        </a:p>
      </dgm:t>
    </dgm:pt>
    <dgm:pt modelId="{37383A4C-2A0A-4EDB-B144-8AD4AA165DD9}" type="pres">
      <dgm:prSet presAssocID="{4AE7854D-3DAC-4043-A5F0-BD4940BE6EA3}" presName="Name0" presStyleCnt="0">
        <dgm:presLayoutVars>
          <dgm:dir/>
          <dgm:animLvl val="lvl"/>
          <dgm:resizeHandles val="exact"/>
        </dgm:presLayoutVars>
      </dgm:prSet>
      <dgm:spPr/>
    </dgm:pt>
    <dgm:pt modelId="{352A2949-54CD-4A4B-808E-13CDD5E75783}" type="pres">
      <dgm:prSet presAssocID="{6C68A2DB-D00B-41B1-B47F-472FC5623D95}" presName="linNode" presStyleCnt="0"/>
      <dgm:spPr/>
    </dgm:pt>
    <dgm:pt modelId="{8EB398CA-7239-4BBB-A2A0-C1BD227F4473}" type="pres">
      <dgm:prSet presAssocID="{6C68A2DB-D00B-41B1-B47F-472FC5623D95}" presName="parentText" presStyleLbl="node1" presStyleIdx="0" presStyleCnt="2">
        <dgm:presLayoutVars>
          <dgm:chMax val="1"/>
          <dgm:bulletEnabled val="1"/>
        </dgm:presLayoutVars>
      </dgm:prSet>
      <dgm:spPr/>
    </dgm:pt>
    <dgm:pt modelId="{39B1EABE-C4A0-49FB-9C32-AC8C65590A15}" type="pres">
      <dgm:prSet presAssocID="{6C68A2DB-D00B-41B1-B47F-472FC5623D95}" presName="descendantText" presStyleLbl="alignAccFollowNode1" presStyleIdx="0" presStyleCnt="2">
        <dgm:presLayoutVars>
          <dgm:bulletEnabled val="1"/>
        </dgm:presLayoutVars>
      </dgm:prSet>
      <dgm:spPr/>
    </dgm:pt>
    <dgm:pt modelId="{163A8333-E43F-4DB6-A0CC-4B6CD362BB66}" type="pres">
      <dgm:prSet presAssocID="{8079441B-296B-422F-8F34-FABF9430D5CA}" presName="sp" presStyleCnt="0"/>
      <dgm:spPr/>
    </dgm:pt>
    <dgm:pt modelId="{8A76F95F-95AD-4DE6-BAD0-67F278361708}" type="pres">
      <dgm:prSet presAssocID="{399B6485-B111-411E-B579-CDA5F79A8C95}" presName="linNode" presStyleCnt="0"/>
      <dgm:spPr/>
    </dgm:pt>
    <dgm:pt modelId="{98188CC0-7734-45DC-9384-1D73DA68B946}" type="pres">
      <dgm:prSet presAssocID="{399B6485-B111-411E-B579-CDA5F79A8C95}" presName="parentText" presStyleLbl="node1" presStyleIdx="1" presStyleCnt="2">
        <dgm:presLayoutVars>
          <dgm:chMax val="1"/>
          <dgm:bulletEnabled val="1"/>
        </dgm:presLayoutVars>
      </dgm:prSet>
      <dgm:spPr/>
    </dgm:pt>
    <dgm:pt modelId="{C45A356B-316F-40A7-955C-EE8C38054B79}" type="pres">
      <dgm:prSet presAssocID="{399B6485-B111-411E-B579-CDA5F79A8C95}" presName="descendantText" presStyleLbl="alignAccFollowNode1" presStyleIdx="1" presStyleCnt="2">
        <dgm:presLayoutVars>
          <dgm:bulletEnabled val="1"/>
        </dgm:presLayoutVars>
      </dgm:prSet>
      <dgm:spPr/>
    </dgm:pt>
  </dgm:ptLst>
  <dgm:cxnLst>
    <dgm:cxn modelId="{44FC5F00-51A0-40E4-B2A4-795E5BAF45E7}" type="presOf" srcId="{FCD3F9C4-28BD-4E94-AFB1-9F20373F751E}" destId="{39B1EABE-C4A0-49FB-9C32-AC8C65590A15}" srcOrd="0" destOrd="0" presId="urn:microsoft.com/office/officeart/2005/8/layout/vList5"/>
    <dgm:cxn modelId="{15234503-0D09-4C37-ADEB-0239FF0C8357}" srcId="{399B6485-B111-411E-B579-CDA5F79A8C95}" destId="{B4E18542-A7A3-4EF2-B10C-4B568D079F81}" srcOrd="0" destOrd="0" parTransId="{3C0DF499-36DF-4B74-BCCF-E8D65BA1CFCE}" sibTransId="{CDF23F48-3471-418F-9A96-1D6936E5BBC3}"/>
    <dgm:cxn modelId="{995BE707-F8E5-4CA1-ADF0-30CF796CFC42}" srcId="{6C68A2DB-D00B-41B1-B47F-472FC5623D95}" destId="{FCD3F9C4-28BD-4E94-AFB1-9F20373F751E}" srcOrd="0" destOrd="0" parTransId="{E5D1C058-1C87-41C6-996A-CB39C875CE4C}" sibTransId="{F5672234-F4B6-4D5A-BE17-88627C538BB2}"/>
    <dgm:cxn modelId="{089E792D-A087-4F71-877F-7935C51871C3}" type="presOf" srcId="{399B6485-B111-411E-B579-CDA5F79A8C95}" destId="{98188CC0-7734-45DC-9384-1D73DA68B946}" srcOrd="0" destOrd="0" presId="urn:microsoft.com/office/officeart/2005/8/layout/vList5"/>
    <dgm:cxn modelId="{A5E2D246-A805-49C9-9009-54D10A8A2639}" type="presOf" srcId="{643EE19E-2112-4A5F-9F51-4CC659368B45}" destId="{39B1EABE-C4A0-49FB-9C32-AC8C65590A15}" srcOrd="0" destOrd="1" presId="urn:microsoft.com/office/officeart/2005/8/layout/vList5"/>
    <dgm:cxn modelId="{3DA4026B-8B21-4F86-A1AC-03952C6427B9}" type="presOf" srcId="{6C68A2DB-D00B-41B1-B47F-472FC5623D95}" destId="{8EB398CA-7239-4BBB-A2A0-C1BD227F4473}" srcOrd="0" destOrd="0" presId="urn:microsoft.com/office/officeart/2005/8/layout/vList5"/>
    <dgm:cxn modelId="{28A1657F-B0A3-42A6-818E-13E98D8F1B88}" type="presOf" srcId="{4AE7854D-3DAC-4043-A5F0-BD4940BE6EA3}" destId="{37383A4C-2A0A-4EDB-B144-8AD4AA165DD9}" srcOrd="0" destOrd="0" presId="urn:microsoft.com/office/officeart/2005/8/layout/vList5"/>
    <dgm:cxn modelId="{2C963EAA-3A60-4F30-9F63-3F75DF04BDAD}" srcId="{6C68A2DB-D00B-41B1-B47F-472FC5623D95}" destId="{643EE19E-2112-4A5F-9F51-4CC659368B45}" srcOrd="1" destOrd="0" parTransId="{E6807A15-CB96-4A22-A089-D1156A90F355}" sibTransId="{220C5BBD-57EC-41A8-868A-309BF6E83913}"/>
    <dgm:cxn modelId="{EA3C50B3-3E2E-4222-9148-0625239C67B8}" srcId="{4AE7854D-3DAC-4043-A5F0-BD4940BE6EA3}" destId="{399B6485-B111-411E-B579-CDA5F79A8C95}" srcOrd="1" destOrd="0" parTransId="{3F4093DC-57C4-4EF9-B9C4-6F1200BE1E7A}" sibTransId="{DA3080BF-A6A0-4CA7-8AC9-930930CDD8C7}"/>
    <dgm:cxn modelId="{5C53D8BA-AA26-4D24-8C98-FD1888F333D5}" srcId="{4AE7854D-3DAC-4043-A5F0-BD4940BE6EA3}" destId="{6C68A2DB-D00B-41B1-B47F-472FC5623D95}" srcOrd="0" destOrd="0" parTransId="{B6F84746-FCBD-442C-A754-924891B2D10C}" sibTransId="{8079441B-296B-422F-8F34-FABF9430D5CA}"/>
    <dgm:cxn modelId="{B6F4EAC7-48FA-43F3-99B4-0A755BC5F059}" type="presOf" srcId="{B4E18542-A7A3-4EF2-B10C-4B568D079F81}" destId="{C45A356B-316F-40A7-955C-EE8C38054B79}" srcOrd="0" destOrd="0" presId="urn:microsoft.com/office/officeart/2005/8/layout/vList5"/>
    <dgm:cxn modelId="{3A73B4C9-6C64-430C-8473-09738F118D53}" type="presParOf" srcId="{37383A4C-2A0A-4EDB-B144-8AD4AA165DD9}" destId="{352A2949-54CD-4A4B-808E-13CDD5E75783}" srcOrd="0" destOrd="0" presId="urn:microsoft.com/office/officeart/2005/8/layout/vList5"/>
    <dgm:cxn modelId="{DEB3569C-21D9-455C-9B1C-7462180F23F2}" type="presParOf" srcId="{352A2949-54CD-4A4B-808E-13CDD5E75783}" destId="{8EB398CA-7239-4BBB-A2A0-C1BD227F4473}" srcOrd="0" destOrd="0" presId="urn:microsoft.com/office/officeart/2005/8/layout/vList5"/>
    <dgm:cxn modelId="{C40EE18E-A92B-455E-A824-A29D75F39AC1}" type="presParOf" srcId="{352A2949-54CD-4A4B-808E-13CDD5E75783}" destId="{39B1EABE-C4A0-49FB-9C32-AC8C65590A15}" srcOrd="1" destOrd="0" presId="urn:microsoft.com/office/officeart/2005/8/layout/vList5"/>
    <dgm:cxn modelId="{CCB917FA-06BA-447E-B33E-2914705685CB}" type="presParOf" srcId="{37383A4C-2A0A-4EDB-B144-8AD4AA165DD9}" destId="{163A8333-E43F-4DB6-A0CC-4B6CD362BB66}" srcOrd="1" destOrd="0" presId="urn:microsoft.com/office/officeart/2005/8/layout/vList5"/>
    <dgm:cxn modelId="{9D70CD24-DB21-499A-8BDE-D3AD5BF0F155}" type="presParOf" srcId="{37383A4C-2A0A-4EDB-B144-8AD4AA165DD9}" destId="{8A76F95F-95AD-4DE6-BAD0-67F278361708}" srcOrd="2" destOrd="0" presId="urn:microsoft.com/office/officeart/2005/8/layout/vList5"/>
    <dgm:cxn modelId="{FECC8750-E130-4594-B571-38586FBC36B9}" type="presParOf" srcId="{8A76F95F-95AD-4DE6-BAD0-67F278361708}" destId="{98188CC0-7734-45DC-9384-1D73DA68B946}" srcOrd="0" destOrd="0" presId="urn:microsoft.com/office/officeart/2005/8/layout/vList5"/>
    <dgm:cxn modelId="{C13FE52E-C096-41FF-8F54-F64112CFDDEC}" type="presParOf" srcId="{8A76F95F-95AD-4DE6-BAD0-67F278361708}" destId="{C45A356B-316F-40A7-955C-EE8C38054B79}"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F5A8BB6-7D97-48AB-B55F-F9A169B44653}"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3473E910-CEB8-463D-9E01-A5B44D77BC6D}">
      <dgm:prSet/>
      <dgm:spPr/>
      <dgm:t>
        <a:bodyPr/>
        <a:lstStyle/>
        <a:p>
          <a:r>
            <a:rPr lang="en-US"/>
            <a:t>Pandemic Reminder Hypothesis</a:t>
          </a:r>
        </a:p>
      </dgm:t>
    </dgm:pt>
    <dgm:pt modelId="{3B79F585-9748-4EF6-AF45-FE647544455F}" type="parTrans" cxnId="{ACF253CC-C240-4C2E-A1A1-FEBF99CF2DF8}">
      <dgm:prSet/>
      <dgm:spPr/>
      <dgm:t>
        <a:bodyPr/>
        <a:lstStyle/>
        <a:p>
          <a:endParaRPr lang="en-US"/>
        </a:p>
      </dgm:t>
    </dgm:pt>
    <dgm:pt modelId="{535BD1D4-2CDE-4B1A-A044-2BD75D401977}" type="sibTrans" cxnId="{ACF253CC-C240-4C2E-A1A1-FEBF99CF2DF8}">
      <dgm:prSet/>
      <dgm:spPr/>
      <dgm:t>
        <a:bodyPr/>
        <a:lstStyle/>
        <a:p>
          <a:endParaRPr lang="en-US"/>
        </a:p>
      </dgm:t>
    </dgm:pt>
    <dgm:pt modelId="{5A96B083-EEC2-45D6-8BC1-2593BB6986CC}">
      <dgm:prSet/>
      <dgm:spPr/>
      <dgm:t>
        <a:bodyPr/>
        <a:lstStyle/>
        <a:p>
          <a:r>
            <a:rPr lang="en-US"/>
            <a:t>Exposure to a reminder of the COVID-19 pandemic will result in more positive views of immigrants among those low in the social dominance orientation (SDO) and more negative views among those high in SDO compared to a control group.</a:t>
          </a:r>
        </a:p>
      </dgm:t>
    </dgm:pt>
    <dgm:pt modelId="{37F65862-EB2B-4495-A6D4-63443D8B60C6}" type="parTrans" cxnId="{F4F1B2ED-2517-48F8-AC3B-F504AD84D703}">
      <dgm:prSet/>
      <dgm:spPr/>
      <dgm:t>
        <a:bodyPr/>
        <a:lstStyle/>
        <a:p>
          <a:endParaRPr lang="en-US"/>
        </a:p>
      </dgm:t>
    </dgm:pt>
    <dgm:pt modelId="{B127D9B7-E3E4-4F9E-A687-857763AC9091}" type="sibTrans" cxnId="{F4F1B2ED-2517-48F8-AC3B-F504AD84D703}">
      <dgm:prSet/>
      <dgm:spPr/>
      <dgm:t>
        <a:bodyPr/>
        <a:lstStyle/>
        <a:p>
          <a:endParaRPr lang="en-US"/>
        </a:p>
      </dgm:t>
    </dgm:pt>
    <dgm:pt modelId="{C8AFDE3E-5A62-4A6F-BAEA-5CDBA45086F7}">
      <dgm:prSet/>
      <dgm:spPr/>
      <dgm:t>
        <a:bodyPr/>
        <a:lstStyle/>
        <a:p>
          <a:r>
            <a:rPr lang="en-US"/>
            <a:t>Mortality Salience (MS) Hypothesis</a:t>
          </a:r>
        </a:p>
      </dgm:t>
    </dgm:pt>
    <dgm:pt modelId="{6883F9AA-FA47-47E4-A6C9-4577D3ED808F}" type="parTrans" cxnId="{E77CCF2C-D3E5-433B-9479-1A29B1467412}">
      <dgm:prSet/>
      <dgm:spPr/>
      <dgm:t>
        <a:bodyPr/>
        <a:lstStyle/>
        <a:p>
          <a:endParaRPr lang="en-US"/>
        </a:p>
      </dgm:t>
    </dgm:pt>
    <dgm:pt modelId="{E9815C49-489C-4C93-98A5-0A247DA06455}" type="sibTrans" cxnId="{E77CCF2C-D3E5-433B-9479-1A29B1467412}">
      <dgm:prSet/>
      <dgm:spPr/>
      <dgm:t>
        <a:bodyPr/>
        <a:lstStyle/>
        <a:p>
          <a:endParaRPr lang="en-US"/>
        </a:p>
      </dgm:t>
    </dgm:pt>
    <dgm:pt modelId="{4E988916-B1D3-42C1-B65D-A6CA69B041BD}">
      <dgm:prSet/>
      <dgm:spPr/>
      <dgm:t>
        <a:bodyPr/>
        <a:lstStyle/>
        <a:p>
          <a:r>
            <a:rPr lang="en-US"/>
            <a:t>Exposure to reminder of one’s own mortality will result in more positive views of immigrants among those low in the social dominance orientation (SDO) and more negative views among those high in SDO compared to a control group.</a:t>
          </a:r>
        </a:p>
      </dgm:t>
    </dgm:pt>
    <dgm:pt modelId="{EE06202D-CDAD-422D-8D05-4AE0C7800656}" type="parTrans" cxnId="{CA50D995-0B38-475A-966A-5B139D40D1F8}">
      <dgm:prSet/>
      <dgm:spPr/>
      <dgm:t>
        <a:bodyPr/>
        <a:lstStyle/>
        <a:p>
          <a:endParaRPr lang="en-US"/>
        </a:p>
      </dgm:t>
    </dgm:pt>
    <dgm:pt modelId="{B6221002-9DBF-4927-942C-CCEDEA217C9B}" type="sibTrans" cxnId="{CA50D995-0B38-475A-966A-5B139D40D1F8}">
      <dgm:prSet/>
      <dgm:spPr/>
      <dgm:t>
        <a:bodyPr/>
        <a:lstStyle/>
        <a:p>
          <a:endParaRPr lang="en-US"/>
        </a:p>
      </dgm:t>
    </dgm:pt>
    <dgm:pt modelId="{83AB5433-039C-4CA5-ABEE-CB817D6C0692}" type="pres">
      <dgm:prSet presAssocID="{7F5A8BB6-7D97-48AB-B55F-F9A169B44653}" presName="linear" presStyleCnt="0">
        <dgm:presLayoutVars>
          <dgm:animLvl val="lvl"/>
          <dgm:resizeHandles val="exact"/>
        </dgm:presLayoutVars>
      </dgm:prSet>
      <dgm:spPr/>
    </dgm:pt>
    <dgm:pt modelId="{0CF815A4-46A4-44F0-96E8-F0156FC99599}" type="pres">
      <dgm:prSet presAssocID="{3473E910-CEB8-463D-9E01-A5B44D77BC6D}" presName="parentText" presStyleLbl="node1" presStyleIdx="0" presStyleCnt="2">
        <dgm:presLayoutVars>
          <dgm:chMax val="0"/>
          <dgm:bulletEnabled val="1"/>
        </dgm:presLayoutVars>
      </dgm:prSet>
      <dgm:spPr/>
    </dgm:pt>
    <dgm:pt modelId="{A026843A-D1F6-4A25-AB73-588967366BB1}" type="pres">
      <dgm:prSet presAssocID="{3473E910-CEB8-463D-9E01-A5B44D77BC6D}" presName="childText" presStyleLbl="revTx" presStyleIdx="0" presStyleCnt="2">
        <dgm:presLayoutVars>
          <dgm:bulletEnabled val="1"/>
        </dgm:presLayoutVars>
      </dgm:prSet>
      <dgm:spPr/>
    </dgm:pt>
    <dgm:pt modelId="{ED889EEF-914C-4B13-B56E-AF68EB30AE0B}" type="pres">
      <dgm:prSet presAssocID="{C8AFDE3E-5A62-4A6F-BAEA-5CDBA45086F7}" presName="parentText" presStyleLbl="node1" presStyleIdx="1" presStyleCnt="2">
        <dgm:presLayoutVars>
          <dgm:chMax val="0"/>
          <dgm:bulletEnabled val="1"/>
        </dgm:presLayoutVars>
      </dgm:prSet>
      <dgm:spPr/>
    </dgm:pt>
    <dgm:pt modelId="{639B45D9-0852-4135-8633-7867A8823F58}" type="pres">
      <dgm:prSet presAssocID="{C8AFDE3E-5A62-4A6F-BAEA-5CDBA45086F7}" presName="childText" presStyleLbl="revTx" presStyleIdx="1" presStyleCnt="2">
        <dgm:presLayoutVars>
          <dgm:bulletEnabled val="1"/>
        </dgm:presLayoutVars>
      </dgm:prSet>
      <dgm:spPr/>
    </dgm:pt>
  </dgm:ptLst>
  <dgm:cxnLst>
    <dgm:cxn modelId="{95EAF522-B68D-438F-8F45-34D51260CCED}" type="presOf" srcId="{5A96B083-EEC2-45D6-8BC1-2593BB6986CC}" destId="{A026843A-D1F6-4A25-AB73-588967366BB1}" srcOrd="0" destOrd="0" presId="urn:microsoft.com/office/officeart/2005/8/layout/vList2"/>
    <dgm:cxn modelId="{E77CCF2C-D3E5-433B-9479-1A29B1467412}" srcId="{7F5A8BB6-7D97-48AB-B55F-F9A169B44653}" destId="{C8AFDE3E-5A62-4A6F-BAEA-5CDBA45086F7}" srcOrd="1" destOrd="0" parTransId="{6883F9AA-FA47-47E4-A6C9-4577D3ED808F}" sibTransId="{E9815C49-489C-4C93-98A5-0A247DA06455}"/>
    <dgm:cxn modelId="{D72BBA69-52BE-49BD-BFCF-4B3B88667827}" type="presOf" srcId="{3473E910-CEB8-463D-9E01-A5B44D77BC6D}" destId="{0CF815A4-46A4-44F0-96E8-F0156FC99599}" srcOrd="0" destOrd="0" presId="urn:microsoft.com/office/officeart/2005/8/layout/vList2"/>
    <dgm:cxn modelId="{55791682-B67F-436D-ADD8-09809780DC9F}" type="presOf" srcId="{4E988916-B1D3-42C1-B65D-A6CA69B041BD}" destId="{639B45D9-0852-4135-8633-7867A8823F58}" srcOrd="0" destOrd="0" presId="urn:microsoft.com/office/officeart/2005/8/layout/vList2"/>
    <dgm:cxn modelId="{1203DF86-738C-4266-B0AE-ABB4C3A5DD79}" type="presOf" srcId="{C8AFDE3E-5A62-4A6F-BAEA-5CDBA45086F7}" destId="{ED889EEF-914C-4B13-B56E-AF68EB30AE0B}" srcOrd="0" destOrd="0" presId="urn:microsoft.com/office/officeart/2005/8/layout/vList2"/>
    <dgm:cxn modelId="{CA50D995-0B38-475A-966A-5B139D40D1F8}" srcId="{C8AFDE3E-5A62-4A6F-BAEA-5CDBA45086F7}" destId="{4E988916-B1D3-42C1-B65D-A6CA69B041BD}" srcOrd="0" destOrd="0" parTransId="{EE06202D-CDAD-422D-8D05-4AE0C7800656}" sibTransId="{B6221002-9DBF-4927-942C-CCEDEA217C9B}"/>
    <dgm:cxn modelId="{FF590DC0-B62C-4629-8650-CECECA53CDD1}" type="presOf" srcId="{7F5A8BB6-7D97-48AB-B55F-F9A169B44653}" destId="{83AB5433-039C-4CA5-ABEE-CB817D6C0692}" srcOrd="0" destOrd="0" presId="urn:microsoft.com/office/officeart/2005/8/layout/vList2"/>
    <dgm:cxn modelId="{ACF253CC-C240-4C2E-A1A1-FEBF99CF2DF8}" srcId="{7F5A8BB6-7D97-48AB-B55F-F9A169B44653}" destId="{3473E910-CEB8-463D-9E01-A5B44D77BC6D}" srcOrd="0" destOrd="0" parTransId="{3B79F585-9748-4EF6-AF45-FE647544455F}" sibTransId="{535BD1D4-2CDE-4B1A-A044-2BD75D401977}"/>
    <dgm:cxn modelId="{F4F1B2ED-2517-48F8-AC3B-F504AD84D703}" srcId="{3473E910-CEB8-463D-9E01-A5B44D77BC6D}" destId="{5A96B083-EEC2-45D6-8BC1-2593BB6986CC}" srcOrd="0" destOrd="0" parTransId="{37F65862-EB2B-4495-A6D4-63443D8B60C6}" sibTransId="{B127D9B7-E3E4-4F9E-A687-857763AC9091}"/>
    <dgm:cxn modelId="{71F411E1-AEE0-4D3A-AE66-8CA3446A2195}" type="presParOf" srcId="{83AB5433-039C-4CA5-ABEE-CB817D6C0692}" destId="{0CF815A4-46A4-44F0-96E8-F0156FC99599}" srcOrd="0" destOrd="0" presId="urn:microsoft.com/office/officeart/2005/8/layout/vList2"/>
    <dgm:cxn modelId="{C7A26D6B-B118-41CA-AEB3-1F6906028E0F}" type="presParOf" srcId="{83AB5433-039C-4CA5-ABEE-CB817D6C0692}" destId="{A026843A-D1F6-4A25-AB73-588967366BB1}" srcOrd="1" destOrd="0" presId="urn:microsoft.com/office/officeart/2005/8/layout/vList2"/>
    <dgm:cxn modelId="{87DF022A-1ACD-4FFC-A93B-298A53803339}" type="presParOf" srcId="{83AB5433-039C-4CA5-ABEE-CB817D6C0692}" destId="{ED889EEF-914C-4B13-B56E-AF68EB30AE0B}" srcOrd="2" destOrd="0" presId="urn:microsoft.com/office/officeart/2005/8/layout/vList2"/>
    <dgm:cxn modelId="{107FD811-E2DD-4D04-8080-EDB34FAA73DF}" type="presParOf" srcId="{83AB5433-039C-4CA5-ABEE-CB817D6C0692}" destId="{639B45D9-0852-4135-8633-7867A8823F58}" srcOrd="3"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B1EABE-C4A0-49FB-9C32-AC8C65590A15}">
      <dsp:nvSpPr>
        <dsp:cNvPr id="0" name=""/>
        <dsp:cNvSpPr/>
      </dsp:nvSpPr>
      <dsp:spPr>
        <a:xfrm rot="5400000">
          <a:off x="3253204" y="-835569"/>
          <a:ext cx="1784151" cy="3901440"/>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53340" rIns="106680" bIns="53340" numCol="1" spcCol="1270" anchor="ctr" anchorCtr="0">
          <a:noAutofit/>
        </a:bodyPr>
        <a:lstStyle/>
        <a:p>
          <a:pPr marL="285750" lvl="1" indent="-285750" algn="l" defTabSz="1244600">
            <a:lnSpc>
              <a:spcPct val="90000"/>
            </a:lnSpc>
            <a:spcBef>
              <a:spcPct val="0"/>
            </a:spcBef>
            <a:spcAft>
              <a:spcPct val="15000"/>
            </a:spcAft>
            <a:buChar char="•"/>
          </a:pPr>
          <a:r>
            <a:rPr lang="en-US" sz="2800" kern="1200"/>
            <a:t>Political/Social Polarization</a:t>
          </a:r>
        </a:p>
        <a:p>
          <a:pPr marL="285750" lvl="1" indent="-285750" algn="l" defTabSz="1244600">
            <a:lnSpc>
              <a:spcPct val="90000"/>
            </a:lnSpc>
            <a:spcBef>
              <a:spcPct val="0"/>
            </a:spcBef>
            <a:spcAft>
              <a:spcPct val="15000"/>
            </a:spcAft>
            <a:buChar char="•"/>
          </a:pPr>
          <a:r>
            <a:rPr lang="en-US" sz="2800" kern="1200"/>
            <a:t>Pandemic's Influence? </a:t>
          </a:r>
        </a:p>
      </dsp:txBody>
      <dsp:txXfrm rot="-5400000">
        <a:off x="2194560" y="310170"/>
        <a:ext cx="3814345" cy="1609961"/>
      </dsp:txXfrm>
    </dsp:sp>
    <dsp:sp modelId="{8EB398CA-7239-4BBB-A2A0-C1BD227F4473}">
      <dsp:nvSpPr>
        <dsp:cNvPr id="0" name=""/>
        <dsp:cNvSpPr/>
      </dsp:nvSpPr>
      <dsp:spPr>
        <a:xfrm>
          <a:off x="0" y="55"/>
          <a:ext cx="2194560" cy="223018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kern="1200"/>
            <a:t>Public opinion on the COVID-19 Pandemic</a:t>
          </a:r>
        </a:p>
      </dsp:txBody>
      <dsp:txXfrm>
        <a:off x="107130" y="107185"/>
        <a:ext cx="1980300" cy="2015929"/>
      </dsp:txXfrm>
    </dsp:sp>
    <dsp:sp modelId="{C45A356B-316F-40A7-955C-EE8C38054B79}">
      <dsp:nvSpPr>
        <dsp:cNvPr id="0" name=""/>
        <dsp:cNvSpPr/>
      </dsp:nvSpPr>
      <dsp:spPr>
        <a:xfrm rot="5400000">
          <a:off x="3253204" y="1506129"/>
          <a:ext cx="1784151" cy="3901440"/>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53340" rIns="106680" bIns="53340" numCol="1" spcCol="1270" anchor="ctr" anchorCtr="0">
          <a:noAutofit/>
        </a:bodyPr>
        <a:lstStyle/>
        <a:p>
          <a:pPr marL="285750" lvl="1" indent="-285750" algn="l" defTabSz="1244600">
            <a:lnSpc>
              <a:spcPct val="90000"/>
            </a:lnSpc>
            <a:spcBef>
              <a:spcPct val="0"/>
            </a:spcBef>
            <a:spcAft>
              <a:spcPct val="15000"/>
            </a:spcAft>
            <a:buChar char="•"/>
          </a:pPr>
          <a:r>
            <a:rPr lang="en-US" sz="2800" kern="1200"/>
            <a:t>How does confronting one's own mortality affect their worldview?</a:t>
          </a:r>
        </a:p>
      </dsp:txBody>
      <dsp:txXfrm rot="-5400000">
        <a:off x="2194560" y="2651869"/>
        <a:ext cx="3814345" cy="1609961"/>
      </dsp:txXfrm>
    </dsp:sp>
    <dsp:sp modelId="{98188CC0-7734-45DC-9384-1D73DA68B946}">
      <dsp:nvSpPr>
        <dsp:cNvPr id="0" name=""/>
        <dsp:cNvSpPr/>
      </dsp:nvSpPr>
      <dsp:spPr>
        <a:xfrm>
          <a:off x="0" y="2341754"/>
          <a:ext cx="2194560" cy="223018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kern="1200"/>
            <a:t>Terror Management Theory/Mortality Salience</a:t>
          </a:r>
        </a:p>
      </dsp:txBody>
      <dsp:txXfrm>
        <a:off x="107130" y="2448884"/>
        <a:ext cx="1980300" cy="201592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F815A4-46A4-44F0-96E8-F0156FC99599}">
      <dsp:nvSpPr>
        <dsp:cNvPr id="0" name=""/>
        <dsp:cNvSpPr/>
      </dsp:nvSpPr>
      <dsp:spPr>
        <a:xfrm>
          <a:off x="0" y="64989"/>
          <a:ext cx="6815992" cy="71954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a:t>Pandemic Reminder Hypothesis</a:t>
          </a:r>
        </a:p>
      </dsp:txBody>
      <dsp:txXfrm>
        <a:off x="35125" y="100114"/>
        <a:ext cx="6745742" cy="649299"/>
      </dsp:txXfrm>
    </dsp:sp>
    <dsp:sp modelId="{A026843A-D1F6-4A25-AB73-588967366BB1}">
      <dsp:nvSpPr>
        <dsp:cNvPr id="0" name=""/>
        <dsp:cNvSpPr/>
      </dsp:nvSpPr>
      <dsp:spPr>
        <a:xfrm>
          <a:off x="0" y="784538"/>
          <a:ext cx="6815992" cy="1707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6408" tIns="38100" rIns="213360" bIns="38100" numCol="1" spcCol="1270" anchor="t" anchorCtr="0">
          <a:noAutofit/>
        </a:bodyPr>
        <a:lstStyle/>
        <a:p>
          <a:pPr marL="228600" lvl="1" indent="-228600" algn="l" defTabSz="1022350">
            <a:lnSpc>
              <a:spcPct val="90000"/>
            </a:lnSpc>
            <a:spcBef>
              <a:spcPct val="0"/>
            </a:spcBef>
            <a:spcAft>
              <a:spcPct val="20000"/>
            </a:spcAft>
            <a:buChar char="•"/>
          </a:pPr>
          <a:r>
            <a:rPr lang="en-US" sz="2300" kern="1200"/>
            <a:t>Exposure to a reminder of the COVID-19 pandemic will result in more positive views of immigrants among those low in the social dominance orientation (SDO) and more negative views among those high in SDO compared to a control group.</a:t>
          </a:r>
        </a:p>
      </dsp:txBody>
      <dsp:txXfrm>
        <a:off x="0" y="784538"/>
        <a:ext cx="6815992" cy="1707750"/>
      </dsp:txXfrm>
    </dsp:sp>
    <dsp:sp modelId="{ED889EEF-914C-4B13-B56E-AF68EB30AE0B}">
      <dsp:nvSpPr>
        <dsp:cNvPr id="0" name=""/>
        <dsp:cNvSpPr/>
      </dsp:nvSpPr>
      <dsp:spPr>
        <a:xfrm>
          <a:off x="0" y="2492289"/>
          <a:ext cx="6815992" cy="71954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a:t>Mortality Salience (MS) Hypothesis</a:t>
          </a:r>
        </a:p>
      </dsp:txBody>
      <dsp:txXfrm>
        <a:off x="35125" y="2527414"/>
        <a:ext cx="6745742" cy="649299"/>
      </dsp:txXfrm>
    </dsp:sp>
    <dsp:sp modelId="{639B45D9-0852-4135-8633-7867A8823F58}">
      <dsp:nvSpPr>
        <dsp:cNvPr id="0" name=""/>
        <dsp:cNvSpPr/>
      </dsp:nvSpPr>
      <dsp:spPr>
        <a:xfrm>
          <a:off x="0" y="3211839"/>
          <a:ext cx="6815992" cy="1707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6408" tIns="38100" rIns="213360" bIns="38100" numCol="1" spcCol="1270" anchor="t" anchorCtr="0">
          <a:noAutofit/>
        </a:bodyPr>
        <a:lstStyle/>
        <a:p>
          <a:pPr marL="228600" lvl="1" indent="-228600" algn="l" defTabSz="1022350">
            <a:lnSpc>
              <a:spcPct val="90000"/>
            </a:lnSpc>
            <a:spcBef>
              <a:spcPct val="0"/>
            </a:spcBef>
            <a:spcAft>
              <a:spcPct val="20000"/>
            </a:spcAft>
            <a:buChar char="•"/>
          </a:pPr>
          <a:r>
            <a:rPr lang="en-US" sz="2300" kern="1200"/>
            <a:t>Exposure to reminder of one’s own mortality will result in more positive views of immigrants among those low in the social dominance orientation (SDO) and more negative views among those high in SDO compared to a control group.</a:t>
          </a:r>
        </a:p>
      </dsp:txBody>
      <dsp:txXfrm>
        <a:off x="0" y="3211839"/>
        <a:ext cx="6815992" cy="1707750"/>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03504" y="770467"/>
            <a:ext cx="10782300" cy="3352800"/>
          </a:xfrm>
        </p:spPr>
        <p:txBody>
          <a:bodyPr anchor="b">
            <a:noAutofit/>
          </a:bodyPr>
          <a:lstStyle>
            <a:lvl1pPr algn="l">
              <a:lnSpc>
                <a:spcPct val="80000"/>
              </a:lnSpc>
              <a:defRPr sz="8800" spc="-120" baseline="0">
                <a:solidFill>
                  <a:srgbClr val="FFFFFF"/>
                </a:solidFill>
              </a:defRPr>
            </a:lvl1pPr>
          </a:lstStyle>
          <a:p>
            <a:r>
              <a:rPr lang="en-US"/>
              <a:t>Click to edit Master title style</a:t>
            </a:r>
          </a:p>
        </p:txBody>
      </p:sp>
      <p:sp>
        <p:nvSpPr>
          <p:cNvPr id="3" name="Subtitle 2"/>
          <p:cNvSpPr>
            <a:spLocks noGrp="1"/>
          </p:cNvSpPr>
          <p:nvPr>
            <p:ph type="subTitle" idx="1"/>
          </p:nvPr>
        </p:nvSpPr>
        <p:spPr>
          <a:xfrm>
            <a:off x="667512" y="4206876"/>
            <a:ext cx="9228201" cy="1645920"/>
          </a:xfrm>
        </p:spPr>
        <p:txBody>
          <a:bodyPr>
            <a:normAutofit/>
          </a:bodyPr>
          <a:lstStyle>
            <a:lvl1pPr marL="0" indent="0" algn="l">
              <a:buNone/>
              <a:defRPr sz="32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7" name="Date Placeholder 6"/>
          <p:cNvSpPr>
            <a:spLocks noGrp="1"/>
          </p:cNvSpPr>
          <p:nvPr>
            <p:ph type="dt" sz="half" idx="10"/>
          </p:nvPr>
        </p:nvSpPr>
        <p:spPr/>
        <p:txBody>
          <a:bodyPr/>
          <a:lstStyle>
            <a:lvl1pPr>
              <a:defRPr>
                <a:solidFill>
                  <a:srgbClr val="FFFFFF">
                    <a:alpha val="80000"/>
                  </a:srgbClr>
                </a:solidFill>
              </a:defRPr>
            </a:lvl1pPr>
          </a:lstStyle>
          <a:p>
            <a:fld id="{5586B75A-687E-405C-8A0B-8D00578BA2C3}" type="datetimeFigureOut">
              <a:rPr lang="en-US" dirty="0"/>
              <a:pPr/>
              <a:t>4/27/2023</a:t>
            </a:fld>
            <a:endParaRPr lang="en-US"/>
          </a:p>
        </p:txBody>
      </p:sp>
      <p:sp>
        <p:nvSpPr>
          <p:cNvPr id="8" name="Footer Placeholder 7"/>
          <p:cNvSpPr>
            <a:spLocks noGrp="1"/>
          </p:cNvSpPr>
          <p:nvPr>
            <p:ph type="ftr" sz="quarter" idx="11"/>
          </p:nvPr>
        </p:nvSpPr>
        <p:spPr/>
        <p:txBody>
          <a:bodyPr/>
          <a:lstStyle>
            <a:lvl1pPr>
              <a:defRPr>
                <a:solidFill>
                  <a:srgbClr val="FFFFFF">
                    <a:alpha val="80000"/>
                  </a:srgbClr>
                </a:solidFill>
              </a:defRPr>
            </a:lvl1pPr>
          </a:lstStyle>
          <a:p>
            <a:endParaRPr lang="en-US"/>
          </a:p>
        </p:txBody>
      </p:sp>
      <p:sp>
        <p:nvSpPr>
          <p:cNvPr id="9" name="Slide Number Placeholder 8"/>
          <p:cNvSpPr>
            <a:spLocks noGrp="1"/>
          </p:cNvSpPr>
          <p:nvPr>
            <p:ph type="sldNum" sz="quarter" idx="12"/>
          </p:nvPr>
        </p:nvSpPr>
        <p:spPr/>
        <p:txBody>
          <a:bodyPr/>
          <a:lstStyle>
            <a:lvl1pPr>
              <a:defRPr>
                <a:solidFill>
                  <a:srgbClr val="FFFFFF">
                    <a:alpha val="25000"/>
                  </a:srgbClr>
                </a:solidFill>
              </a:defRPr>
            </a:lvl1pPr>
          </a:lstStyle>
          <a:p>
            <a:fld id="{4FAB73BC-B049-4115-A692-8D63A059BFB8}" type="slidenum">
              <a:rPr lang="en-US" dirty="0"/>
              <a:pPr/>
              <a:t>‹#›</a:t>
            </a:fld>
            <a:endParaRPr lang="en-US"/>
          </a:p>
        </p:txBody>
      </p:sp>
    </p:spTree>
    <p:extLst>
      <p:ext uri="{BB962C8B-B14F-4D97-AF65-F5344CB8AC3E}">
        <p14:creationId xmlns:p14="http://schemas.microsoft.com/office/powerpoint/2010/main" val="18234817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F4E5243-F52A-4D37-9694-EB26C6C31910}" type="datetimeFigureOut">
              <a:rPr lang="en-US" dirty="0"/>
              <a:t>4/27/2023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11471176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43950" y="695325"/>
            <a:ext cx="2628900" cy="4800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71525" y="714375"/>
            <a:ext cx="7734300"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A77B6E1-634A-48DC-9E8B-D894023267EF}" type="datetimeFigureOut">
              <a:rPr lang="en-US" dirty="0"/>
              <a:t>4/27/2023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14445551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2D3E9E-A95C-48F2-B4BF-A71542E0BE9A}" type="datetimeFigureOut">
              <a:rPr lang="en-US" dirty="0"/>
              <a:t>4/27/2023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17569101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3504" y="767419"/>
            <a:ext cx="10780776" cy="3355848"/>
          </a:xfrm>
        </p:spPr>
        <p:txBody>
          <a:bodyPr anchor="b">
            <a:normAutofit/>
          </a:bodyPr>
          <a:lstStyle>
            <a:lvl1pPr>
              <a:lnSpc>
                <a:spcPct val="80000"/>
              </a:lnSpc>
              <a:defRPr sz="8800" b="0" baseline="0">
                <a:solidFill>
                  <a:schemeClr val="accent1"/>
                </a:solidFill>
              </a:defRPr>
            </a:lvl1pPr>
          </a:lstStyle>
          <a:p>
            <a:r>
              <a:rPr lang="en-US"/>
              <a:t>Click to edit Master title style</a:t>
            </a:r>
          </a:p>
        </p:txBody>
      </p:sp>
      <p:sp>
        <p:nvSpPr>
          <p:cNvPr id="3" name="Text Placeholder 2"/>
          <p:cNvSpPr>
            <a:spLocks noGrp="1"/>
          </p:cNvSpPr>
          <p:nvPr>
            <p:ph type="body" idx="1"/>
          </p:nvPr>
        </p:nvSpPr>
        <p:spPr>
          <a:xfrm>
            <a:off x="667512" y="4204209"/>
            <a:ext cx="9226296" cy="1645920"/>
          </a:xfrm>
        </p:spPr>
        <p:txBody>
          <a:bodyPr anchor="t">
            <a:normAutofit/>
          </a:bodyPr>
          <a:lstStyle>
            <a:lvl1pPr marL="0" indent="0">
              <a:buNone/>
              <a:defRPr sz="32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86B75A-687E-405C-8A0B-8D00578BA2C3}" type="datetimeFigureOut">
              <a:rPr lang="en-US" dirty="0"/>
              <a:pPr/>
              <a:t>4/27/2023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33944554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76656"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011330"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12952B5-7A2F-4CC8-B7CE-9234E21C2837}" type="datetimeFigureOut">
              <a:rPr lang="en-US" dirty="0"/>
              <a:t>4/27/2023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31611450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676656" y="2040467"/>
            <a:ext cx="4663440" cy="723400"/>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6656" y="2753084"/>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007608" y="2038435"/>
            <a:ext cx="4663440" cy="722376"/>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007608" y="2750990"/>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E1DA07A-9201-4B4B-BAF2-015AFA30F520}" type="datetimeFigureOut">
              <a:rPr lang="en-US" dirty="0"/>
              <a:t>4/27/2023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42188005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3D7E00A-486F-4252-8B1D-E32645521F49}" type="datetimeFigureOut">
              <a:rPr lang="en-US" dirty="0"/>
              <a:t>4/27/2023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26772759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DF5F92-E675-4B36-9A60-69A962A68675}" type="datetimeFigureOut">
              <a:rPr lang="en-US" dirty="0"/>
              <a:t>4/27/2023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1683427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7620000" y="0"/>
            <a:ext cx="457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8261404" y="542282"/>
            <a:ext cx="3383280" cy="1920240"/>
          </a:xfrm>
        </p:spPr>
        <p:txBody>
          <a:bodyPr anchor="b">
            <a:noAutofit/>
          </a:bodyPr>
          <a:lstStyle>
            <a:lvl1pPr>
              <a:lnSpc>
                <a:spcPct val="85000"/>
              </a:lnSpc>
              <a:defRPr sz="4000">
                <a:solidFill>
                  <a:srgbClr val="FFFFFF"/>
                </a:solidFill>
              </a:defRPr>
            </a:lvl1pPr>
          </a:lstStyle>
          <a:p>
            <a:r>
              <a:rPr lang="en-US"/>
              <a:t>Click to edit Master title style</a:t>
            </a:r>
          </a:p>
        </p:txBody>
      </p:sp>
      <p:sp>
        <p:nvSpPr>
          <p:cNvPr id="3" name="Content Placeholder 2"/>
          <p:cNvSpPr>
            <a:spLocks noGrp="1"/>
          </p:cNvSpPr>
          <p:nvPr>
            <p:ph idx="1"/>
          </p:nvPr>
        </p:nvSpPr>
        <p:spPr>
          <a:xfrm>
            <a:off x="762000" y="762000"/>
            <a:ext cx="6096000" cy="4572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275982" y="2511813"/>
            <a:ext cx="339852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8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5" name="Date Placeholder 4"/>
          <p:cNvSpPr>
            <a:spLocks noGrp="1"/>
          </p:cNvSpPr>
          <p:nvPr>
            <p:ph type="dt" sz="half" idx="10"/>
          </p:nvPr>
        </p:nvSpPr>
        <p:spPr/>
        <p:txBody>
          <a:bodyPr/>
          <a:lstStyle/>
          <a:p>
            <a:fld id="{AF6E2C9B-5FA2-460D-9BE7-B0812FC2A6FF}" type="datetimeFigureOut">
              <a:rPr lang="en-US" dirty="0"/>
              <a:t>4/27/2023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4FAB73BC-B049-4115-A692-8D63A059BFB8}" type="slidenum">
              <a:rPr lang="en-US" dirty="0"/>
              <a:pPr/>
              <a:t>‹#›</a:t>
            </a:fld>
            <a:endParaRPr lang="en-US"/>
          </a:p>
        </p:txBody>
      </p:sp>
    </p:spTree>
    <p:extLst>
      <p:ext uri="{BB962C8B-B14F-4D97-AF65-F5344CB8AC3E}">
        <p14:creationId xmlns:p14="http://schemas.microsoft.com/office/powerpoint/2010/main" val="3067424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9224" y="5418667"/>
            <a:ext cx="10780776" cy="613283"/>
          </a:xfrm>
        </p:spPr>
        <p:txBody>
          <a:bodyPr anchor="b">
            <a:normAutofit/>
          </a:bodyPr>
          <a:lstStyle>
            <a:lvl1pPr>
              <a:defRPr sz="3200" b="0">
                <a:solidFill>
                  <a:srgbClr val="FFFFFF"/>
                </a:solidFill>
              </a:defRPr>
            </a:lvl1pPr>
          </a:lstStyle>
          <a:p>
            <a:r>
              <a:rPr lang="en-US"/>
              <a:t>Click to edit Master title style</a:t>
            </a:r>
          </a:p>
        </p:txBody>
      </p:sp>
      <p:sp>
        <p:nvSpPr>
          <p:cNvPr id="3" name="Picture Placeholder 2"/>
          <p:cNvSpPr>
            <a:spLocks noGrp="1" noChangeAspect="1"/>
          </p:cNvSpPr>
          <p:nvPr>
            <p:ph type="pic" idx="1"/>
          </p:nvPr>
        </p:nvSpPr>
        <p:spPr>
          <a:xfrm>
            <a:off x="0" y="0"/>
            <a:ext cx="12192000" cy="5330952"/>
          </a:xfrm>
          <a:blipFill>
            <a:blip r:embed="rId2"/>
            <a:stretch>
              <a:fillRect/>
            </a:stretch>
          </a:blipFill>
        </p:spPr>
        <p:txBody>
          <a:bodyPr anchor="t"/>
          <a:lstStyle>
            <a:lvl1pPr marL="0" indent="0" algn="ctr">
              <a:spcBef>
                <a:spcPts val="800"/>
              </a:spcBef>
              <a:buNone/>
              <a:defRPr sz="3200">
                <a:solidFill>
                  <a:schemeClr val="tx1">
                    <a:lumMod val="75000"/>
                    <a:lumOff val="2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76656" y="5909735"/>
            <a:ext cx="9229344" cy="533400"/>
          </a:xfrm>
        </p:spPr>
        <p:txBody>
          <a:bodyPr>
            <a:normAutofit/>
          </a:bodyPr>
          <a:lstStyle>
            <a:lvl1pPr marL="0" indent="0">
              <a:lnSpc>
                <a:spcPct val="90000"/>
              </a:lnSpc>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2" name="Date Placeholder 11"/>
          <p:cNvSpPr>
            <a:spLocks noGrp="1"/>
          </p:cNvSpPr>
          <p:nvPr>
            <p:ph type="dt" sz="half" idx="10"/>
          </p:nvPr>
        </p:nvSpPr>
        <p:spPr/>
        <p:txBody>
          <a:bodyPr/>
          <a:lstStyle>
            <a:lvl1pPr>
              <a:defRPr>
                <a:solidFill>
                  <a:srgbClr val="FFFFFF">
                    <a:alpha val="80000"/>
                  </a:srgbClr>
                </a:solidFill>
              </a:defRPr>
            </a:lvl1pPr>
          </a:lstStyle>
          <a:p>
            <a:fld id="{5586B75A-687E-405C-8A0B-8D00578BA2C3}" type="datetimeFigureOut">
              <a:rPr lang="en-US" dirty="0"/>
              <a:pPr/>
              <a:t>4/27/2023</a:t>
            </a:fld>
            <a:endParaRPr lang="en-US"/>
          </a:p>
        </p:txBody>
      </p:sp>
      <p:sp>
        <p:nvSpPr>
          <p:cNvPr id="13" name="Footer Placeholder 12"/>
          <p:cNvSpPr>
            <a:spLocks noGrp="1"/>
          </p:cNvSpPr>
          <p:nvPr>
            <p:ph type="ftr" sz="quarter" idx="11"/>
          </p:nvPr>
        </p:nvSpPr>
        <p:spPr/>
        <p:txBody>
          <a:bodyPr/>
          <a:lstStyle>
            <a:lvl1pPr>
              <a:defRPr>
                <a:solidFill>
                  <a:srgbClr val="FFFFFF">
                    <a:alpha val="80000"/>
                  </a:srgbClr>
                </a:solidFill>
              </a:defRPr>
            </a:lvl1pPr>
          </a:lstStyle>
          <a:p>
            <a:endParaRPr lang="en-US"/>
          </a:p>
        </p:txBody>
      </p:sp>
      <p:sp>
        <p:nvSpPr>
          <p:cNvPr id="14" name="Slide Number Placeholder 13"/>
          <p:cNvSpPr>
            <a:spLocks noGrp="1"/>
          </p:cNvSpPr>
          <p:nvPr>
            <p:ph type="sldNum" sz="quarter" idx="12"/>
          </p:nvPr>
        </p:nvSpPr>
        <p:spPr/>
        <p:txBody>
          <a:bodyPr/>
          <a:lstStyle>
            <a:lvl1pPr>
              <a:defRPr>
                <a:solidFill>
                  <a:srgbClr val="FFFFFF">
                    <a:alpha val="25000"/>
                  </a:srgbClr>
                </a:solidFill>
              </a:defRPr>
            </a:lvl1pPr>
          </a:lstStyle>
          <a:p>
            <a:fld id="{4FAB73BC-B049-4115-A692-8D63A059BFB8}" type="slidenum">
              <a:rPr lang="en-US" dirty="0"/>
              <a:pPr/>
              <a:t>‹#›</a:t>
            </a:fld>
            <a:endParaRPr lang="en-US"/>
          </a:p>
        </p:txBody>
      </p:sp>
    </p:spTree>
    <p:extLst>
      <p:ext uri="{BB962C8B-B14F-4D97-AF65-F5344CB8AC3E}">
        <p14:creationId xmlns:p14="http://schemas.microsoft.com/office/powerpoint/2010/main" val="1116737330"/>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7224" y="499533"/>
            <a:ext cx="10772775" cy="165819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76656" y="2011680"/>
            <a:ext cx="10753725" cy="37661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85800" y="6412447"/>
            <a:ext cx="4114800" cy="228600"/>
          </a:xfrm>
          <a:prstGeom prst="rect">
            <a:avLst/>
          </a:prstGeom>
        </p:spPr>
        <p:txBody>
          <a:bodyPr vert="horz" lIns="91440" tIns="45720" rIns="91440" bIns="45720" rtlCol="0" anchor="ctr"/>
          <a:lstStyle>
            <a:lvl1pPr algn="l">
              <a:defRPr sz="950">
                <a:solidFill>
                  <a:schemeClr val="tx1">
                    <a:alpha val="80000"/>
                  </a:schemeClr>
                </a:solidFill>
              </a:defRPr>
            </a:lvl1pPr>
          </a:lstStyle>
          <a:p>
            <a:fld id="{5586B75A-687E-405C-8A0B-8D00578BA2C3}" type="datetimeFigureOut">
              <a:rPr lang="en-US" dirty="0"/>
              <a:pPr/>
              <a:t>4/27/2023</a:t>
            </a:fld>
            <a:endParaRPr lang="en-US"/>
          </a:p>
        </p:txBody>
      </p:sp>
      <p:sp>
        <p:nvSpPr>
          <p:cNvPr id="5" name="Footer Placeholder 4"/>
          <p:cNvSpPr>
            <a:spLocks noGrp="1"/>
          </p:cNvSpPr>
          <p:nvPr>
            <p:ph type="ftr" sz="quarter" idx="3"/>
          </p:nvPr>
        </p:nvSpPr>
        <p:spPr>
          <a:xfrm>
            <a:off x="685800" y="6554697"/>
            <a:ext cx="5029200" cy="228600"/>
          </a:xfrm>
          <a:prstGeom prst="rect">
            <a:avLst/>
          </a:prstGeom>
        </p:spPr>
        <p:txBody>
          <a:bodyPr vert="horz" lIns="91440" tIns="45720" rIns="91440" bIns="45720" rtlCol="0" anchor="ctr"/>
          <a:lstStyle>
            <a:lvl1pPr algn="l">
              <a:defRPr sz="950" cap="all" baseline="0">
                <a:solidFill>
                  <a:schemeClr val="tx1">
                    <a:alpha val="80000"/>
                  </a:schemeClr>
                </a:solidFill>
              </a:defRPr>
            </a:lvl1pPr>
          </a:lstStyle>
          <a:p>
            <a:endParaRPr lang="en-US"/>
          </a:p>
        </p:txBody>
      </p:sp>
      <p:sp>
        <p:nvSpPr>
          <p:cNvPr id="6" name="Slide Number Placeholder 5"/>
          <p:cNvSpPr>
            <a:spLocks noGrp="1"/>
          </p:cNvSpPr>
          <p:nvPr>
            <p:ph type="sldNum" sz="quarter" idx="4"/>
          </p:nvPr>
        </p:nvSpPr>
        <p:spPr>
          <a:xfrm>
            <a:off x="8763926" y="5876412"/>
            <a:ext cx="2926080" cy="1397039"/>
          </a:xfrm>
          <a:prstGeom prst="rect">
            <a:avLst/>
          </a:prstGeom>
        </p:spPr>
        <p:txBody>
          <a:bodyPr vert="horz" lIns="91440" tIns="45720" rIns="91440" bIns="45720" rtlCol="0" anchor="b"/>
          <a:lstStyle>
            <a:lvl1pPr algn="r">
              <a:defRPr sz="10300" b="0">
                <a:ln>
                  <a:noFill/>
                </a:ln>
                <a:solidFill>
                  <a:schemeClr val="accent1">
                    <a:alpha val="25000"/>
                  </a:schemeClr>
                </a:solidFill>
                <a:latin typeface="+mj-lt"/>
              </a:defRPr>
            </a:lvl1pPr>
          </a:lstStyle>
          <a:p>
            <a:fld id="{4FAB73BC-B049-4115-A692-8D63A059BFB8}" type="slidenum">
              <a:rPr lang="en-US" dirty="0"/>
              <a:pPr/>
              <a:t>‹#›</a:t>
            </a:fld>
            <a:endParaRPr lang="en-US"/>
          </a:p>
        </p:txBody>
      </p:sp>
    </p:spTree>
    <p:extLst>
      <p:ext uri="{BB962C8B-B14F-4D97-AF65-F5344CB8AC3E}">
        <p14:creationId xmlns:p14="http://schemas.microsoft.com/office/powerpoint/2010/main" val="1541658467"/>
      </p:ext>
    </p:extLst>
  </p:cSld>
  <p:clrMap bg1="lt1" tx1="dk1" bg2="lt2" tx2="dk2" accent1="accent1" accent2="accent2" accent3="accent3" accent4="accent4" accent5="accent5" accent6="accent6" hlink="hlink" folHlink="folHlink"/>
  <p:sldLayoutIdLst>
    <p:sldLayoutId id="2147483881" r:id="rId1"/>
    <p:sldLayoutId id="2147483882" r:id="rId2"/>
    <p:sldLayoutId id="2147483883" r:id="rId3"/>
    <p:sldLayoutId id="2147483884" r:id="rId4"/>
    <p:sldLayoutId id="2147483885" r:id="rId5"/>
    <p:sldLayoutId id="2147483886" r:id="rId6"/>
    <p:sldLayoutId id="2147483887" r:id="rId7"/>
    <p:sldLayoutId id="2147483888" r:id="rId8"/>
    <p:sldLayoutId id="2147483889" r:id="rId9"/>
    <p:sldLayoutId id="2147483890" r:id="rId10"/>
    <p:sldLayoutId id="2147483891" r:id="rId11"/>
  </p:sldLayoutIdLst>
  <p:hf sldNum="0" hdr="0" ftr="0" dt="0"/>
  <p:txStyles>
    <p:title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p:titleStyle>
    <p:body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jpeg"/><Relationship Id="rId5" Type="http://schemas.openxmlformats.org/officeDocument/2006/relationships/hyperlink" Target="https://www.cam.ac.uk/research/news/cambridge-developed-sars-cov-2-vaccine-receives-ps19million-from-uk-government-for-clinical-trial" TargetMode="External"/><Relationship Id="rId4" Type="http://schemas.openxmlformats.org/officeDocument/2006/relationships/image" Target="../media/image2.jpeg"/></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13" Type="http://schemas.openxmlformats.org/officeDocument/2006/relationships/image" Target="../media/image4.png"/><Relationship Id="rId3" Type="http://schemas.openxmlformats.org/officeDocument/2006/relationships/slideLayout" Target="../slideLayouts/slideLayout8.xml"/><Relationship Id="rId7" Type="http://schemas.openxmlformats.org/officeDocument/2006/relationships/diagramColors" Target="../diagrams/colors1.xml"/><Relationship Id="rId12" Type="http://schemas.openxmlformats.org/officeDocument/2006/relationships/hyperlink" Target="https://lalibrecompetencia.com/2020/07/01/abogacia-de-competencia-covid-19-1-de-2/" TargetMode="Externa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diagramQuickStyle" Target="../diagrams/quickStyle1.xml"/><Relationship Id="rId11" Type="http://schemas.openxmlformats.org/officeDocument/2006/relationships/image" Target="../media/image6.jpeg"/><Relationship Id="rId5" Type="http://schemas.openxmlformats.org/officeDocument/2006/relationships/diagramLayout" Target="../diagrams/layout1.xml"/><Relationship Id="rId10" Type="http://schemas.openxmlformats.org/officeDocument/2006/relationships/hyperlink" Target="https://blogs.ed.ac.uk/covid19perspectives/2020/05/19/post-covid-19-solidarity-challenges-the-danger-of-returning-to-normal-writes-callum-mcgregor/" TargetMode="External"/><Relationship Id="rId4" Type="http://schemas.openxmlformats.org/officeDocument/2006/relationships/diagramData" Target="../diagrams/data1.xml"/><Relationship Id="rId9" Type="http://schemas.openxmlformats.org/officeDocument/2006/relationships/image" Target="../media/image5.jpeg"/></Relationships>
</file>

<file path=ppt/slides/_rels/slide3.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slideLayout" Target="../slideLayouts/slideLayout2.xml"/><Relationship Id="rId7" Type="http://schemas.openxmlformats.org/officeDocument/2006/relationships/diagramColors" Target="../diagrams/colors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png"/><Relationship Id="rId5" Type="http://schemas.openxmlformats.org/officeDocument/2006/relationships/hyperlink" Target="https://tonycch-daybyday.blogspot.com/2017/05/null-hypothesis.html" TargetMode="Externa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4.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4.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4.png"/><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30">
            <a:extLst>
              <a:ext uri="{FF2B5EF4-FFF2-40B4-BE49-F238E27FC236}">
                <a16:creationId xmlns:a16="http://schemas.microsoft.com/office/drawing/2014/main" id="{D9FD8598-76DF-4F25-98DC-C96298A946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752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09601" y="4385066"/>
            <a:ext cx="10923638" cy="1317643"/>
          </a:xfrm>
        </p:spPr>
        <p:txBody>
          <a:bodyPr>
            <a:normAutofit/>
          </a:bodyPr>
          <a:lstStyle/>
          <a:p>
            <a:r>
              <a:rPr lang="en-US" sz="4400"/>
              <a:t>How the COVID-19 Pandemic Polarizes American Public Opinion</a:t>
            </a:r>
          </a:p>
        </p:txBody>
      </p:sp>
      <p:sp>
        <p:nvSpPr>
          <p:cNvPr id="3" name="Subtitle 2"/>
          <p:cNvSpPr>
            <a:spLocks noGrp="1"/>
          </p:cNvSpPr>
          <p:nvPr>
            <p:ph type="subTitle" idx="1"/>
          </p:nvPr>
        </p:nvSpPr>
        <p:spPr>
          <a:xfrm>
            <a:off x="590785" y="5956709"/>
            <a:ext cx="10923638" cy="521109"/>
          </a:xfrm>
        </p:spPr>
        <p:txBody>
          <a:bodyPr>
            <a:normAutofit/>
          </a:bodyPr>
          <a:lstStyle/>
          <a:p>
            <a:r>
              <a:rPr lang="en-US" sz="2000">
                <a:solidFill>
                  <a:srgbClr val="FFFFFF"/>
                </a:solidFill>
              </a:rPr>
              <a:t>Justin Brandon Berrios, Ayisha Khalid, Robert Patterson IV, Jessica Perez, Jack Rice, &amp; Samuel Wright</a:t>
            </a:r>
          </a:p>
        </p:txBody>
      </p:sp>
      <p:pic>
        <p:nvPicPr>
          <p:cNvPr id="8" name="Picture 8">
            <a:extLst>
              <a:ext uri="{FF2B5EF4-FFF2-40B4-BE49-F238E27FC236}">
                <a16:creationId xmlns:a16="http://schemas.microsoft.com/office/drawing/2014/main" id="{794488F1-EE53-2254-4D67-FC7B9C98D3D8}"/>
              </a:ext>
            </a:extLst>
          </p:cNvPr>
          <p:cNvPicPr>
            <a:picLocks noChangeAspect="1"/>
          </p:cNvPicPr>
          <p:nvPr/>
        </p:nvPicPr>
        <p:blipFill rotWithShape="1">
          <a:blip r:embed="rId4">
            <a:extLst>
              <a:ext uri="{837473B0-CC2E-450A-ABE3-18F120FF3D39}">
                <a1611:picAttrSrcUrl xmlns:a1611="http://schemas.microsoft.com/office/drawing/2016/11/main" r:id="rId5"/>
              </a:ext>
            </a:extLst>
          </a:blip>
          <a:srcRect l="15058" r="15059" b="1"/>
          <a:stretch/>
        </p:blipFill>
        <p:spPr>
          <a:xfrm>
            <a:off x="6096020" y="10"/>
            <a:ext cx="6095974" cy="4252522"/>
          </a:xfrm>
          <a:prstGeom prst="rect">
            <a:avLst/>
          </a:prstGeom>
          <a:noFill/>
        </p:spPr>
      </p:pic>
      <p:pic>
        <p:nvPicPr>
          <p:cNvPr id="4" name="Picture 4">
            <a:extLst>
              <a:ext uri="{FF2B5EF4-FFF2-40B4-BE49-F238E27FC236}">
                <a16:creationId xmlns:a16="http://schemas.microsoft.com/office/drawing/2014/main" id="{79D6ADCB-716B-1104-49D9-E69C2CF55E1D}"/>
              </a:ext>
            </a:extLst>
          </p:cNvPr>
          <p:cNvPicPr>
            <a:picLocks noChangeAspect="1"/>
          </p:cNvPicPr>
          <p:nvPr/>
        </p:nvPicPr>
        <p:blipFill rotWithShape="1">
          <a:blip r:embed="rId6"/>
          <a:srcRect t="6973"/>
          <a:stretch/>
        </p:blipFill>
        <p:spPr>
          <a:xfrm>
            <a:off x="-1" y="-681"/>
            <a:ext cx="6096001" cy="4253215"/>
          </a:xfrm>
          <a:prstGeom prst="rect">
            <a:avLst/>
          </a:prstGeom>
        </p:spPr>
      </p:pic>
      <p:cxnSp>
        <p:nvCxnSpPr>
          <p:cNvPr id="32" name="Straight Connector 32">
            <a:extLst>
              <a:ext uri="{FF2B5EF4-FFF2-40B4-BE49-F238E27FC236}">
                <a16:creationId xmlns:a16="http://schemas.microsoft.com/office/drawing/2014/main" id="{EBAD6A72-88E8-42F7-88B9-CAF744536BE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680"/>
            <a:ext cx="0" cy="4242816"/>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800968E-0A99-46C4-A9B2-6A63AC66F4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 y="4242136"/>
            <a:ext cx="12192002" cy="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Date Placeholder 9">
            <a:extLst>
              <a:ext uri="{FF2B5EF4-FFF2-40B4-BE49-F238E27FC236}">
                <a16:creationId xmlns:a16="http://schemas.microsoft.com/office/drawing/2014/main" id="{82DEB276-8311-D167-F4A6-6AEF782978C1}"/>
              </a:ext>
            </a:extLst>
          </p:cNvPr>
          <p:cNvSpPr>
            <a:spLocks noGrp="1"/>
          </p:cNvSpPr>
          <p:nvPr>
            <p:ph type="dt" sz="half" idx="10"/>
          </p:nvPr>
        </p:nvSpPr>
        <p:spPr>
          <a:xfrm>
            <a:off x="685800" y="6412447"/>
            <a:ext cx="4114800" cy="228600"/>
          </a:xfrm>
        </p:spPr>
        <p:txBody>
          <a:bodyPr>
            <a:normAutofit/>
          </a:bodyPr>
          <a:lstStyle/>
          <a:p>
            <a:pPr>
              <a:lnSpc>
                <a:spcPct val="90000"/>
              </a:lnSpc>
              <a:spcAft>
                <a:spcPts val="600"/>
              </a:spcAft>
            </a:pPr>
            <a:fld id="{D46B33A0-D651-42CF-A758-EF0190F84F4B}" type="datetime1">
              <a:rPr lang="en-US" smtClean="0"/>
              <a:pPr>
                <a:lnSpc>
                  <a:spcPct val="90000"/>
                </a:lnSpc>
                <a:spcAft>
                  <a:spcPts val="600"/>
                </a:spcAft>
              </a:pPr>
              <a:t>4/27/2023</a:t>
            </a:fld>
            <a:endParaRPr lang="en-US"/>
          </a:p>
        </p:txBody>
      </p:sp>
      <p:sp>
        <p:nvSpPr>
          <p:cNvPr id="9" name="TextBox 8">
            <a:extLst>
              <a:ext uri="{FF2B5EF4-FFF2-40B4-BE49-F238E27FC236}">
                <a16:creationId xmlns:a16="http://schemas.microsoft.com/office/drawing/2014/main" id="{457B46D3-A802-9DA2-08BD-708CFD348AEA}"/>
              </a:ext>
            </a:extLst>
          </p:cNvPr>
          <p:cNvSpPr txBox="1"/>
          <p:nvPr/>
        </p:nvSpPr>
        <p:spPr>
          <a:xfrm>
            <a:off x="6372225" y="6853238"/>
            <a:ext cx="5824538" cy="317500"/>
          </a:xfrm>
          <a:prstGeom prst="rect">
            <a:avLst/>
          </a:prstGeom>
        </p:spPr>
        <p:txBody>
          <a:bodyPr lIns="91440" tIns="45720" rIns="91440" bIns="45720" anchor="t">
            <a:normAutofit fontScale="92500" lnSpcReduction="20000"/>
          </a:bodyPr>
          <a:lstStyle/>
          <a:p>
            <a:endParaRPr lang="en-US">
              <a:ea typeface="Calibri Light"/>
              <a:cs typeface="Calibri Light"/>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0985722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36228"/>
    </mc:Choice>
    <mc:Fallback xmlns="">
      <p:transition spd="slow" advTm="362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10" presetClass="entr" presetSubtype="0" fill="hold" grpId="0" nodeType="withEffect">
                                  <p:stCondLst>
                                    <p:cond delay="1500"/>
                                  </p:stCondLst>
                                  <p:iterate>
                                    <p:tmPct val="10000"/>
                                  </p:iterate>
                                  <p:childTnLst>
                                    <p:set>
                                      <p:cBhvr>
                                        <p:cTn id="8" dur="1" fill="hold">
                                          <p:stCondLst>
                                            <p:cond delay="0"/>
                                          </p:stCondLst>
                                        </p:cTn>
                                        <p:tgtEl>
                                          <p:spTgt spid="3">
                                            <p:txEl>
                                              <p:pRg st="0" end="0"/>
                                            </p:txEl>
                                          </p:spTgt>
                                        </p:tgtEl>
                                        <p:attrNameLst>
                                          <p:attrName>style.visibility</p:attrName>
                                        </p:attrNameLst>
                                      </p:cBhvr>
                                      <p:to>
                                        <p:strVal val="visible"/>
                                      </p:to>
                                    </p:set>
                                    <p:animEffect transition="in" filter="fade">
                                      <p:cBhvr>
                                        <p:cTn id="9" dur="700"/>
                                        <p:tgtEl>
                                          <p:spTgt spid="3">
                                            <p:txEl>
                                              <p:pRg st="0" end="0"/>
                                            </p:txEl>
                                          </p:spTgt>
                                        </p:tgtEl>
                                      </p:cBhvr>
                                    </p:animEffect>
                                  </p:childTnLst>
                                </p:cTn>
                              </p:par>
                              <p:par>
                                <p:cTn id="10" presetID="10" presetClass="entr" presetSubtype="0" fill="hold" grpId="0" nodeType="withEffect">
                                  <p:stCondLst>
                                    <p:cond delay="1000"/>
                                  </p:stCondLst>
                                  <p:iterate>
                                    <p:tmPct val="10000"/>
                                  </p:iterate>
                                  <p:childTnLst>
                                    <p:set>
                                      <p:cBhvr>
                                        <p:cTn id="11" dur="1" fill="hold">
                                          <p:stCondLst>
                                            <p:cond delay="0"/>
                                          </p:stCondLst>
                                        </p:cTn>
                                        <p:tgtEl>
                                          <p:spTgt spid="2"/>
                                        </p:tgtEl>
                                        <p:attrNameLst>
                                          <p:attrName>style.visibility</p:attrName>
                                        </p:attrNameLst>
                                      </p:cBhvr>
                                      <p:to>
                                        <p:strVal val="visible"/>
                                      </p:to>
                                    </p:set>
                                    <p:animEffect transition="in" filter="fade">
                                      <p:cBhvr>
                                        <p:cTn id="12"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13" fill="hold" display="0">
                  <p:stCondLst>
                    <p:cond delay="indefinite"/>
                  </p:stCondLst>
                  <p:endCondLst>
                    <p:cond evt="onStopAudio" delay="0">
                      <p:tgtEl>
                        <p:sldTgt/>
                      </p:tgtEl>
                    </p:cond>
                  </p:endCondLst>
                </p:cTn>
                <p:tgtEl>
                  <p:spTgt spid="5"/>
                </p:tgtEl>
              </p:cMediaNode>
            </p:audio>
          </p:childTnLst>
        </p:cTn>
      </p:par>
    </p:tnLst>
    <p:bldLst>
      <p:bldP spid="2" grpId="0"/>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DB8CA-66DB-F702-81C9-CC2712684E11}"/>
              </a:ext>
            </a:extLst>
          </p:cNvPr>
          <p:cNvSpPr>
            <a:spLocks noGrp="1"/>
          </p:cNvSpPr>
          <p:nvPr>
            <p:ph type="title"/>
          </p:nvPr>
        </p:nvSpPr>
        <p:spPr>
          <a:xfrm>
            <a:off x="499637" y="90398"/>
            <a:ext cx="3383280" cy="1920240"/>
          </a:xfrm>
        </p:spPr>
        <p:txBody>
          <a:bodyPr>
            <a:normAutofit/>
          </a:bodyPr>
          <a:lstStyle/>
          <a:p>
            <a:r>
              <a:rPr lang="en-US">
                <a:solidFill>
                  <a:schemeClr val="accent1"/>
                </a:solidFill>
              </a:rPr>
              <a:t>Introduction</a:t>
            </a:r>
            <a:endParaRPr lang="en-US">
              <a:solidFill>
                <a:schemeClr val="accent1"/>
              </a:solidFill>
              <a:ea typeface="Calibri Light"/>
              <a:cs typeface="Calibri Light"/>
            </a:endParaRPr>
          </a:p>
        </p:txBody>
      </p:sp>
      <p:graphicFrame>
        <p:nvGraphicFramePr>
          <p:cNvPr id="15" name="Content Placeholder 2">
            <a:extLst>
              <a:ext uri="{FF2B5EF4-FFF2-40B4-BE49-F238E27FC236}">
                <a16:creationId xmlns:a16="http://schemas.microsoft.com/office/drawing/2014/main" id="{19F25979-0582-D739-BAF2-FD69ED371157}"/>
              </a:ext>
            </a:extLst>
          </p:cNvPr>
          <p:cNvGraphicFramePr>
            <a:graphicFrameLocks noGrp="1"/>
          </p:cNvGraphicFramePr>
          <p:nvPr>
            <p:ph idx="1"/>
          </p:nvPr>
        </p:nvGraphicFramePr>
        <p:xfrm>
          <a:off x="434163" y="2197395"/>
          <a:ext cx="6096000" cy="4572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0" name="Date Placeholder 12">
            <a:extLst>
              <a:ext uri="{FF2B5EF4-FFF2-40B4-BE49-F238E27FC236}">
                <a16:creationId xmlns:a16="http://schemas.microsoft.com/office/drawing/2014/main" id="{8FF23D78-716C-1D34-DB64-3583BD870439}"/>
              </a:ext>
            </a:extLst>
          </p:cNvPr>
          <p:cNvSpPr>
            <a:spLocks noGrp="1"/>
          </p:cNvSpPr>
          <p:nvPr>
            <p:ph type="dt" sz="half" idx="10"/>
          </p:nvPr>
        </p:nvSpPr>
        <p:spPr/>
        <p:txBody>
          <a:bodyPr>
            <a:normAutofit lnSpcReduction="10000"/>
          </a:bodyPr>
          <a:lstStyle/>
          <a:p>
            <a:pPr>
              <a:spcAft>
                <a:spcPts val="600"/>
              </a:spcAft>
            </a:pPr>
            <a:fld id="{91037E52-4969-4342-96C8-37ABBE71CC28}" type="datetime1">
              <a:rPr lang="en-US" smtClean="0"/>
              <a:pPr>
                <a:spcAft>
                  <a:spcPts val="600"/>
                </a:spcAft>
              </a:pPr>
              <a:t>4/27/2023</a:t>
            </a:fld>
            <a:endParaRPr lang="en-US"/>
          </a:p>
        </p:txBody>
      </p:sp>
      <p:pic>
        <p:nvPicPr>
          <p:cNvPr id="4" name="Picture 4" descr="A picture containing person, crowd&#10;&#10;Description automatically generated">
            <a:extLst>
              <a:ext uri="{FF2B5EF4-FFF2-40B4-BE49-F238E27FC236}">
                <a16:creationId xmlns:a16="http://schemas.microsoft.com/office/drawing/2014/main" id="{498F315E-F78E-F29F-5A2F-3219BB4DB177}"/>
              </a:ext>
            </a:extLst>
          </p:cNvPr>
          <p:cNvPicPr>
            <a:picLocks noChangeAspect="1"/>
          </p:cNvPicPr>
          <p:nvPr/>
        </p:nvPicPr>
        <p:blipFill rotWithShape="1">
          <a:blip r:embed="rId9">
            <a:extLst>
              <a:ext uri="{837473B0-CC2E-450A-ABE3-18F120FF3D39}">
                <a1611:picAttrSrcUrl xmlns:a1611="http://schemas.microsoft.com/office/drawing/2016/11/main" r:id="rId10"/>
              </a:ext>
            </a:extLst>
          </a:blip>
          <a:srcRect l="8972" r="8423" b="2"/>
          <a:stretch/>
        </p:blipFill>
        <p:spPr>
          <a:xfrm>
            <a:off x="7617103" y="2808475"/>
            <a:ext cx="4575307" cy="4050264"/>
          </a:xfrm>
          <a:prstGeom prst="rect">
            <a:avLst/>
          </a:prstGeom>
          <a:noFill/>
        </p:spPr>
      </p:pic>
      <p:pic>
        <p:nvPicPr>
          <p:cNvPr id="9" name="Picture 10" descr="A picture containing text&#10;&#10;Description automatically generated">
            <a:extLst>
              <a:ext uri="{FF2B5EF4-FFF2-40B4-BE49-F238E27FC236}">
                <a16:creationId xmlns:a16="http://schemas.microsoft.com/office/drawing/2014/main" id="{46286944-DAC9-A7B7-1279-ABC55EB94B7B}"/>
              </a:ext>
            </a:extLst>
          </p:cNvPr>
          <p:cNvPicPr>
            <a:picLocks noChangeAspect="1"/>
          </p:cNvPicPr>
          <p:nvPr/>
        </p:nvPicPr>
        <p:blipFill>
          <a:blip r:embed="rId11">
            <a:extLst>
              <a:ext uri="{837473B0-CC2E-450A-ABE3-18F120FF3D39}">
                <a1611:picAttrSrcUrl xmlns:a1611="http://schemas.microsoft.com/office/drawing/2016/11/main" r:id="rId12"/>
              </a:ext>
            </a:extLst>
          </a:blip>
          <a:stretch>
            <a:fillRect/>
          </a:stretch>
        </p:blipFill>
        <p:spPr>
          <a:xfrm>
            <a:off x="7612474" y="2822"/>
            <a:ext cx="4568237" cy="2797762"/>
          </a:xfrm>
          <a:prstGeom prst="rect">
            <a:avLst/>
          </a:prstGeom>
        </p:spPr>
      </p:pic>
      <p:sp>
        <p:nvSpPr>
          <p:cNvPr id="11" name="TextBox 10">
            <a:extLst>
              <a:ext uri="{FF2B5EF4-FFF2-40B4-BE49-F238E27FC236}">
                <a16:creationId xmlns:a16="http://schemas.microsoft.com/office/drawing/2014/main" id="{87F46AE5-F6D8-65E3-FC5C-E8A0B75FACEA}"/>
              </a:ext>
            </a:extLst>
          </p:cNvPr>
          <p:cNvSpPr txBox="1"/>
          <p:nvPr/>
        </p:nvSpPr>
        <p:spPr>
          <a:xfrm>
            <a:off x="4724400" y="4343400"/>
            <a:ext cx="2743200" cy="317500"/>
          </a:xfrm>
          <a:prstGeom prst="rect">
            <a:avLst/>
          </a:prstGeom>
        </p:spPr>
        <p:txBody>
          <a:bodyPr lIns="91440" tIns="45720" rIns="91440" bIns="45720" anchor="t">
            <a:normAutofit fontScale="92500" lnSpcReduction="20000"/>
          </a:bodyPr>
          <a:lstStyle/>
          <a:p>
            <a:endParaRPr lang="en-US">
              <a:ea typeface="Calibri Light"/>
              <a:cs typeface="Calibri Light"/>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035185306"/>
      </p:ext>
    </p:extLst>
  </p:cSld>
  <p:clrMapOvr>
    <a:masterClrMapping/>
  </p:clrMapOvr>
  <mc:AlternateContent xmlns:mc="http://schemas.openxmlformats.org/markup-compatibility/2006" xmlns:p14="http://schemas.microsoft.com/office/powerpoint/2010/main">
    <mc:Choice Requires="p14">
      <p:transition spd="slow" p14:dur="2000" advTm="69291"/>
    </mc:Choice>
    <mc:Fallback xmlns="">
      <p:transition spd="slow" advTm="692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D6F6937-3B5A-4391-9F37-58A571B362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08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E044182-FBBC-ED99-78F9-CFBCBDC6FA5B}"/>
              </a:ext>
            </a:extLst>
          </p:cNvPr>
          <p:cNvSpPr>
            <a:spLocks noGrp="1"/>
          </p:cNvSpPr>
          <p:nvPr>
            <p:ph type="title"/>
          </p:nvPr>
        </p:nvSpPr>
        <p:spPr>
          <a:xfrm>
            <a:off x="657224" y="936711"/>
            <a:ext cx="2988265" cy="4984578"/>
          </a:xfrm>
        </p:spPr>
        <p:txBody>
          <a:bodyPr>
            <a:normAutofit/>
          </a:bodyPr>
          <a:lstStyle/>
          <a:p>
            <a:r>
              <a:rPr lang="en-US" sz="4400">
                <a:solidFill>
                  <a:srgbClr val="FFFFFF"/>
                </a:solidFill>
              </a:rPr>
              <a:t>Hypotheses</a:t>
            </a:r>
          </a:p>
        </p:txBody>
      </p:sp>
      <p:sp>
        <p:nvSpPr>
          <p:cNvPr id="10" name="Date Placeholder 12">
            <a:extLst>
              <a:ext uri="{FF2B5EF4-FFF2-40B4-BE49-F238E27FC236}">
                <a16:creationId xmlns:a16="http://schemas.microsoft.com/office/drawing/2014/main" id="{8FF23D78-716C-1D34-DB64-3583BD870439}"/>
              </a:ext>
            </a:extLst>
          </p:cNvPr>
          <p:cNvSpPr>
            <a:spLocks noGrp="1"/>
          </p:cNvSpPr>
          <p:nvPr>
            <p:ph type="dt" sz="half" idx="10"/>
          </p:nvPr>
        </p:nvSpPr>
        <p:spPr>
          <a:xfrm>
            <a:off x="4614389" y="6412447"/>
            <a:ext cx="4114800" cy="228600"/>
          </a:xfrm>
        </p:spPr>
        <p:txBody>
          <a:bodyPr>
            <a:normAutofit/>
          </a:bodyPr>
          <a:lstStyle/>
          <a:p>
            <a:pPr>
              <a:lnSpc>
                <a:spcPct val="90000"/>
              </a:lnSpc>
              <a:spcAft>
                <a:spcPts val="600"/>
              </a:spcAft>
            </a:pPr>
            <a:fld id="{228EC2C5-9872-462C-8F4F-DB498842F2D3}" type="datetime1">
              <a:rPr lang="en-US" smtClean="0"/>
              <a:pPr>
                <a:lnSpc>
                  <a:spcPct val="90000"/>
                </a:lnSpc>
                <a:spcAft>
                  <a:spcPts val="600"/>
                </a:spcAft>
              </a:pPr>
              <a:t>4/27/2023</a:t>
            </a:fld>
            <a:endParaRPr lang="en-US"/>
          </a:p>
        </p:txBody>
      </p:sp>
      <p:graphicFrame>
        <p:nvGraphicFramePr>
          <p:cNvPr id="17" name="Content Placeholder 2">
            <a:extLst>
              <a:ext uri="{FF2B5EF4-FFF2-40B4-BE49-F238E27FC236}">
                <a16:creationId xmlns:a16="http://schemas.microsoft.com/office/drawing/2014/main" id="{9530255C-86BE-EE2D-34EC-4DE079578F67}"/>
              </a:ext>
            </a:extLst>
          </p:cNvPr>
          <p:cNvGraphicFramePr>
            <a:graphicFrameLocks noGrp="1"/>
          </p:cNvGraphicFramePr>
          <p:nvPr>
            <p:ph idx="1"/>
          </p:nvPr>
        </p:nvGraphicFramePr>
        <p:xfrm>
          <a:off x="4614389" y="936711"/>
          <a:ext cx="6815992" cy="498457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829114340"/>
      </p:ext>
    </p:extLst>
  </p:cSld>
  <p:clrMapOvr>
    <a:masterClrMapping/>
  </p:clrMapOvr>
  <mc:AlternateContent xmlns:mc="http://schemas.openxmlformats.org/markup-compatibility/2006" xmlns:p14="http://schemas.microsoft.com/office/powerpoint/2010/main">
    <mc:Choice Requires="p14">
      <p:transition spd="slow" p14:dur="2000" advTm="65746"/>
    </mc:Choice>
    <mc:Fallback xmlns="">
      <p:transition spd="slow" advTm="657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6C18BD-911B-4570-1FE0-F759464494D2}"/>
              </a:ext>
            </a:extLst>
          </p:cNvPr>
          <p:cNvSpPr>
            <a:spLocks noGrp="1"/>
          </p:cNvSpPr>
          <p:nvPr>
            <p:ph type="title"/>
          </p:nvPr>
        </p:nvSpPr>
        <p:spPr>
          <a:xfrm>
            <a:off x="4683125" y="499533"/>
            <a:ext cx="6562726" cy="1658198"/>
          </a:xfrm>
        </p:spPr>
        <p:txBody>
          <a:bodyPr>
            <a:normAutofit/>
          </a:bodyPr>
          <a:lstStyle/>
          <a:p>
            <a:r>
              <a:rPr lang="en-US"/>
              <a:t>Methods</a:t>
            </a:r>
          </a:p>
        </p:txBody>
      </p:sp>
      <p:pic>
        <p:nvPicPr>
          <p:cNvPr id="4" name="Picture 4" descr="Text&#10;&#10;Description automatically generated">
            <a:extLst>
              <a:ext uri="{FF2B5EF4-FFF2-40B4-BE49-F238E27FC236}">
                <a16:creationId xmlns:a16="http://schemas.microsoft.com/office/drawing/2014/main" id="{E22D6BF1-E6D2-F8F6-A1D3-EB6C346C77F9}"/>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rot="5400000">
            <a:off x="-383663" y="1703445"/>
            <a:ext cx="5473774" cy="3448478"/>
          </a:xfrm>
          <a:prstGeom prst="rect">
            <a:avLst/>
          </a:prstGeom>
        </p:spPr>
      </p:pic>
      <p:sp>
        <p:nvSpPr>
          <p:cNvPr id="3" name="Content Placeholder 2">
            <a:extLst>
              <a:ext uri="{FF2B5EF4-FFF2-40B4-BE49-F238E27FC236}">
                <a16:creationId xmlns:a16="http://schemas.microsoft.com/office/drawing/2014/main" id="{10038532-9A21-5F78-A2AB-A9FC4840A189}"/>
              </a:ext>
            </a:extLst>
          </p:cNvPr>
          <p:cNvSpPr>
            <a:spLocks noGrp="1"/>
          </p:cNvSpPr>
          <p:nvPr>
            <p:ph idx="1"/>
          </p:nvPr>
        </p:nvSpPr>
        <p:spPr>
          <a:xfrm>
            <a:off x="4702557" y="2011680"/>
            <a:ext cx="6428994" cy="3766185"/>
          </a:xfrm>
        </p:spPr>
        <p:txBody>
          <a:bodyPr vert="horz" lIns="91440" tIns="45720" rIns="91440" bIns="45720" rtlCol="0" anchor="t">
            <a:normAutofit/>
          </a:bodyPr>
          <a:lstStyle/>
          <a:p>
            <a:pPr marL="0" indent="0">
              <a:buNone/>
            </a:pPr>
            <a:r>
              <a:rPr lang="en-US" sz="1700"/>
              <a:t>1518 American adults participated in the Kilmer Lab survey, 758 were then randomly assigned to the experiment in one of three groups:</a:t>
            </a:r>
          </a:p>
          <a:p>
            <a:pPr marL="474980" lvl="1"/>
            <a:endParaRPr lang="en-US" sz="1700"/>
          </a:p>
          <a:p>
            <a:pPr marL="474980" lvl="1"/>
            <a:r>
              <a:rPr lang="en-US" sz="1700"/>
              <a:t>Control Group- Asked to consider the thought of dental pain</a:t>
            </a:r>
            <a:endParaRPr lang="en-US" sz="1700">
              <a:ea typeface="Calibri Light"/>
              <a:cs typeface="Calibri Light"/>
            </a:endParaRPr>
          </a:p>
          <a:p>
            <a:pPr marL="474980" lvl="1"/>
            <a:endParaRPr lang="en-US" sz="1700"/>
          </a:p>
          <a:p>
            <a:pPr marL="474980" lvl="1"/>
            <a:r>
              <a:rPr lang="en-US" sz="1700"/>
              <a:t>Mortal Salience Treatment Group- Asked to consider their own mortality</a:t>
            </a:r>
            <a:endParaRPr lang="en-US" sz="1700">
              <a:ea typeface="Calibri Light"/>
              <a:cs typeface="Calibri Light"/>
            </a:endParaRPr>
          </a:p>
          <a:p>
            <a:pPr marL="474980" lvl="1"/>
            <a:endParaRPr lang="en-US" sz="1700"/>
          </a:p>
          <a:p>
            <a:pPr marL="474980" lvl="1"/>
            <a:r>
              <a:rPr lang="en-US" sz="1700"/>
              <a:t>Covid Reminder Treatment Group- Asked to consider what would happen if they got coronavirus</a:t>
            </a:r>
            <a:endParaRPr lang="en-US" sz="1700">
              <a:ea typeface="Calibri Light"/>
              <a:cs typeface="Calibri Light"/>
            </a:endParaRPr>
          </a:p>
          <a:p>
            <a:pPr marL="0" indent="0">
              <a:buNone/>
            </a:pPr>
            <a:endParaRPr lang="en-US" sz="1700"/>
          </a:p>
          <a:p>
            <a:pPr marL="0" indent="0">
              <a:buNone/>
            </a:pPr>
            <a:r>
              <a:rPr lang="en-US" sz="1700"/>
              <a:t>Respondents' SDO was measured with a three-question additive index</a:t>
            </a:r>
            <a:endParaRPr lang="en-US" sz="1700">
              <a:ea typeface="Calibri Light"/>
              <a:cs typeface="Calibri Light"/>
            </a:endParaRPr>
          </a:p>
          <a:p>
            <a:pPr marL="474980" lvl="1"/>
            <a:endParaRPr lang="en-US" sz="1700"/>
          </a:p>
        </p:txBody>
      </p:sp>
      <p:sp>
        <p:nvSpPr>
          <p:cNvPr id="5" name="TextBox 4">
            <a:extLst>
              <a:ext uri="{FF2B5EF4-FFF2-40B4-BE49-F238E27FC236}">
                <a16:creationId xmlns:a16="http://schemas.microsoft.com/office/drawing/2014/main" id="{ACDB5D85-0E58-8455-DBF6-E736E30F3DC3}"/>
              </a:ext>
            </a:extLst>
          </p:cNvPr>
          <p:cNvSpPr txBox="1"/>
          <p:nvPr/>
        </p:nvSpPr>
        <p:spPr>
          <a:xfrm>
            <a:off x="4724400" y="4291013"/>
            <a:ext cx="2743200" cy="317500"/>
          </a:xfrm>
          <a:prstGeom prst="rect">
            <a:avLst/>
          </a:prstGeom>
        </p:spPr>
        <p:txBody>
          <a:bodyPr lIns="91440" tIns="45720" rIns="91440" bIns="45720" anchor="t">
            <a:normAutofit fontScale="92500" lnSpcReduction="20000"/>
          </a:bodyPr>
          <a:lstStyle/>
          <a:p>
            <a:endParaRPr lang="en-US">
              <a:ea typeface="Calibri Light"/>
              <a:cs typeface="Calibri Light"/>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285937787"/>
      </p:ext>
    </p:extLst>
  </p:cSld>
  <p:clrMapOvr>
    <a:masterClrMapping/>
  </p:clrMapOvr>
  <mc:AlternateContent xmlns:mc="http://schemas.openxmlformats.org/markup-compatibility/2006" xmlns:p14="http://schemas.microsoft.com/office/powerpoint/2010/main">
    <mc:Choice Requires="p14">
      <p:transition spd="slow" p14:dur="2000" advTm="70556"/>
    </mc:Choice>
    <mc:Fallback xmlns="">
      <p:transition spd="slow" advTm="705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7CEFFDD-605F-41E2-8017-6484074C5C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5992" y="0"/>
            <a:ext cx="4636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FB5BCC0-DC9E-C283-10F0-A8689F4B8C7E}"/>
              </a:ext>
            </a:extLst>
          </p:cNvPr>
          <p:cNvSpPr>
            <a:spLocks noGrp="1"/>
          </p:cNvSpPr>
          <p:nvPr>
            <p:ph type="title"/>
          </p:nvPr>
        </p:nvSpPr>
        <p:spPr>
          <a:xfrm>
            <a:off x="8173212" y="499533"/>
            <a:ext cx="3401568" cy="1920240"/>
          </a:xfrm>
        </p:spPr>
        <p:txBody>
          <a:bodyPr vert="horz" lIns="91440" tIns="45720" rIns="91440" bIns="45720" rtlCol="0" anchor="b">
            <a:normAutofit/>
          </a:bodyPr>
          <a:lstStyle/>
          <a:p>
            <a:r>
              <a:rPr lang="en-US" sz="4000">
                <a:solidFill>
                  <a:srgbClr val="FFFFFF"/>
                </a:solidFill>
              </a:rPr>
              <a:t>Results</a:t>
            </a:r>
          </a:p>
        </p:txBody>
      </p:sp>
      <p:pic>
        <p:nvPicPr>
          <p:cNvPr id="4" name="Picture 4" descr="Chart, bar chart&#10;&#10;Description automatically generated">
            <a:extLst>
              <a:ext uri="{FF2B5EF4-FFF2-40B4-BE49-F238E27FC236}">
                <a16:creationId xmlns:a16="http://schemas.microsoft.com/office/drawing/2014/main" id="{52EF42F5-B3F4-631C-7EBA-F44225571C92}"/>
              </a:ext>
            </a:extLst>
          </p:cNvPr>
          <p:cNvPicPr>
            <a:picLocks noGrp="1" noChangeAspect="1"/>
          </p:cNvPicPr>
          <p:nvPr>
            <p:ph idx="1"/>
          </p:nvPr>
        </p:nvPicPr>
        <p:blipFill>
          <a:blip r:embed="rId4"/>
          <a:stretch>
            <a:fillRect/>
          </a:stretch>
        </p:blipFill>
        <p:spPr>
          <a:xfrm>
            <a:off x="633999" y="1545361"/>
            <a:ext cx="6278529" cy="3777538"/>
          </a:xfrm>
          <a:prstGeom prst="rect">
            <a:avLst/>
          </a:prstGeom>
        </p:spPr>
      </p:pic>
      <p:sp>
        <p:nvSpPr>
          <p:cNvPr id="5" name="TextBox 4">
            <a:extLst>
              <a:ext uri="{FF2B5EF4-FFF2-40B4-BE49-F238E27FC236}">
                <a16:creationId xmlns:a16="http://schemas.microsoft.com/office/drawing/2014/main" id="{E1DF1595-4C63-3AAE-7F0C-E58D337B99AE}"/>
              </a:ext>
            </a:extLst>
          </p:cNvPr>
          <p:cNvSpPr txBox="1"/>
          <p:nvPr/>
        </p:nvSpPr>
        <p:spPr>
          <a:xfrm>
            <a:off x="8173212" y="2419773"/>
            <a:ext cx="3401568" cy="3358092"/>
          </a:xfrm>
          <a:prstGeom prst="rect">
            <a:avLst/>
          </a:prstGeom>
        </p:spPr>
        <p:txBody>
          <a:bodyPr rot="0" spcFirstLastPara="0" vertOverflow="overflow" horzOverflow="overflow" vert="horz" lIns="91440" tIns="45720" rIns="91440" bIns="45720" numCol="1" spcCol="0" rtlCol="0" fromWordArt="0" anchorCtr="0" forceAA="0" compatLnSpc="1">
            <a:prstTxWarp prst="textNoShape">
              <a:avLst/>
            </a:prstTxWarp>
            <a:normAutofit/>
          </a:bodyPr>
          <a:lstStyle/>
          <a:p>
            <a:pPr marL="285750" indent="-285750">
              <a:lnSpc>
                <a:spcPct val="85000"/>
              </a:lnSpc>
              <a:spcAft>
                <a:spcPts val="600"/>
              </a:spcAft>
              <a:buFont typeface="Arial" pitchFamily="34" charset="0"/>
              <a:buChar char=" "/>
            </a:pPr>
            <a:r>
              <a:rPr lang="en-US" sz="1500">
                <a:solidFill>
                  <a:srgbClr val="FFFFFF"/>
                </a:solidFill>
              </a:rPr>
              <a:t>The two study hypotheses were tested by examining the interaction between each treatment (compared to the control group) and SDO. Mixed support was found for both hypotheses. </a:t>
            </a:r>
          </a:p>
          <a:p>
            <a:pPr marL="285750" indent="-285750">
              <a:lnSpc>
                <a:spcPct val="85000"/>
              </a:lnSpc>
              <a:spcAft>
                <a:spcPts val="600"/>
              </a:spcAft>
              <a:buFont typeface="Arial" pitchFamily="34" charset="0"/>
              <a:buChar char=" "/>
            </a:pPr>
            <a:endParaRPr lang="en-US" sz="1500">
              <a:solidFill>
                <a:srgbClr val="FFFFFF"/>
              </a:solidFill>
            </a:endParaRPr>
          </a:p>
          <a:p>
            <a:pPr marL="285750" indent="-285750">
              <a:lnSpc>
                <a:spcPct val="85000"/>
              </a:lnSpc>
              <a:spcAft>
                <a:spcPts val="600"/>
              </a:spcAft>
              <a:buFont typeface="Arial" pitchFamily="34" charset="0"/>
              <a:buChar char=" "/>
            </a:pPr>
            <a:r>
              <a:rPr lang="en-US" sz="1500">
                <a:solidFill>
                  <a:srgbClr val="FFFFFF"/>
                </a:solidFill>
              </a:rPr>
              <a:t>In both experimental groups, those low in SDO expressed more positive attitudes about immigrants than in the control group. In both experimental groups, those low in SDO expressed more positive attitudes about immigrants than in the control group</a:t>
            </a:r>
          </a:p>
          <a:p>
            <a:pPr marL="285750" indent="-285750">
              <a:lnSpc>
                <a:spcPct val="85000"/>
              </a:lnSpc>
              <a:spcAft>
                <a:spcPts val="600"/>
              </a:spcAft>
              <a:buFont typeface="Arial" pitchFamily="34" charset="0"/>
              <a:buChar char=" "/>
            </a:pPr>
            <a:endParaRPr lang="en-US" sz="1500">
              <a:solidFill>
                <a:srgbClr val="FFFFFF"/>
              </a:solidFill>
            </a:endParaRPr>
          </a:p>
          <a:p>
            <a:pPr marL="285750" indent="-285750">
              <a:lnSpc>
                <a:spcPct val="85000"/>
              </a:lnSpc>
              <a:spcAft>
                <a:spcPts val="600"/>
              </a:spcAft>
              <a:buFont typeface="Arial" pitchFamily="34" charset="0"/>
              <a:buChar char=" "/>
            </a:pPr>
            <a:endParaRPr lang="en-US" sz="1500">
              <a:solidFill>
                <a:srgbClr val="FFFFFF"/>
              </a:solidFill>
            </a:endParaRPr>
          </a:p>
          <a:p>
            <a:pPr marL="285750" indent="-285750">
              <a:lnSpc>
                <a:spcPct val="85000"/>
              </a:lnSpc>
              <a:spcAft>
                <a:spcPts val="600"/>
              </a:spcAft>
              <a:buFont typeface="Arial" pitchFamily="34" charset="0"/>
              <a:buChar char=" "/>
            </a:pPr>
            <a:endParaRPr lang="en-US" sz="1500">
              <a:solidFill>
                <a:srgbClr val="FFFFFF"/>
              </a:solidFill>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207201034"/>
      </p:ext>
    </p:extLst>
  </p:cSld>
  <p:clrMapOvr>
    <a:masterClrMapping/>
  </p:clrMapOvr>
  <mc:AlternateContent xmlns:mc="http://schemas.openxmlformats.org/markup-compatibility/2006" xmlns:p14="http://schemas.microsoft.com/office/powerpoint/2010/main">
    <mc:Choice Requires="p14">
      <p:transition spd="slow" p14:dur="2000" advTm="34148"/>
    </mc:Choice>
    <mc:Fallback xmlns="">
      <p:transition spd="slow" advTm="341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B0582-424B-1FF3-DACE-E0AD9BF018A1}"/>
              </a:ext>
            </a:extLst>
          </p:cNvPr>
          <p:cNvSpPr>
            <a:spLocks noGrp="1"/>
          </p:cNvSpPr>
          <p:nvPr>
            <p:ph type="title"/>
          </p:nvPr>
        </p:nvSpPr>
        <p:spPr>
          <a:xfrm>
            <a:off x="657225" y="499533"/>
            <a:ext cx="6972607" cy="1658198"/>
          </a:xfrm>
        </p:spPr>
        <p:txBody>
          <a:bodyPr>
            <a:normAutofit/>
          </a:bodyPr>
          <a:lstStyle/>
          <a:p>
            <a:r>
              <a:rPr lang="en-US"/>
              <a:t>Conclusion</a:t>
            </a:r>
          </a:p>
        </p:txBody>
      </p:sp>
      <p:sp>
        <p:nvSpPr>
          <p:cNvPr id="3" name="Content Placeholder 2">
            <a:extLst>
              <a:ext uri="{FF2B5EF4-FFF2-40B4-BE49-F238E27FC236}">
                <a16:creationId xmlns:a16="http://schemas.microsoft.com/office/drawing/2014/main" id="{EF0713FD-6E2D-C4FA-EBDE-36B45A98AE58}"/>
              </a:ext>
            </a:extLst>
          </p:cNvPr>
          <p:cNvSpPr>
            <a:spLocks noGrp="1"/>
          </p:cNvSpPr>
          <p:nvPr>
            <p:ph idx="1"/>
          </p:nvPr>
        </p:nvSpPr>
        <p:spPr>
          <a:xfrm>
            <a:off x="676657" y="2011680"/>
            <a:ext cx="6953176" cy="3766185"/>
          </a:xfrm>
        </p:spPr>
        <p:txBody>
          <a:bodyPr vert="horz" lIns="91440" tIns="45720" rIns="91440" bIns="45720" rtlCol="0">
            <a:normAutofit/>
          </a:bodyPr>
          <a:lstStyle/>
          <a:p>
            <a:r>
              <a:rPr lang="en-US" sz="1700">
                <a:ea typeface="+mn-lt"/>
                <a:cs typeface="+mn-lt"/>
              </a:rPr>
              <a:t>We concluded that the COVID-19 pandemics, like other existential threats, can increase worldview polarization even in an already politically polarized society. Major attitude change was encountered only in the group characterized by low social dominance orientation, with their views towards immigrants becoming more positive.</a:t>
            </a:r>
          </a:p>
          <a:p>
            <a:endParaRPr lang="en-US" sz="1700">
              <a:ea typeface="+mn-lt"/>
              <a:cs typeface="+mn-lt"/>
            </a:endParaRPr>
          </a:p>
          <a:p>
            <a:r>
              <a:rPr lang="en-US" sz="1700">
                <a:ea typeface="+mn-lt"/>
                <a:cs typeface="+mn-lt"/>
              </a:rPr>
              <a:t> Those individuals characterized by high social dominance saw less change in their attitudes toward immigration, possibly because they already held very negative views of immigrants before participating in this study.</a:t>
            </a:r>
          </a:p>
          <a:p>
            <a:endParaRPr lang="en-US" sz="1700">
              <a:ea typeface="+mn-lt"/>
              <a:cs typeface="+mn-lt"/>
            </a:endParaRPr>
          </a:p>
          <a:p>
            <a:r>
              <a:rPr lang="en-US" sz="1700">
                <a:ea typeface="+mn-lt"/>
                <a:cs typeface="+mn-lt"/>
              </a:rPr>
              <a:t> Additional tests for attitude polarization based on authoritarianism and partisanship showed no significant differences. In sum, polarization can result from one side moving further apart politically from the other. </a:t>
            </a:r>
            <a:endParaRPr lang="en-US" sz="1700"/>
          </a:p>
        </p:txBody>
      </p:sp>
      <p:pic>
        <p:nvPicPr>
          <p:cNvPr id="5" name="Picture 5" descr="Icon&#10;&#10;Description automatically generated">
            <a:extLst>
              <a:ext uri="{FF2B5EF4-FFF2-40B4-BE49-F238E27FC236}">
                <a16:creationId xmlns:a16="http://schemas.microsoft.com/office/drawing/2014/main" id="{B56323CE-9991-C7C2-EAE5-45F93A39E8CC}"/>
              </a:ext>
            </a:extLst>
          </p:cNvPr>
          <p:cNvPicPr>
            <a:picLocks noChangeAspect="1"/>
          </p:cNvPicPr>
          <p:nvPr/>
        </p:nvPicPr>
        <p:blipFill>
          <a:blip r:embed="rId4"/>
          <a:stretch>
            <a:fillRect/>
          </a:stretch>
        </p:blipFill>
        <p:spPr>
          <a:xfrm>
            <a:off x="8100058" y="1485109"/>
            <a:ext cx="3448478" cy="3448478"/>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39005672"/>
      </p:ext>
    </p:extLst>
  </p:cSld>
  <p:clrMapOvr>
    <a:masterClrMapping/>
  </p:clrMapOvr>
  <mc:AlternateContent xmlns:mc="http://schemas.openxmlformats.org/markup-compatibility/2006" xmlns:p14="http://schemas.microsoft.com/office/powerpoint/2010/main">
    <mc:Choice Requires="p14">
      <p:transition spd="slow" p14:dur="2000" advTm="54338"/>
    </mc:Choice>
    <mc:Fallback xmlns="">
      <p:transition spd="slow" advTm="543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27CA3A-7867-FB68-FEE8-8AE206BAD34E}"/>
              </a:ext>
            </a:extLst>
          </p:cNvPr>
          <p:cNvSpPr>
            <a:spLocks noGrp="1"/>
          </p:cNvSpPr>
          <p:nvPr>
            <p:ph type="ctrTitle"/>
          </p:nvPr>
        </p:nvSpPr>
        <p:spPr>
          <a:xfrm>
            <a:off x="603504" y="770467"/>
            <a:ext cx="4205568" cy="3352800"/>
          </a:xfrm>
        </p:spPr>
        <p:txBody>
          <a:bodyPr>
            <a:normAutofit/>
          </a:bodyPr>
          <a:lstStyle/>
          <a:p>
            <a:r>
              <a:rPr lang="en-US" sz="6100" b="1"/>
              <a:t>THANK  YOU!</a:t>
            </a:r>
          </a:p>
        </p:txBody>
      </p:sp>
      <p:sp>
        <p:nvSpPr>
          <p:cNvPr id="11" name="Date Placeholder 10">
            <a:extLst>
              <a:ext uri="{FF2B5EF4-FFF2-40B4-BE49-F238E27FC236}">
                <a16:creationId xmlns:a16="http://schemas.microsoft.com/office/drawing/2014/main" id="{A5678D0F-4179-644E-D46D-43276A7F7519}"/>
              </a:ext>
            </a:extLst>
          </p:cNvPr>
          <p:cNvSpPr>
            <a:spLocks noGrp="1"/>
          </p:cNvSpPr>
          <p:nvPr>
            <p:ph type="dt" sz="half" idx="10"/>
          </p:nvPr>
        </p:nvSpPr>
        <p:spPr>
          <a:xfrm>
            <a:off x="685800" y="6412447"/>
            <a:ext cx="4114800" cy="228600"/>
          </a:xfrm>
        </p:spPr>
        <p:txBody>
          <a:bodyPr>
            <a:normAutofit/>
          </a:bodyPr>
          <a:lstStyle/>
          <a:p>
            <a:pPr>
              <a:lnSpc>
                <a:spcPct val="90000"/>
              </a:lnSpc>
              <a:spcAft>
                <a:spcPts val="600"/>
              </a:spcAft>
            </a:pPr>
            <a:fld id="{2048ABB8-DCC6-484A-BFAD-DCAD7D30983C}" type="datetime1">
              <a:rPr lang="en-US" smtClean="0">
                <a:effectLst>
                  <a:outerShdw blurRad="38100" dist="38100" dir="2700000" algn="tl">
                    <a:srgbClr val="000000">
                      <a:alpha val="43137"/>
                    </a:srgbClr>
                  </a:outerShdw>
                </a:effectLst>
              </a:rPr>
              <a:pPr>
                <a:lnSpc>
                  <a:spcPct val="90000"/>
                </a:lnSpc>
                <a:spcAft>
                  <a:spcPts val="600"/>
                </a:spcAft>
              </a:pPr>
              <a:t>4/27/2023</a:t>
            </a:fld>
            <a:endParaRPr lang="en-US">
              <a:effectLst>
                <a:outerShdw blurRad="38100" dist="38100" dir="2700000" algn="tl">
                  <a:srgbClr val="000000">
                    <a:alpha val="43137"/>
                  </a:srgbClr>
                </a:outerShdw>
              </a:effectLst>
            </a:endParaRPr>
          </a:p>
        </p:txBody>
      </p:sp>
      <p:sp>
        <p:nvSpPr>
          <p:cNvPr id="24" name="Rectangle 15">
            <a:extLst>
              <a:ext uri="{FF2B5EF4-FFF2-40B4-BE49-F238E27FC236}">
                <a16:creationId xmlns:a16="http://schemas.microsoft.com/office/drawing/2014/main" id="{FCA118C4-32A6-466D-8453-BA738103A0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2536" y="0"/>
            <a:ext cx="6739464"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6" descr="A group of people posing for a photo&#10;&#10;Description automatically generated">
            <a:extLst>
              <a:ext uri="{FF2B5EF4-FFF2-40B4-BE49-F238E27FC236}">
                <a16:creationId xmlns:a16="http://schemas.microsoft.com/office/drawing/2014/main" id="{478375B0-9549-A5FC-834A-362C93AB44BA}"/>
              </a:ext>
            </a:extLst>
          </p:cNvPr>
          <p:cNvPicPr>
            <a:picLocks noChangeAspect="1"/>
          </p:cNvPicPr>
          <p:nvPr/>
        </p:nvPicPr>
        <p:blipFill rotWithShape="1">
          <a:blip r:embed="rId4"/>
          <a:srcRect l="12460" r="20178" b="-2"/>
          <a:stretch/>
        </p:blipFill>
        <p:spPr>
          <a:xfrm>
            <a:off x="6096000" y="629265"/>
            <a:ext cx="5452536" cy="5585271"/>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978920883"/>
      </p:ext>
    </p:extLst>
  </p:cSld>
  <p:clrMapOvr>
    <a:masterClrMapping/>
  </p:clrMapOvr>
  <mc:AlternateContent xmlns:mc="http://schemas.openxmlformats.org/markup-compatibility/2006" xmlns:p14="http://schemas.microsoft.com/office/powerpoint/2010/main">
    <mc:Choice Requires="p14">
      <p:transition spd="slow" p14:dur="2000" advTm="10528"/>
    </mc:Choice>
    <mc:Fallback xmlns="">
      <p:transition spd="slow" advTm="105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10" presetClass="entr" presetSubtype="0" fill="hold" grpId="0" nodeType="withEffect">
                                  <p:stCondLst>
                                    <p:cond delay="1000"/>
                                  </p:stCondLst>
                                  <p:iterate>
                                    <p:tmPct val="10000"/>
                                  </p:iterate>
                                  <p:childTnLst>
                                    <p:set>
                                      <p:cBhvr>
                                        <p:cTn id="8" dur="1" fill="hold">
                                          <p:stCondLst>
                                            <p:cond delay="0"/>
                                          </p:stCondLst>
                                        </p:cTn>
                                        <p:tgtEl>
                                          <p:spTgt spid="2"/>
                                        </p:tgtEl>
                                        <p:attrNameLst>
                                          <p:attrName>style.visibility</p:attrName>
                                        </p:attrNameLst>
                                      </p:cBhvr>
                                      <p:to>
                                        <p:strVal val="visible"/>
                                      </p:to>
                                    </p:set>
                                    <p:animEffect transition="in" filter="fade">
                                      <p:cBhvr>
                                        <p:cTn id="9"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theme/theme1.xml><?xml version="1.0" encoding="utf-8"?>
<a:theme xmlns:a="http://schemas.openxmlformats.org/drawingml/2006/main" name="Metropolitan">
  <a:themeElements>
    <a:clrScheme name="Metropolitan">
      <a:dk1>
        <a:sysClr val="windowText" lastClr="000000"/>
      </a:dk1>
      <a:lt1>
        <a:sysClr val="window" lastClr="FFFFFF"/>
      </a:lt1>
      <a:dk2>
        <a:srgbClr val="162F33"/>
      </a:dk2>
      <a:lt2>
        <a:srgbClr val="EAF0E0"/>
      </a:lt2>
      <a:accent1>
        <a:srgbClr val="50B4C8"/>
      </a:accent1>
      <a:accent2>
        <a:srgbClr val="A8B97F"/>
      </a:accent2>
      <a:accent3>
        <a:srgbClr val="9B9256"/>
      </a:accent3>
      <a:accent4>
        <a:srgbClr val="657689"/>
      </a:accent4>
      <a:accent5>
        <a:srgbClr val="7A855D"/>
      </a:accent5>
      <a:accent6>
        <a:srgbClr val="84AC9D"/>
      </a:accent6>
      <a:hlink>
        <a:srgbClr val="2370CD"/>
      </a:hlink>
      <a:folHlink>
        <a:srgbClr val="877589"/>
      </a:folHlink>
    </a:clrScheme>
    <a:fontScheme name="Metropolita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Metropolitan" id="{4C5440D6-04D2-4954-96CF-F251137069B2}" vid="{79CFCA13-9412-4290-BB4B-85112F88857B}"/>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DC0E940FACEB0409B61B2560D7ADD23" ma:contentTypeVersion="14" ma:contentTypeDescription="Create a new document." ma:contentTypeScope="" ma:versionID="9f0bf875ff5733138592c793e5a5211b">
  <xsd:schema xmlns:xsd="http://www.w3.org/2001/XMLSchema" xmlns:xs="http://www.w3.org/2001/XMLSchema" xmlns:p="http://schemas.microsoft.com/office/2006/metadata/properties" xmlns:ns3="3f455a1b-176e-41c0-a527-11c1eccbedf9" xmlns:ns4="7523d932-04d0-487a-9ca8-d41ceffb0491" targetNamespace="http://schemas.microsoft.com/office/2006/metadata/properties" ma:root="true" ma:fieldsID="0595774242665e4e7c5bfdb7b86616a2" ns3:_="" ns4:_="">
    <xsd:import namespace="3f455a1b-176e-41c0-a527-11c1eccbedf9"/>
    <xsd:import namespace="7523d932-04d0-487a-9ca8-d41ceffb0491"/>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element ref="ns3:MediaServiceSearchProperties" minOccurs="0"/>
                <xsd:element ref="ns3:_activity" minOccurs="0"/>
                <xsd:element ref="ns3:MediaServiceObjectDetectorVersions" minOccurs="0"/>
                <xsd:element ref="ns3:MediaServiceAutoTags"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f455a1b-176e-41c0-a527-11c1eccbedf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SearchProperties" ma:index="15" nillable="true" ma:displayName="MediaServiceSearchProperties" ma:hidden="true" ma:internalName="MediaServiceSearchProperties" ma:readOnly="true">
      <xsd:simpleType>
        <xsd:restriction base="dms:Note"/>
      </xsd:simpleType>
    </xsd:element>
    <xsd:element name="_activity" ma:index="16" nillable="true" ma:displayName="_activity" ma:hidden="true" ma:internalName="_activity">
      <xsd:simpleType>
        <xsd:restriction base="dms:Note"/>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MediaServiceAutoTags" ma:index="18" nillable="true" ma:displayName="Tags" ma:internalName="MediaServiceAutoTags"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523d932-04d0-487a-9ca8-d41ceffb0491"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3f455a1b-176e-41c0-a527-11c1eccbedf9" xsi:nil="true"/>
  </documentManagement>
</p:properties>
</file>

<file path=customXml/itemProps1.xml><?xml version="1.0" encoding="utf-8"?>
<ds:datastoreItem xmlns:ds="http://schemas.openxmlformats.org/officeDocument/2006/customXml" ds:itemID="{BFD1AE4A-653D-44A3-88F0-E471E6FA6587}">
  <ds:schemaRefs>
    <ds:schemaRef ds:uri="http://schemas.microsoft.com/sharepoint/v3/contenttype/forms"/>
  </ds:schemaRefs>
</ds:datastoreItem>
</file>

<file path=customXml/itemProps2.xml><?xml version="1.0" encoding="utf-8"?>
<ds:datastoreItem xmlns:ds="http://schemas.openxmlformats.org/officeDocument/2006/customXml" ds:itemID="{3150DA41-56F6-43EA-B325-23C5C7227E3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f455a1b-176e-41c0-a527-11c1eccbedf9"/>
    <ds:schemaRef ds:uri="7523d932-04d0-487a-9ca8-d41ceffb04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FE1DF6B-3485-4D9E-917A-23CC612E38CA}">
  <ds:schemaRefs>
    <ds:schemaRef ds:uri="http://schemas.microsoft.com/office/infopath/2007/PartnerControls"/>
    <ds:schemaRef ds:uri="http://purl.org/dc/terms/"/>
    <ds:schemaRef ds:uri="http://purl.org/dc/elements/1.1/"/>
    <ds:schemaRef ds:uri="7523d932-04d0-487a-9ca8-d41ceffb0491"/>
    <ds:schemaRef ds:uri="http://purl.org/dc/dcmitype/"/>
    <ds:schemaRef ds:uri="http://schemas.microsoft.com/office/2006/documentManagement/types"/>
    <ds:schemaRef ds:uri="http://schemas.microsoft.com/office/2006/metadata/properties"/>
    <ds:schemaRef ds:uri="3f455a1b-176e-41c0-a527-11c1eccbedf9"/>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Template>
  <TotalTime>2</TotalTime>
  <Words>301</Words>
  <Application>Microsoft Office PowerPoint</Application>
  <PresentationFormat>Widescreen</PresentationFormat>
  <Paragraphs>39</Paragraphs>
  <Slides>7</Slides>
  <Notes>0</Notes>
  <HiddenSlides>0</HiddenSlides>
  <MMClips>7</MMClips>
  <ScaleCrop>false</ScaleCrop>
  <HeadingPairs>
    <vt:vector size="4" baseType="variant">
      <vt:variant>
        <vt:lpstr>Theme</vt:lpstr>
      </vt:variant>
      <vt:variant>
        <vt:i4>1</vt:i4>
      </vt:variant>
      <vt:variant>
        <vt:lpstr>Slide Titles</vt:lpstr>
      </vt:variant>
      <vt:variant>
        <vt:i4>7</vt:i4>
      </vt:variant>
    </vt:vector>
  </HeadingPairs>
  <TitlesOfParts>
    <vt:vector size="8" baseType="lpstr">
      <vt:lpstr>Metropolitan</vt:lpstr>
      <vt:lpstr>How the COVID-19 Pandemic Polarizes American Public Opinion</vt:lpstr>
      <vt:lpstr>Introduction</vt:lpstr>
      <vt:lpstr>Hypotheses</vt:lpstr>
      <vt:lpstr>Methods</vt:lpstr>
      <vt:lpstr>Results</vt:lpstr>
      <vt:lpstr>Conclusion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 L Patterson</dc:creator>
  <cp:lastModifiedBy>Robert L Patterson</cp:lastModifiedBy>
  <cp:revision>5</cp:revision>
  <dcterms:created xsi:type="dcterms:W3CDTF">2023-04-27T19:24:39Z</dcterms:created>
  <dcterms:modified xsi:type="dcterms:W3CDTF">2023-04-27T23:15:28Z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0x0101002DC0E940FACEB0409B61B2560D7ADD23</vt:lpwstr>
  </property>
</Properties>
</file>