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9" r:id="rId4"/>
    <p:sldId id="265" r:id="rId5"/>
    <p:sldId id="260" r:id="rId6"/>
    <p:sldId id="264" r:id="rId7"/>
    <p:sldId id="266" r:id="rId8"/>
  </p:sldIdLst>
  <p:sldSz cx="9144000" cy="5143500" type="screen16x9"/>
  <p:notesSz cx="6858000" cy="9144000"/>
  <p:embeddedFontLst>
    <p:embeddedFont>
      <p:font typeface="Roboto" panose="02000000000000000000" pitchFamily="2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48"/>
  </p:normalViewPr>
  <p:slideViewPr>
    <p:cSldViewPr snapToGrid="0">
      <p:cViewPr varScale="1">
        <p:scale>
          <a:sx n="140" d="100"/>
          <a:sy n="140" d="100"/>
        </p:scale>
        <p:origin x="84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4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4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3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4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/>
              <a:t>BIPOC SEXUALITY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B93-A543-9DE7-B0B4F6B6810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B93-A543-9DE7-B0B4F6B6810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B93-A543-9DE7-B0B4F6B6810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B93-A543-9DE7-B0B4F6B6810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3B93-A543-9DE7-B0B4F6B6810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Sheet1!$A$7:$A$11</c:f>
              <c:strCache>
                <c:ptCount val="5"/>
                <c:pt idx="0">
                  <c:v>Lesbian</c:v>
                </c:pt>
                <c:pt idx="1">
                  <c:v>Gay</c:v>
                </c:pt>
                <c:pt idx="2">
                  <c:v>Bisexual</c:v>
                </c:pt>
                <c:pt idx="3">
                  <c:v>Asexual</c:v>
                </c:pt>
                <c:pt idx="4">
                  <c:v>Queer</c:v>
                </c:pt>
              </c:strCache>
            </c:strRef>
          </c:cat>
          <c:val>
            <c:numRef>
              <c:f>Sheet1!$B$7:$B$11</c:f>
              <c:numCache>
                <c:formatCode>General</c:formatCode>
                <c:ptCount val="5"/>
                <c:pt idx="0">
                  <c:v>28.6</c:v>
                </c:pt>
                <c:pt idx="1">
                  <c:v>14.3</c:v>
                </c:pt>
                <c:pt idx="2">
                  <c:v>28.6</c:v>
                </c:pt>
                <c:pt idx="3">
                  <c:v>14.3</c:v>
                </c:pt>
                <c:pt idx="4">
                  <c:v>14.3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B93-A543-9DE7-B0B4F6B68104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BIPOC Gender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D9E-514A-8FAC-67F30E8FF64A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D9E-514A-8FAC-67F30E8FF64A}"/>
              </c:ext>
            </c:extLst>
          </c:dPt>
          <c:dLbls>
            <c:dLbl>
              <c:idx val="0"/>
              <c:layout>
                <c:manualLayout>
                  <c:x val="-7.6952736518798331E-2"/>
                  <c:y val="-0.2309101608999709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9E-514A-8FAC-67F30E8FF64A}"/>
                </c:ext>
              </c:extLst>
            </c:dLbl>
            <c:dLbl>
              <c:idx val="1"/>
              <c:layout>
                <c:manualLayout>
                  <c:x val="0.10123112953993203"/>
                  <c:y val="0.1418646559010125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9E-514A-8FAC-67F30E8FF6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Sheet1!$A$3:$A$4</c:f>
              <c:strCache>
                <c:ptCount val="2"/>
                <c:pt idx="0">
                  <c:v>female</c:v>
                </c:pt>
                <c:pt idx="1">
                  <c:v>nonbinary</c:v>
                </c:pt>
              </c:strCache>
            </c:strRef>
          </c:cat>
          <c:val>
            <c:numRef>
              <c:f>Sheet1!$B$3:$B$4</c:f>
              <c:numCache>
                <c:formatCode>General</c:formatCode>
                <c:ptCount val="2"/>
                <c:pt idx="0">
                  <c:v>85.7</c:v>
                </c:pt>
                <c:pt idx="1">
                  <c:v>14.3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D9E-514A-8FAC-67F30E8FF64A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ETHNICITY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explosion val="24"/>
            <c:spPr>
              <a:solidFill>
                <a:schemeClr val="accent6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ED8-5443-87CC-2B87CAFC8A60}"/>
              </c:ext>
            </c:extLst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ED8-5443-87CC-2B87CAFC8A6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ED8-5443-87CC-2B87CAFC8A60}"/>
              </c:ext>
            </c:extLst>
          </c:dPt>
          <c:dPt>
            <c:idx val="3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ED8-5443-87CC-2B87CAFC8A60}"/>
              </c:ext>
            </c:extLst>
          </c:dPt>
          <c:dPt>
            <c:idx val="4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ED8-5443-87CC-2B87CAFC8A60}"/>
              </c:ext>
            </c:extLst>
          </c:dPt>
          <c:dPt>
            <c:idx val="5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ED8-5443-87CC-2B87CAFC8A60}"/>
              </c:ext>
            </c:extLst>
          </c:dPt>
          <c:dPt>
            <c:idx val="6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ED8-5443-87CC-2B87CAFC8A60}"/>
              </c:ext>
            </c:extLst>
          </c:dPt>
          <c:cat>
            <c:strRef>
              <c:f>Sheet1!$A$18:$A$24</c:f>
              <c:strCache>
                <c:ptCount val="7"/>
                <c:pt idx="0">
                  <c:v>White</c:v>
                </c:pt>
                <c:pt idx="1">
                  <c:v>Latinx/Hispanic</c:v>
                </c:pt>
                <c:pt idx="2">
                  <c:v>Indigenous</c:v>
                </c:pt>
                <c:pt idx="3">
                  <c:v>East Asian</c:v>
                </c:pt>
                <c:pt idx="4">
                  <c:v>Arab</c:v>
                </c:pt>
                <c:pt idx="5">
                  <c:v>Mixed</c:v>
                </c:pt>
                <c:pt idx="6">
                  <c:v>Other</c:v>
                </c:pt>
              </c:strCache>
            </c:strRef>
          </c:cat>
          <c:val>
            <c:numRef>
              <c:f>Sheet1!$B$18:$B$24</c:f>
              <c:numCache>
                <c:formatCode>General</c:formatCode>
                <c:ptCount val="7"/>
                <c:pt idx="0">
                  <c:v>80</c:v>
                </c:pt>
                <c:pt idx="1">
                  <c:v>3.6</c:v>
                </c:pt>
                <c:pt idx="2">
                  <c:v>3.6</c:v>
                </c:pt>
                <c:pt idx="3">
                  <c:v>1.8</c:v>
                </c:pt>
                <c:pt idx="4">
                  <c:v>1.8</c:v>
                </c:pt>
                <c:pt idx="5">
                  <c:v>7.3</c:v>
                </c:pt>
                <c:pt idx="6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ED8-5443-87CC-2B87CAFC8A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/>
              <a:t>BIPOC ETHNICITY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DFF-524B-85A7-D405AD3E569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DFF-524B-85A7-D405AD3E569C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DFF-524B-85A7-D405AD3E569C}"/>
              </c:ext>
            </c:extLst>
          </c:dPt>
          <c:dPt>
            <c:idx val="3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6DFF-524B-85A7-D405AD3E569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6DFF-524B-85A7-D405AD3E569C}"/>
              </c:ext>
            </c:extLst>
          </c:dPt>
          <c:dLbls>
            <c:dLbl>
              <c:idx val="1"/>
              <c:layout>
                <c:manualLayout>
                  <c:x val="-8.4890148446988917E-2"/>
                  <c:y val="0.1414840332458442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DFF-524B-85A7-D405AD3E569C}"/>
                </c:ext>
              </c:extLst>
            </c:dLbl>
            <c:dLbl>
              <c:idx val="2"/>
              <c:layout>
                <c:manualLayout>
                  <c:x val="-0.14946903896876468"/>
                  <c:y val="3.9245406824146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DFF-524B-85A7-D405AD3E569C}"/>
                </c:ext>
              </c:extLst>
            </c:dLbl>
            <c:dLbl>
              <c:idx val="3"/>
              <c:layout>
                <c:manualLayout>
                  <c:x val="7.7803041484966542E-2"/>
                  <c:y val="-0.1813535287255759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DFF-524B-85A7-D405AD3E569C}"/>
                </c:ext>
              </c:extLst>
            </c:dLbl>
            <c:dLbl>
              <c:idx val="4"/>
              <c:layout>
                <c:manualLayout>
                  <c:x val="9.1977255409011166E-2"/>
                  <c:y val="0.1322247739865849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DFF-524B-85A7-D405AD3E56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Sheet1!$A$15:$A$19</c:f>
              <c:strCache>
                <c:ptCount val="5"/>
                <c:pt idx="0">
                  <c:v>BIPOC ETHNICITY</c:v>
                </c:pt>
                <c:pt idx="1">
                  <c:v>L/H</c:v>
                </c:pt>
                <c:pt idx="2">
                  <c:v>Indigenous</c:v>
                </c:pt>
                <c:pt idx="3">
                  <c:v>Mixed</c:v>
                </c:pt>
                <c:pt idx="4">
                  <c:v>Other</c:v>
                </c:pt>
              </c:strCache>
            </c:strRef>
          </c:cat>
          <c:val>
            <c:numRef>
              <c:f>Sheet1!$B$15:$B$19</c:f>
              <c:numCache>
                <c:formatCode>General</c:formatCode>
                <c:ptCount val="5"/>
                <c:pt idx="1">
                  <c:v>14.3</c:v>
                </c:pt>
                <c:pt idx="2">
                  <c:v>14.3</c:v>
                </c:pt>
                <c:pt idx="3">
                  <c:v>57.1</c:v>
                </c:pt>
                <c:pt idx="4">
                  <c:v>14.3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DFF-524B-85A7-D405AD3E569C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d4826d8e1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d4826d8e1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d4826d8e1a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d4826d8e1a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d4826d8e1a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d4826d8e1a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d4826d8e1a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d4826d8e1a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76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Minority Stress, Microaggressions and Distress in the LGBT+ Community</a:t>
            </a:r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" sz="1400" dirty="0"/>
            </a:br>
            <a:r>
              <a:rPr lang="en" sz="2400" dirty="0" err="1"/>
              <a:t>Ja’liza</a:t>
            </a:r>
            <a:r>
              <a:rPr lang="en" sz="2400" dirty="0"/>
              <a:t> Michaux, Senior, Dep. of Psychology</a:t>
            </a:r>
            <a:endParaRPr sz="2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Under the supervision of </a:t>
            </a:r>
            <a:br>
              <a:rPr lang="en" sz="2400" dirty="0"/>
            </a:br>
            <a:r>
              <a:rPr lang="en" sz="2400" dirty="0"/>
              <a:t>Dr. Claire Starrs, </a:t>
            </a:r>
            <a:br>
              <a:rPr lang="en" sz="2400" dirty="0"/>
            </a:br>
            <a:r>
              <a:rPr lang="en" sz="2400" dirty="0"/>
              <a:t>Assistant Professors of Clinical Psychology</a:t>
            </a:r>
            <a:endParaRPr sz="2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>
            <a:off x="311700" y="281047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INTRODUCTION</a:t>
            </a:r>
            <a:endParaRPr dirty="0"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>
            <a:off x="311700" y="994355"/>
            <a:ext cx="8520600" cy="371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342900" lvl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" sz="2000" dirty="0" err="1"/>
              <a:t>Heternormative</a:t>
            </a:r>
            <a:r>
              <a:rPr lang="en" sz="2000" dirty="0"/>
              <a:t> society creates minority stress for members of the LGBT+ community, including homophobia &amp; transphobia. </a:t>
            </a:r>
          </a:p>
          <a:p>
            <a:pPr marL="342900" lvl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" sz="2000" dirty="0"/>
              <a:t>Additional layer of racism when BIPOC</a:t>
            </a:r>
          </a:p>
          <a:p>
            <a:pPr marL="342900" lvl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" sz="2000" dirty="0"/>
              <a:t>Current study: 3 layers of stress in BIPOC-LGBTQ+ participants vs. 2  in White-LGBTQ+ participants: 1) LGBTQ+ minority stress, 2) POC-minority stress &amp; 3) LGBTQ+ microaggressions. </a:t>
            </a:r>
          </a:p>
          <a:p>
            <a:pPr marL="342900" lvl="0" algn="l" rt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" sz="2000" b="1" dirty="0"/>
              <a:t>Main hypothesis</a:t>
            </a:r>
            <a:r>
              <a:rPr lang="en" sz="2000" dirty="0"/>
              <a:t>: LGBTQ-BIPOC participants experience </a:t>
            </a:r>
            <a:br>
              <a:rPr lang="en" sz="2000" dirty="0"/>
            </a:br>
            <a:r>
              <a:rPr lang="en" sz="2000" dirty="0"/>
              <a:t>more minority stress, more microaggressions &amp; more </a:t>
            </a:r>
            <a:br>
              <a:rPr lang="en" sz="2000" dirty="0"/>
            </a:br>
            <a:r>
              <a:rPr lang="en" sz="2000" dirty="0"/>
              <a:t>distress than white LGBTQ+.</a:t>
            </a:r>
            <a:endParaRPr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>
            <a:spLocks noGrp="1"/>
          </p:cNvSpPr>
          <p:nvPr>
            <p:ph type="body" idx="1"/>
          </p:nvPr>
        </p:nvSpPr>
        <p:spPr>
          <a:xfrm>
            <a:off x="347325" y="3146693"/>
            <a:ext cx="5523380" cy="16178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>
              <a:lnSpc>
                <a:spcPct val="110000"/>
              </a:lnSpc>
              <a:buClr>
                <a:schemeClr val="dk1"/>
              </a:buClr>
              <a:buSzPts val="3000"/>
              <a:buFont typeface="Arial"/>
              <a:buNone/>
            </a:pPr>
            <a:r>
              <a:rPr lang="en-US" sz="2200" b="1" dirty="0">
                <a:solidFill>
                  <a:schemeClr val="dk1"/>
                </a:solidFill>
                <a:cs typeface="Arial"/>
                <a:sym typeface="Arial"/>
              </a:rPr>
              <a:t>MEASURES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en-US" sz="1600" dirty="0"/>
              <a:t>Minority Stress Scale </a:t>
            </a:r>
            <a:r>
              <a:rPr lang="en-US" sz="1200" dirty="0"/>
              <a:t>(MSS, Outland, 2016)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en-US" sz="1600" dirty="0"/>
              <a:t>POC-Minority Stress </a:t>
            </a:r>
            <a:r>
              <a:rPr lang="en-US" sz="1200" dirty="0"/>
              <a:t>(POCS-MSS, Balsam et al., 2011)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en-US" sz="1600" dirty="0"/>
              <a:t>Sexual Orientation Microaggressions Inventory </a:t>
            </a:r>
            <a:r>
              <a:rPr lang="en-US" sz="1200" dirty="0"/>
              <a:t>(SOMI, Swan et al., 2016)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en-US" sz="1600" dirty="0"/>
              <a:t>Dep, Anx &amp; Suicidality </a:t>
            </a:r>
            <a:r>
              <a:rPr lang="en-US" sz="1200" dirty="0"/>
              <a:t>(PHQ, Spitzer, et al., 1999)</a:t>
            </a:r>
            <a:endParaRPr lang="en-US" sz="20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7CCE4D-2DD4-644D-A506-A3630E63A2BF}"/>
              </a:ext>
            </a:extLst>
          </p:cNvPr>
          <p:cNvSpPr txBox="1"/>
          <p:nvPr/>
        </p:nvSpPr>
        <p:spPr>
          <a:xfrm>
            <a:off x="347325" y="684480"/>
            <a:ext cx="317071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dk1"/>
              </a:buClr>
              <a:buSzPts val="3000"/>
            </a:pPr>
            <a:r>
              <a:rPr lang="en-US" sz="2000" b="1" dirty="0">
                <a:solidFill>
                  <a:schemeClr val="dk1"/>
                </a:solidFill>
                <a:latin typeface="Roboto"/>
                <a:ea typeface="Roboto"/>
                <a:sym typeface="Roboto"/>
              </a:rPr>
              <a:t>PARTICIPANTS</a:t>
            </a:r>
          </a:p>
          <a:p>
            <a:pPr lvl="0"/>
            <a:r>
              <a:rPr lang="en-US" dirty="0">
                <a:solidFill>
                  <a:schemeClr val="dk2"/>
                </a:solidFill>
                <a:latin typeface="Roboto"/>
                <a:ea typeface="Roboto"/>
                <a:sym typeface="Roboto"/>
              </a:rPr>
              <a:t>BIPOC N=7, also identified as part of the LGBTQ+ spectrum. The age range of the participants  is 21 to 40 years old, mean Age = 28.14 (SD = 8.214)</a:t>
            </a:r>
          </a:p>
          <a:p>
            <a:pPr lvl="0"/>
            <a:br>
              <a:rPr lang="en-US" sz="1600" dirty="0">
                <a:solidFill>
                  <a:schemeClr val="dk2"/>
                </a:solidFill>
                <a:latin typeface="Roboto"/>
                <a:ea typeface="Roboto"/>
                <a:sym typeface="Roboto"/>
              </a:rPr>
            </a:br>
            <a:r>
              <a:rPr lang="en-US" sz="1600" u="sng" dirty="0">
                <a:solidFill>
                  <a:schemeClr val="dk2"/>
                </a:solidFill>
                <a:latin typeface="Roboto"/>
                <a:ea typeface="Roboto"/>
                <a:sym typeface="Roboto"/>
              </a:rPr>
              <a:t>Procedure</a:t>
            </a:r>
            <a:r>
              <a:rPr lang="en-US" sz="1600" dirty="0">
                <a:solidFill>
                  <a:schemeClr val="dk2"/>
                </a:solidFill>
                <a:latin typeface="Roboto"/>
                <a:ea typeface="Roboto"/>
                <a:sym typeface="Roboto"/>
              </a:rPr>
              <a:t>: This study was embedded in a larger online study, that is currently ongoing</a:t>
            </a:r>
          </a:p>
          <a:p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8F92DAA-4EEF-5B41-A25D-5EF4D02816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5851247"/>
              </p:ext>
            </p:extLst>
          </p:nvPr>
        </p:nvGraphicFramePr>
        <p:xfrm>
          <a:off x="3713019" y="378997"/>
          <a:ext cx="263632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57356E2-0D43-6D45-930A-43DFFD311C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1042737"/>
              </p:ext>
            </p:extLst>
          </p:nvPr>
        </p:nvGraphicFramePr>
        <p:xfrm>
          <a:off x="6065687" y="1064469"/>
          <a:ext cx="2730988" cy="2462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9D720B5-5A68-6443-A911-9C70781CFA53}"/>
              </a:ext>
            </a:extLst>
          </p:cNvPr>
          <p:cNvSpPr txBox="1"/>
          <p:nvPr/>
        </p:nvSpPr>
        <p:spPr>
          <a:xfrm>
            <a:off x="5386688" y="1456006"/>
            <a:ext cx="5908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80%</a:t>
            </a:r>
          </a:p>
        </p:txBody>
      </p:sp>
      <p:pic>
        <p:nvPicPr>
          <p:cNvPr id="7" name="Google Shape;105;p16">
            <a:extLst>
              <a:ext uri="{FF2B5EF4-FFF2-40B4-BE49-F238E27FC236}">
                <a16:creationId xmlns:a16="http://schemas.microsoft.com/office/drawing/2014/main" id="{D5B9366D-C453-6E43-84DC-53144372A901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l="2854" r="10959" b="878"/>
          <a:stretch/>
        </p:blipFill>
        <p:spPr>
          <a:xfrm>
            <a:off x="367827" y="667915"/>
            <a:ext cx="4267200" cy="2892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117;p18">
            <a:extLst>
              <a:ext uri="{FF2B5EF4-FFF2-40B4-BE49-F238E27FC236}">
                <a16:creationId xmlns:a16="http://schemas.microsoft.com/office/drawing/2014/main" id="{3B55257F-1B1B-7C4C-83AC-CF1DF1AF54A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2529" t="23304" r="3640" b="10957"/>
          <a:stretch/>
        </p:blipFill>
        <p:spPr>
          <a:xfrm>
            <a:off x="4039284" y="3352802"/>
            <a:ext cx="4736889" cy="146905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4BEB90E3-7115-5246-8D05-93E92EBEA3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7357279"/>
              </p:ext>
            </p:extLst>
          </p:nvPr>
        </p:nvGraphicFramePr>
        <p:xfrm>
          <a:off x="5018425" y="390916"/>
          <a:ext cx="3730038" cy="2637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AD4381C9-63CA-2341-9558-209D26B0E4FF}"/>
              </a:ext>
            </a:extLst>
          </p:cNvPr>
          <p:cNvSpPr txBox="1"/>
          <p:nvPr/>
        </p:nvSpPr>
        <p:spPr>
          <a:xfrm>
            <a:off x="1233736" y="3637194"/>
            <a:ext cx="2535382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buClr>
                <a:schemeClr val="dk1"/>
              </a:buClr>
              <a:buSzPts val="3000"/>
              <a:buFont typeface="Roboto"/>
              <a:buNone/>
              <a:defRPr sz="30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r>
              <a:rPr lang="en" sz="2000" dirty="0"/>
              <a:t>MEANS by Group</a:t>
            </a:r>
            <a:endParaRPr lang="en-US" sz="2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3D3463-6ADC-8448-A365-BA3880E0F6FB}"/>
              </a:ext>
            </a:extLst>
          </p:cNvPr>
          <p:cNvSpPr txBox="1"/>
          <p:nvPr/>
        </p:nvSpPr>
        <p:spPr>
          <a:xfrm>
            <a:off x="395537" y="113917"/>
            <a:ext cx="2535382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7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>
              <a:buClr>
                <a:schemeClr val="dk1"/>
              </a:buClr>
              <a:buSzPts val="3000"/>
              <a:buFont typeface="Roboto"/>
              <a:buNone/>
              <a:defRPr sz="3000" b="1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r>
              <a:rPr lang="en" sz="2400" dirty="0"/>
              <a:t>CORRELATIONS</a:t>
            </a:r>
            <a:endParaRPr lang="en-US" sz="2400" dirty="0"/>
          </a:p>
        </p:txBody>
      </p:sp>
      <p:sp>
        <p:nvSpPr>
          <p:cNvPr id="13" name="Frame 12">
            <a:extLst>
              <a:ext uri="{FF2B5EF4-FFF2-40B4-BE49-F238E27FC236}">
                <a16:creationId xmlns:a16="http://schemas.microsoft.com/office/drawing/2014/main" id="{573739D5-64C8-4F4B-8918-39F7DC60159E}"/>
              </a:ext>
            </a:extLst>
          </p:cNvPr>
          <p:cNvSpPr/>
          <p:nvPr/>
        </p:nvSpPr>
        <p:spPr>
          <a:xfrm>
            <a:off x="4793672" y="4121911"/>
            <a:ext cx="1278818" cy="741514"/>
          </a:xfrm>
          <a:prstGeom prst="frame">
            <a:avLst>
              <a:gd name="adj1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C561AD-C26C-F344-B03B-5FE8EF4DFB5F}"/>
              </a:ext>
            </a:extLst>
          </p:cNvPr>
          <p:cNvSpPr txBox="1"/>
          <p:nvPr/>
        </p:nvSpPr>
        <p:spPr>
          <a:xfrm>
            <a:off x="1081335" y="4094255"/>
            <a:ext cx="2784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non-significant, except for Depression t(?) = .??, p = .???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C6D753-2A7C-F242-A1C8-955DF7B756ED}"/>
              </a:ext>
            </a:extLst>
          </p:cNvPr>
          <p:cNvSpPr txBox="1"/>
          <p:nvPr/>
        </p:nvSpPr>
        <p:spPr>
          <a:xfrm>
            <a:off x="7049488" y="1548693"/>
            <a:ext cx="6270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80%</a:t>
            </a:r>
          </a:p>
        </p:txBody>
      </p:sp>
    </p:spTree>
    <p:extLst>
      <p:ext uri="{BB962C8B-B14F-4D97-AF65-F5344CB8AC3E}">
        <p14:creationId xmlns:p14="http://schemas.microsoft.com/office/powerpoint/2010/main" val="1832937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>
            <a:spLocks noGrp="1"/>
          </p:cNvSpPr>
          <p:nvPr>
            <p:ph type="title"/>
          </p:nvPr>
        </p:nvSpPr>
        <p:spPr>
          <a:xfrm>
            <a:off x="561140" y="532743"/>
            <a:ext cx="1817546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RESULTS</a:t>
            </a:r>
            <a:endParaRPr b="1" dirty="0"/>
          </a:p>
        </p:txBody>
      </p:sp>
      <p:pic>
        <p:nvPicPr>
          <p:cNvPr id="110" name="Google Shape;110;p17"/>
          <p:cNvPicPr preferRelativeResize="0"/>
          <p:nvPr/>
        </p:nvPicPr>
        <p:blipFill rotWithShape="1">
          <a:blip r:embed="rId3">
            <a:alphaModFix/>
          </a:blip>
          <a:srcRect t="18234"/>
          <a:stretch/>
        </p:blipFill>
        <p:spPr>
          <a:xfrm>
            <a:off x="436391" y="1494151"/>
            <a:ext cx="6036849" cy="16328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7"/>
          <p:cNvPicPr preferRelativeResize="0"/>
          <p:nvPr/>
        </p:nvPicPr>
        <p:blipFill rotWithShape="1">
          <a:blip r:embed="rId4">
            <a:alphaModFix/>
          </a:blip>
          <a:srcRect l="2058" t="19285" r="6547" b="13043"/>
          <a:stretch/>
        </p:blipFill>
        <p:spPr>
          <a:xfrm>
            <a:off x="807100" y="3226424"/>
            <a:ext cx="4835066" cy="126081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66B8EAD4-E3A9-E84A-9756-7CC6B9D830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3034098"/>
              </p:ext>
            </p:extLst>
          </p:nvPr>
        </p:nvGraphicFramePr>
        <p:xfrm>
          <a:off x="5833726" y="1041465"/>
          <a:ext cx="3310274" cy="2538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Conclusions</a:t>
            </a:r>
            <a:endParaRPr dirty="0"/>
          </a:p>
        </p:txBody>
      </p:sp>
      <p:sp>
        <p:nvSpPr>
          <p:cNvPr id="139" name="Google Shape;139;p21"/>
          <p:cNvSpPr txBox="1">
            <a:spLocks noGrp="1"/>
          </p:cNvSpPr>
          <p:nvPr>
            <p:ph type="body" idx="1"/>
          </p:nvPr>
        </p:nvSpPr>
        <p:spPr>
          <a:xfrm>
            <a:off x="311700" y="1017800"/>
            <a:ext cx="8520600" cy="333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sz="2400" b="1" dirty="0"/>
              <a:t>Overall conclusion</a:t>
            </a:r>
            <a:r>
              <a:rPr lang="en-US" sz="2400" dirty="0"/>
              <a:t>: although low power due to small sample, the mean differences suggest that with a larger sample my hypothesis is likely to be supported</a:t>
            </a:r>
          </a:p>
          <a:p>
            <a:pPr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sz="2400" b="1" dirty="0"/>
              <a:t>Limitations</a:t>
            </a:r>
            <a:r>
              <a:rPr lang="en-US" sz="2400" dirty="0"/>
              <a:t>: small overall sample, small BIPOC group, Covid on distress, self-report only</a:t>
            </a:r>
          </a:p>
          <a:p>
            <a:pPr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sz="2400" b="1" dirty="0"/>
              <a:t>Strengths</a:t>
            </a:r>
            <a:r>
              <a:rPr lang="en-US" sz="2400" dirty="0"/>
              <a:t>: multiple measures of minority stress</a:t>
            </a:r>
          </a:p>
          <a:p>
            <a:pPr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</a:pPr>
            <a:r>
              <a:rPr lang="en-US" sz="2400" b="1" dirty="0"/>
              <a:t>Future Research</a:t>
            </a:r>
            <a:r>
              <a:rPr lang="en-US" sz="2400" dirty="0"/>
              <a:t>: Intersectionality of sexuality, gender &amp; ethnicity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EB544D-27BA-D04C-A557-D3F28600B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9490" y="902250"/>
            <a:ext cx="7890191" cy="3339000"/>
          </a:xfrm>
        </p:spPr>
        <p:txBody>
          <a:bodyPr/>
          <a:lstStyle/>
          <a:p>
            <a:pPr marL="114300" indent="0" algn="ctr">
              <a:buNone/>
            </a:pPr>
            <a:r>
              <a:rPr lang="en-US" sz="3200" b="1" dirty="0">
                <a:solidFill>
                  <a:schemeClr val="tx1"/>
                </a:solidFill>
              </a:rPr>
              <a:t>THANK-YOU!</a:t>
            </a:r>
          </a:p>
          <a:p>
            <a:pPr marL="114300" indent="0" algn="ctr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114300" indent="0" algn="ctr">
              <a:buNone/>
            </a:pPr>
            <a:r>
              <a:rPr lang="en-US" sz="2400" dirty="0">
                <a:solidFill>
                  <a:schemeClr val="tx1"/>
                </a:solidFill>
                <a:ea typeface="+mn-lt"/>
                <a:cs typeface="+mn-lt"/>
              </a:rPr>
              <a:t>To the Learning &amp; Research Fair committee and the judges for their time and attention today. </a:t>
            </a:r>
            <a:br>
              <a:rPr lang="en-US" sz="2400" dirty="0">
                <a:solidFill>
                  <a:schemeClr val="tx1"/>
                </a:solidFill>
                <a:ea typeface="+mn-lt"/>
                <a:cs typeface="+mn-lt"/>
              </a:rPr>
            </a:br>
            <a:r>
              <a:rPr lang="en-US" sz="2400" dirty="0">
                <a:solidFill>
                  <a:schemeClr val="tx1"/>
                </a:solidFill>
                <a:ea typeface="+mn-lt"/>
                <a:cs typeface="+mn-lt"/>
              </a:rPr>
              <a:t>Additionally, thank you to Dr. Starrs and all the participants for </a:t>
            </a: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their time.</a:t>
            </a:r>
            <a:endParaRPr lang="en-US" sz="2400" dirty="0">
              <a:solidFill>
                <a:schemeClr val="tx1"/>
              </a:solidFill>
            </a:endParaRPr>
          </a:p>
          <a:p>
            <a:pPr marL="11430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484754"/>
      </p:ext>
    </p:extLst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351</Words>
  <Application>Microsoft Macintosh PowerPoint</Application>
  <PresentationFormat>On-screen Show (16:9)</PresentationFormat>
  <Paragraphs>34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Times New Roman</vt:lpstr>
      <vt:lpstr>Roboto</vt:lpstr>
      <vt:lpstr>Arial</vt:lpstr>
      <vt:lpstr>Wingdings</vt:lpstr>
      <vt:lpstr>Geometric</vt:lpstr>
      <vt:lpstr>Minority Stress, Microaggressions and Distress in the LGBT+ Community</vt:lpstr>
      <vt:lpstr>INTRODUCTION</vt:lpstr>
      <vt:lpstr>PowerPoint Presentation</vt:lpstr>
      <vt:lpstr>PowerPoint Presentation</vt:lpstr>
      <vt:lpstr>RESULTS</vt:lpstr>
      <vt:lpstr>Conclusions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Minority Stress, Microaggressions and Distress in the LGBT+ Community</dc:title>
  <cp:lastModifiedBy>Patricia A Jay</cp:lastModifiedBy>
  <cp:revision>5</cp:revision>
  <dcterms:modified xsi:type="dcterms:W3CDTF">2021-04-29T17:42:37Z</dcterms:modified>
</cp:coreProperties>
</file>