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Lst>
  <p:sldSz cx="42803763" cy="302752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7B6727-78D9-4628-B110-7FD1A50F9A99}" v="24" dt="2021-04-28T00:56:56.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98" autoAdjust="0"/>
    <p:restoredTop sz="94660"/>
  </p:normalViewPr>
  <p:slideViewPr>
    <p:cSldViewPr snapToGrid="0">
      <p:cViewPr varScale="1">
        <p:scale>
          <a:sx n="29" d="100"/>
          <a:sy n="29" d="100"/>
        </p:scale>
        <p:origin x="216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10282" y="4954765"/>
            <a:ext cx="36383199" cy="10540259"/>
          </a:xfrm>
        </p:spPr>
        <p:txBody>
          <a:bodyPr anchor="b"/>
          <a:lstStyle>
            <a:lvl1pPr algn="ctr">
              <a:defRPr sz="26488"/>
            </a:lvl1pPr>
          </a:lstStyle>
          <a:p>
            <a:r>
              <a:rPr lang="en-US"/>
              <a:t>Click to edit Master title style</a:t>
            </a:r>
            <a:endParaRPr lang="en-US" dirty="0"/>
          </a:p>
        </p:txBody>
      </p:sp>
      <p:sp>
        <p:nvSpPr>
          <p:cNvPr id="3" name="Subtitle 2"/>
          <p:cNvSpPr>
            <a:spLocks noGrp="1"/>
          </p:cNvSpPr>
          <p:nvPr>
            <p:ph type="subTitle" idx="1"/>
          </p:nvPr>
        </p:nvSpPr>
        <p:spPr>
          <a:xfrm>
            <a:off x="5350471" y="15901497"/>
            <a:ext cx="32102822" cy="7309499"/>
          </a:xfrm>
        </p:spPr>
        <p:txBody>
          <a:bodyPr/>
          <a:lstStyle>
            <a:lvl1pPr marL="0" indent="0" algn="ctr">
              <a:buNone/>
              <a:defRPr sz="10595"/>
            </a:lvl1pPr>
            <a:lvl2pPr marL="2018355" indent="0" algn="ctr">
              <a:buNone/>
              <a:defRPr sz="8829"/>
            </a:lvl2pPr>
            <a:lvl3pPr marL="4036710" indent="0" algn="ctr">
              <a:buNone/>
              <a:defRPr sz="7946"/>
            </a:lvl3pPr>
            <a:lvl4pPr marL="6055065" indent="0" algn="ctr">
              <a:buNone/>
              <a:defRPr sz="7063"/>
            </a:lvl4pPr>
            <a:lvl5pPr marL="8073420" indent="0" algn="ctr">
              <a:buNone/>
              <a:defRPr sz="7063"/>
            </a:lvl5pPr>
            <a:lvl6pPr marL="10091776" indent="0" algn="ctr">
              <a:buNone/>
              <a:defRPr sz="7063"/>
            </a:lvl6pPr>
            <a:lvl7pPr marL="12110131" indent="0" algn="ctr">
              <a:buNone/>
              <a:defRPr sz="7063"/>
            </a:lvl7pPr>
            <a:lvl8pPr marL="14128486" indent="0" algn="ctr">
              <a:buNone/>
              <a:defRPr sz="7063"/>
            </a:lvl8pPr>
            <a:lvl9pPr marL="16146841" indent="0" algn="ctr">
              <a:buNone/>
              <a:defRPr sz="706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B4A079-0A7A-49A4-9A63-9E6885640ED5}" type="datetimeFigureOut">
              <a:rPr lang="en-US" smtClean="0"/>
              <a:t>4/30/21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F1729-C57E-400D-B24A-BE47DB60D060}" type="slidenum">
              <a:rPr lang="en-US" smtClean="0"/>
              <a:t>‹#›</a:t>
            </a:fld>
            <a:endParaRPr lang="en-US"/>
          </a:p>
        </p:txBody>
      </p:sp>
    </p:spTree>
    <p:extLst>
      <p:ext uri="{BB962C8B-B14F-4D97-AF65-F5344CB8AC3E}">
        <p14:creationId xmlns:p14="http://schemas.microsoft.com/office/powerpoint/2010/main" val="65481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B4A079-0A7A-49A4-9A63-9E6885640ED5}" type="datetimeFigureOut">
              <a:rPr lang="en-US" smtClean="0"/>
              <a:t>4/30/21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F1729-C57E-400D-B24A-BE47DB60D060}" type="slidenum">
              <a:rPr lang="en-US" smtClean="0"/>
              <a:t>‹#›</a:t>
            </a:fld>
            <a:endParaRPr lang="en-US"/>
          </a:p>
        </p:txBody>
      </p:sp>
    </p:spTree>
    <p:extLst>
      <p:ext uri="{BB962C8B-B14F-4D97-AF65-F5344CB8AC3E}">
        <p14:creationId xmlns:p14="http://schemas.microsoft.com/office/powerpoint/2010/main" val="686841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631445" y="1611875"/>
            <a:ext cx="9229561" cy="256568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42761" y="1611875"/>
            <a:ext cx="27153637" cy="256568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B4A079-0A7A-49A4-9A63-9E6885640ED5}" type="datetimeFigureOut">
              <a:rPr lang="en-US" smtClean="0"/>
              <a:t>4/30/21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F1729-C57E-400D-B24A-BE47DB60D060}" type="slidenum">
              <a:rPr lang="en-US" smtClean="0"/>
              <a:t>‹#›</a:t>
            </a:fld>
            <a:endParaRPr lang="en-US"/>
          </a:p>
        </p:txBody>
      </p:sp>
    </p:spTree>
    <p:extLst>
      <p:ext uri="{BB962C8B-B14F-4D97-AF65-F5344CB8AC3E}">
        <p14:creationId xmlns:p14="http://schemas.microsoft.com/office/powerpoint/2010/main" val="3590963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B4A079-0A7A-49A4-9A63-9E6885640ED5}" type="datetimeFigureOut">
              <a:rPr lang="en-US" smtClean="0"/>
              <a:t>4/30/21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F1729-C57E-400D-B24A-BE47DB60D060}" type="slidenum">
              <a:rPr lang="en-US" smtClean="0"/>
              <a:t>‹#›</a:t>
            </a:fld>
            <a:endParaRPr lang="en-US"/>
          </a:p>
        </p:txBody>
      </p:sp>
    </p:spTree>
    <p:extLst>
      <p:ext uri="{BB962C8B-B14F-4D97-AF65-F5344CB8AC3E}">
        <p14:creationId xmlns:p14="http://schemas.microsoft.com/office/powerpoint/2010/main" val="32396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20467" y="7547788"/>
            <a:ext cx="36918246" cy="12593645"/>
          </a:xfrm>
        </p:spPr>
        <p:txBody>
          <a:bodyPr anchor="b"/>
          <a:lstStyle>
            <a:lvl1pPr>
              <a:defRPr sz="26488"/>
            </a:lvl1pPr>
          </a:lstStyle>
          <a:p>
            <a:r>
              <a:rPr lang="en-US"/>
              <a:t>Click to edit Master title style</a:t>
            </a:r>
            <a:endParaRPr lang="en-US" dirty="0"/>
          </a:p>
        </p:txBody>
      </p:sp>
      <p:sp>
        <p:nvSpPr>
          <p:cNvPr id="3" name="Text Placeholder 2"/>
          <p:cNvSpPr>
            <a:spLocks noGrp="1"/>
          </p:cNvSpPr>
          <p:nvPr>
            <p:ph type="body" idx="1"/>
          </p:nvPr>
        </p:nvSpPr>
        <p:spPr>
          <a:xfrm>
            <a:off x="2920467" y="20260574"/>
            <a:ext cx="36918246" cy="6622701"/>
          </a:xfrm>
        </p:spPr>
        <p:txBody>
          <a:bodyPr/>
          <a:lstStyle>
            <a:lvl1pPr marL="0" indent="0">
              <a:buNone/>
              <a:defRPr sz="10595">
                <a:solidFill>
                  <a:schemeClr val="tx1"/>
                </a:solidFill>
              </a:defRPr>
            </a:lvl1pPr>
            <a:lvl2pPr marL="2018355" indent="0">
              <a:buNone/>
              <a:defRPr sz="8829">
                <a:solidFill>
                  <a:schemeClr val="tx1">
                    <a:tint val="75000"/>
                  </a:schemeClr>
                </a:solidFill>
              </a:defRPr>
            </a:lvl2pPr>
            <a:lvl3pPr marL="4036710" indent="0">
              <a:buNone/>
              <a:defRPr sz="7946">
                <a:solidFill>
                  <a:schemeClr val="tx1">
                    <a:tint val="75000"/>
                  </a:schemeClr>
                </a:solidFill>
              </a:defRPr>
            </a:lvl3pPr>
            <a:lvl4pPr marL="6055065" indent="0">
              <a:buNone/>
              <a:defRPr sz="7063">
                <a:solidFill>
                  <a:schemeClr val="tx1">
                    <a:tint val="75000"/>
                  </a:schemeClr>
                </a:solidFill>
              </a:defRPr>
            </a:lvl4pPr>
            <a:lvl5pPr marL="8073420" indent="0">
              <a:buNone/>
              <a:defRPr sz="7063">
                <a:solidFill>
                  <a:schemeClr val="tx1">
                    <a:tint val="75000"/>
                  </a:schemeClr>
                </a:solidFill>
              </a:defRPr>
            </a:lvl5pPr>
            <a:lvl6pPr marL="10091776" indent="0">
              <a:buNone/>
              <a:defRPr sz="7063">
                <a:solidFill>
                  <a:schemeClr val="tx1">
                    <a:tint val="75000"/>
                  </a:schemeClr>
                </a:solidFill>
              </a:defRPr>
            </a:lvl6pPr>
            <a:lvl7pPr marL="12110131" indent="0">
              <a:buNone/>
              <a:defRPr sz="7063">
                <a:solidFill>
                  <a:schemeClr val="tx1">
                    <a:tint val="75000"/>
                  </a:schemeClr>
                </a:solidFill>
              </a:defRPr>
            </a:lvl7pPr>
            <a:lvl8pPr marL="14128486" indent="0">
              <a:buNone/>
              <a:defRPr sz="7063">
                <a:solidFill>
                  <a:schemeClr val="tx1">
                    <a:tint val="75000"/>
                  </a:schemeClr>
                </a:solidFill>
              </a:defRPr>
            </a:lvl8pPr>
            <a:lvl9pPr marL="16146841" indent="0">
              <a:buNone/>
              <a:defRPr sz="706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B4A079-0A7A-49A4-9A63-9E6885640ED5}" type="datetimeFigureOut">
              <a:rPr lang="en-US" smtClean="0"/>
              <a:t>4/30/21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F1729-C57E-400D-B24A-BE47DB60D060}" type="slidenum">
              <a:rPr lang="en-US" smtClean="0"/>
              <a:t>‹#›</a:t>
            </a:fld>
            <a:endParaRPr lang="en-US"/>
          </a:p>
        </p:txBody>
      </p:sp>
    </p:spTree>
    <p:extLst>
      <p:ext uri="{BB962C8B-B14F-4D97-AF65-F5344CB8AC3E}">
        <p14:creationId xmlns:p14="http://schemas.microsoft.com/office/powerpoint/2010/main" val="169854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42759" y="8059374"/>
            <a:ext cx="18191599"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1669405" y="8059374"/>
            <a:ext cx="18191599"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B4A079-0A7A-49A4-9A63-9E6885640ED5}" type="datetimeFigureOut">
              <a:rPr lang="en-US" smtClean="0"/>
              <a:t>4/30/21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F1729-C57E-400D-B24A-BE47DB60D060}" type="slidenum">
              <a:rPr lang="en-US" smtClean="0"/>
              <a:t>‹#›</a:t>
            </a:fld>
            <a:endParaRPr lang="en-US"/>
          </a:p>
        </p:txBody>
      </p:sp>
    </p:spTree>
    <p:extLst>
      <p:ext uri="{BB962C8B-B14F-4D97-AF65-F5344CB8AC3E}">
        <p14:creationId xmlns:p14="http://schemas.microsoft.com/office/powerpoint/2010/main" val="41425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48334" y="1611882"/>
            <a:ext cx="36918246" cy="585180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48339" y="7421634"/>
            <a:ext cx="18107995"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Click to edit Master text styles</a:t>
            </a:r>
          </a:p>
        </p:txBody>
      </p:sp>
      <p:sp>
        <p:nvSpPr>
          <p:cNvPr id="4" name="Content Placeholder 3"/>
          <p:cNvSpPr>
            <a:spLocks noGrp="1"/>
          </p:cNvSpPr>
          <p:nvPr>
            <p:ph sz="half" idx="2"/>
          </p:nvPr>
        </p:nvSpPr>
        <p:spPr>
          <a:xfrm>
            <a:off x="2948339" y="11058863"/>
            <a:ext cx="18107995"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669408" y="7421634"/>
            <a:ext cx="18197174"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Click to edit Master text styles</a:t>
            </a:r>
          </a:p>
        </p:txBody>
      </p:sp>
      <p:sp>
        <p:nvSpPr>
          <p:cNvPr id="6" name="Content Placeholder 5"/>
          <p:cNvSpPr>
            <a:spLocks noGrp="1"/>
          </p:cNvSpPr>
          <p:nvPr>
            <p:ph sz="quarter" idx="4"/>
          </p:nvPr>
        </p:nvSpPr>
        <p:spPr>
          <a:xfrm>
            <a:off x="21669408" y="11058863"/>
            <a:ext cx="18197174"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B4A079-0A7A-49A4-9A63-9E6885640ED5}" type="datetimeFigureOut">
              <a:rPr lang="en-US" smtClean="0"/>
              <a:t>4/30/21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7F1729-C57E-400D-B24A-BE47DB60D060}" type="slidenum">
              <a:rPr lang="en-US" smtClean="0"/>
              <a:t>‹#›</a:t>
            </a:fld>
            <a:endParaRPr lang="en-US"/>
          </a:p>
        </p:txBody>
      </p:sp>
    </p:spTree>
    <p:extLst>
      <p:ext uri="{BB962C8B-B14F-4D97-AF65-F5344CB8AC3E}">
        <p14:creationId xmlns:p14="http://schemas.microsoft.com/office/powerpoint/2010/main" val="419226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B4A079-0A7A-49A4-9A63-9E6885640ED5}" type="datetimeFigureOut">
              <a:rPr lang="en-US" smtClean="0"/>
              <a:t>4/30/21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7F1729-C57E-400D-B24A-BE47DB60D060}" type="slidenum">
              <a:rPr lang="en-US" smtClean="0"/>
              <a:t>‹#›</a:t>
            </a:fld>
            <a:endParaRPr lang="en-US"/>
          </a:p>
        </p:txBody>
      </p:sp>
    </p:spTree>
    <p:extLst>
      <p:ext uri="{BB962C8B-B14F-4D97-AF65-F5344CB8AC3E}">
        <p14:creationId xmlns:p14="http://schemas.microsoft.com/office/powerpoint/2010/main" val="108938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4A079-0A7A-49A4-9A63-9E6885640ED5}" type="datetimeFigureOut">
              <a:rPr lang="en-US" smtClean="0"/>
              <a:t>4/30/21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7F1729-C57E-400D-B24A-BE47DB60D060}" type="slidenum">
              <a:rPr lang="en-US" smtClean="0"/>
              <a:t>‹#›</a:t>
            </a:fld>
            <a:endParaRPr lang="en-US"/>
          </a:p>
        </p:txBody>
      </p:sp>
    </p:spTree>
    <p:extLst>
      <p:ext uri="{BB962C8B-B14F-4D97-AF65-F5344CB8AC3E}">
        <p14:creationId xmlns:p14="http://schemas.microsoft.com/office/powerpoint/2010/main" val="72028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a:t>Click to edit Master title style</a:t>
            </a:r>
            <a:endParaRPr lang="en-US" dirty="0"/>
          </a:p>
        </p:txBody>
      </p:sp>
      <p:sp>
        <p:nvSpPr>
          <p:cNvPr id="3" name="Content Placeholder 2"/>
          <p:cNvSpPr>
            <a:spLocks noGrp="1"/>
          </p:cNvSpPr>
          <p:nvPr>
            <p:ph idx="1"/>
          </p:nvPr>
        </p:nvSpPr>
        <p:spPr>
          <a:xfrm>
            <a:off x="18197174" y="4359077"/>
            <a:ext cx="21669405" cy="21515024"/>
          </a:xfrm>
        </p:spPr>
        <p:txBody>
          <a:bodyPr/>
          <a:lstStyle>
            <a:lvl1pPr>
              <a:defRPr sz="14127"/>
            </a:lvl1pPr>
            <a:lvl2pPr>
              <a:defRPr sz="12361"/>
            </a:lvl2pPr>
            <a:lvl3pPr>
              <a:defRPr sz="10595"/>
            </a:lvl3pPr>
            <a:lvl4pPr>
              <a:defRPr sz="8829"/>
            </a:lvl4pPr>
            <a:lvl5pPr>
              <a:defRPr sz="8829"/>
            </a:lvl5pPr>
            <a:lvl6pPr>
              <a:defRPr sz="8829"/>
            </a:lvl6pPr>
            <a:lvl7pPr>
              <a:defRPr sz="8829"/>
            </a:lvl7pPr>
            <a:lvl8pPr>
              <a:defRPr sz="8829"/>
            </a:lvl8pPr>
            <a:lvl9pPr>
              <a:defRPr sz="88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Click to edit Master text styles</a:t>
            </a:r>
          </a:p>
        </p:txBody>
      </p:sp>
      <p:sp>
        <p:nvSpPr>
          <p:cNvPr id="5" name="Date Placeholder 4"/>
          <p:cNvSpPr>
            <a:spLocks noGrp="1"/>
          </p:cNvSpPr>
          <p:nvPr>
            <p:ph type="dt" sz="half" idx="10"/>
          </p:nvPr>
        </p:nvSpPr>
        <p:spPr/>
        <p:txBody>
          <a:bodyPr/>
          <a:lstStyle/>
          <a:p>
            <a:fld id="{5CB4A079-0A7A-49A4-9A63-9E6885640ED5}" type="datetimeFigureOut">
              <a:rPr lang="en-US" smtClean="0"/>
              <a:t>4/30/21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F1729-C57E-400D-B24A-BE47DB60D060}" type="slidenum">
              <a:rPr lang="en-US" smtClean="0"/>
              <a:t>‹#›</a:t>
            </a:fld>
            <a:endParaRPr lang="en-US"/>
          </a:p>
        </p:txBody>
      </p:sp>
    </p:spTree>
    <p:extLst>
      <p:ext uri="{BB962C8B-B14F-4D97-AF65-F5344CB8AC3E}">
        <p14:creationId xmlns:p14="http://schemas.microsoft.com/office/powerpoint/2010/main" val="11376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a:t>Click to edit Master title style</a:t>
            </a:r>
            <a:endParaRPr lang="en-US" dirty="0"/>
          </a:p>
        </p:txBody>
      </p:sp>
      <p:sp>
        <p:nvSpPr>
          <p:cNvPr id="3" name="Picture Placeholder 2"/>
          <p:cNvSpPr>
            <a:spLocks noGrp="1" noChangeAspect="1"/>
          </p:cNvSpPr>
          <p:nvPr>
            <p:ph type="pic" idx="1"/>
          </p:nvPr>
        </p:nvSpPr>
        <p:spPr>
          <a:xfrm>
            <a:off x="18197174" y="4359077"/>
            <a:ext cx="21669405" cy="21515024"/>
          </a:xfrm>
        </p:spPr>
        <p:txBody>
          <a:bodyPr anchor="t"/>
          <a:lstStyle>
            <a:lvl1pPr marL="0" indent="0">
              <a:buNone/>
              <a:defRPr sz="14127"/>
            </a:lvl1pPr>
            <a:lvl2pPr marL="2018355" indent="0">
              <a:buNone/>
              <a:defRPr sz="12361"/>
            </a:lvl2pPr>
            <a:lvl3pPr marL="4036710" indent="0">
              <a:buNone/>
              <a:defRPr sz="10595"/>
            </a:lvl3pPr>
            <a:lvl4pPr marL="6055065" indent="0">
              <a:buNone/>
              <a:defRPr sz="8829"/>
            </a:lvl4pPr>
            <a:lvl5pPr marL="8073420" indent="0">
              <a:buNone/>
              <a:defRPr sz="8829"/>
            </a:lvl5pPr>
            <a:lvl6pPr marL="10091776" indent="0">
              <a:buNone/>
              <a:defRPr sz="8829"/>
            </a:lvl6pPr>
            <a:lvl7pPr marL="12110131" indent="0">
              <a:buNone/>
              <a:defRPr sz="8829"/>
            </a:lvl7pPr>
            <a:lvl8pPr marL="14128486" indent="0">
              <a:buNone/>
              <a:defRPr sz="8829"/>
            </a:lvl8pPr>
            <a:lvl9pPr marL="16146841" indent="0">
              <a:buNone/>
              <a:defRPr sz="8829"/>
            </a:lvl9pPr>
          </a:lstStyle>
          <a:p>
            <a:r>
              <a:rPr lang="en-US"/>
              <a:t>Click icon to add picture</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Click to edit Master text styles</a:t>
            </a:r>
          </a:p>
        </p:txBody>
      </p:sp>
      <p:sp>
        <p:nvSpPr>
          <p:cNvPr id="5" name="Date Placeholder 4"/>
          <p:cNvSpPr>
            <a:spLocks noGrp="1"/>
          </p:cNvSpPr>
          <p:nvPr>
            <p:ph type="dt" sz="half" idx="10"/>
          </p:nvPr>
        </p:nvSpPr>
        <p:spPr/>
        <p:txBody>
          <a:bodyPr/>
          <a:lstStyle/>
          <a:p>
            <a:fld id="{5CB4A079-0A7A-49A4-9A63-9E6885640ED5}" type="datetimeFigureOut">
              <a:rPr lang="en-US" smtClean="0"/>
              <a:t>4/30/21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F1729-C57E-400D-B24A-BE47DB60D060}" type="slidenum">
              <a:rPr lang="en-US" smtClean="0"/>
              <a:t>‹#›</a:t>
            </a:fld>
            <a:endParaRPr lang="en-US"/>
          </a:p>
        </p:txBody>
      </p:sp>
    </p:spTree>
    <p:extLst>
      <p:ext uri="{BB962C8B-B14F-4D97-AF65-F5344CB8AC3E}">
        <p14:creationId xmlns:p14="http://schemas.microsoft.com/office/powerpoint/2010/main" val="4145912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42759" y="1611882"/>
            <a:ext cx="36918246" cy="58518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942759" y="8059374"/>
            <a:ext cx="36918246" cy="192093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42759" y="28060644"/>
            <a:ext cx="9630847" cy="1611875"/>
          </a:xfrm>
          <a:prstGeom prst="rect">
            <a:avLst/>
          </a:prstGeom>
        </p:spPr>
        <p:txBody>
          <a:bodyPr vert="horz" lIns="91440" tIns="45720" rIns="91440" bIns="45720" rtlCol="0" anchor="ctr"/>
          <a:lstStyle>
            <a:lvl1pPr algn="l">
              <a:defRPr sz="5298">
                <a:solidFill>
                  <a:schemeClr val="tx1">
                    <a:tint val="75000"/>
                  </a:schemeClr>
                </a:solidFill>
              </a:defRPr>
            </a:lvl1pPr>
          </a:lstStyle>
          <a:p>
            <a:fld id="{5CB4A079-0A7A-49A4-9A63-9E6885640ED5}" type="datetimeFigureOut">
              <a:rPr lang="en-US" smtClean="0"/>
              <a:t>4/30/21</a:t>
            </a:fld>
            <a:endParaRPr lang="en-US"/>
          </a:p>
        </p:txBody>
      </p:sp>
      <p:sp>
        <p:nvSpPr>
          <p:cNvPr id="5" name="Footer Placeholder 4"/>
          <p:cNvSpPr>
            <a:spLocks noGrp="1"/>
          </p:cNvSpPr>
          <p:nvPr>
            <p:ph type="ftr" sz="quarter" idx="3"/>
          </p:nvPr>
        </p:nvSpPr>
        <p:spPr>
          <a:xfrm>
            <a:off x="14178747" y="28060644"/>
            <a:ext cx="14446270" cy="1611875"/>
          </a:xfrm>
          <a:prstGeom prst="rect">
            <a:avLst/>
          </a:prstGeom>
        </p:spPr>
        <p:txBody>
          <a:bodyPr vert="horz" lIns="91440" tIns="45720" rIns="91440" bIns="45720" rtlCol="0" anchor="ctr"/>
          <a:lstStyle>
            <a:lvl1pPr algn="ctr">
              <a:defRPr sz="529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230157" y="28060644"/>
            <a:ext cx="9630847" cy="1611875"/>
          </a:xfrm>
          <a:prstGeom prst="rect">
            <a:avLst/>
          </a:prstGeom>
        </p:spPr>
        <p:txBody>
          <a:bodyPr vert="horz" lIns="91440" tIns="45720" rIns="91440" bIns="45720" rtlCol="0" anchor="ctr"/>
          <a:lstStyle>
            <a:lvl1pPr algn="r">
              <a:defRPr sz="5298">
                <a:solidFill>
                  <a:schemeClr val="tx1">
                    <a:tint val="75000"/>
                  </a:schemeClr>
                </a:solidFill>
              </a:defRPr>
            </a:lvl1pPr>
          </a:lstStyle>
          <a:p>
            <a:fld id="{3A7F1729-C57E-400D-B24A-BE47DB60D060}" type="slidenum">
              <a:rPr lang="en-US" smtClean="0"/>
              <a:t>‹#›</a:t>
            </a:fld>
            <a:endParaRPr lang="en-US"/>
          </a:p>
        </p:txBody>
      </p:sp>
    </p:spTree>
    <p:extLst>
      <p:ext uri="{BB962C8B-B14F-4D97-AF65-F5344CB8AC3E}">
        <p14:creationId xmlns:p14="http://schemas.microsoft.com/office/powerpoint/2010/main" val="23776654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p:titleStyle>
    <p:bodyStyle>
      <a:lvl1pPr marL="1009178" indent="-1009178" algn="l" defTabSz="4036710" rtl="0" eaLnBrk="1" latinLnBrk="0" hangingPunct="1">
        <a:lnSpc>
          <a:spcPct val="90000"/>
        </a:lnSpc>
        <a:spcBef>
          <a:spcPts val="4415"/>
        </a:spcBef>
        <a:buFont typeface="Arial" panose="020B0604020202020204" pitchFamily="34" charset="0"/>
        <a:buChar char="•"/>
        <a:defRPr sz="12361" kern="1200">
          <a:solidFill>
            <a:schemeClr val="tx1"/>
          </a:solidFill>
          <a:latin typeface="+mn-lt"/>
          <a:ea typeface="+mn-ea"/>
          <a:cs typeface="+mn-cs"/>
        </a:defRPr>
      </a:lvl1pPr>
      <a:lvl2pPr marL="3027533" indent="-1009178" algn="l" defTabSz="4036710" rtl="0" eaLnBrk="1" latinLnBrk="0" hangingPunct="1">
        <a:lnSpc>
          <a:spcPct val="90000"/>
        </a:lnSpc>
        <a:spcBef>
          <a:spcPts val="2207"/>
        </a:spcBef>
        <a:buFont typeface="Arial" panose="020B0604020202020204" pitchFamily="34" charset="0"/>
        <a:buChar char="•"/>
        <a:defRPr sz="10595" kern="1200">
          <a:solidFill>
            <a:schemeClr val="tx1"/>
          </a:solidFill>
          <a:latin typeface="+mn-lt"/>
          <a:ea typeface="+mn-ea"/>
          <a:cs typeface="+mn-cs"/>
        </a:defRPr>
      </a:lvl2pPr>
      <a:lvl3pPr marL="5045888" indent="-1009178" algn="l" defTabSz="4036710" rtl="0" eaLnBrk="1" latinLnBrk="0" hangingPunct="1">
        <a:lnSpc>
          <a:spcPct val="90000"/>
        </a:lnSpc>
        <a:spcBef>
          <a:spcPts val="2207"/>
        </a:spcBef>
        <a:buFont typeface="Arial" panose="020B0604020202020204" pitchFamily="34" charset="0"/>
        <a:buChar char="•"/>
        <a:defRPr sz="8829" kern="1200">
          <a:solidFill>
            <a:schemeClr val="tx1"/>
          </a:solidFill>
          <a:latin typeface="+mn-lt"/>
          <a:ea typeface="+mn-ea"/>
          <a:cs typeface="+mn-cs"/>
        </a:defRPr>
      </a:lvl3pPr>
      <a:lvl4pPr marL="706424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4pPr>
      <a:lvl5pPr marL="908259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5pPr>
      <a:lvl6pPr marL="1110095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6pPr>
      <a:lvl7pPr marL="1311930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7pPr>
      <a:lvl8pPr marL="1513766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8pPr>
      <a:lvl9pPr marL="17156019"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9pPr>
    </p:bodyStyle>
    <p:otherStyle>
      <a:defPPr>
        <a:defRPr lang="en-US"/>
      </a:defPPr>
      <a:lvl1pPr marL="0" algn="l" defTabSz="4036710" rtl="0" eaLnBrk="1" latinLnBrk="0" hangingPunct="1">
        <a:defRPr sz="7946" kern="1200">
          <a:solidFill>
            <a:schemeClr val="tx1"/>
          </a:solidFill>
          <a:latin typeface="+mn-lt"/>
          <a:ea typeface="+mn-ea"/>
          <a:cs typeface="+mn-cs"/>
        </a:defRPr>
      </a:lvl1pPr>
      <a:lvl2pPr marL="2018355" algn="l" defTabSz="4036710" rtl="0" eaLnBrk="1" latinLnBrk="0" hangingPunct="1">
        <a:defRPr sz="7946" kern="1200">
          <a:solidFill>
            <a:schemeClr val="tx1"/>
          </a:solidFill>
          <a:latin typeface="+mn-lt"/>
          <a:ea typeface="+mn-ea"/>
          <a:cs typeface="+mn-cs"/>
        </a:defRPr>
      </a:lvl2pPr>
      <a:lvl3pPr marL="4036710" algn="l" defTabSz="4036710" rtl="0" eaLnBrk="1" latinLnBrk="0" hangingPunct="1">
        <a:defRPr sz="7946" kern="1200">
          <a:solidFill>
            <a:schemeClr val="tx1"/>
          </a:solidFill>
          <a:latin typeface="+mn-lt"/>
          <a:ea typeface="+mn-ea"/>
          <a:cs typeface="+mn-cs"/>
        </a:defRPr>
      </a:lvl3pPr>
      <a:lvl4pPr marL="6055065" algn="l" defTabSz="4036710" rtl="0" eaLnBrk="1" latinLnBrk="0" hangingPunct="1">
        <a:defRPr sz="7946" kern="1200">
          <a:solidFill>
            <a:schemeClr val="tx1"/>
          </a:solidFill>
          <a:latin typeface="+mn-lt"/>
          <a:ea typeface="+mn-ea"/>
          <a:cs typeface="+mn-cs"/>
        </a:defRPr>
      </a:lvl4pPr>
      <a:lvl5pPr marL="8073420" algn="l" defTabSz="4036710" rtl="0" eaLnBrk="1" latinLnBrk="0" hangingPunct="1">
        <a:defRPr sz="7946" kern="1200">
          <a:solidFill>
            <a:schemeClr val="tx1"/>
          </a:solidFill>
          <a:latin typeface="+mn-lt"/>
          <a:ea typeface="+mn-ea"/>
          <a:cs typeface="+mn-cs"/>
        </a:defRPr>
      </a:lvl5pPr>
      <a:lvl6pPr marL="10091776" algn="l" defTabSz="4036710" rtl="0" eaLnBrk="1" latinLnBrk="0" hangingPunct="1">
        <a:defRPr sz="7946" kern="1200">
          <a:solidFill>
            <a:schemeClr val="tx1"/>
          </a:solidFill>
          <a:latin typeface="+mn-lt"/>
          <a:ea typeface="+mn-ea"/>
          <a:cs typeface="+mn-cs"/>
        </a:defRPr>
      </a:lvl6pPr>
      <a:lvl7pPr marL="12110131" algn="l" defTabSz="4036710" rtl="0" eaLnBrk="1" latinLnBrk="0" hangingPunct="1">
        <a:defRPr sz="7946" kern="1200">
          <a:solidFill>
            <a:schemeClr val="tx1"/>
          </a:solidFill>
          <a:latin typeface="+mn-lt"/>
          <a:ea typeface="+mn-ea"/>
          <a:cs typeface="+mn-cs"/>
        </a:defRPr>
      </a:lvl7pPr>
      <a:lvl8pPr marL="14128486" algn="l" defTabSz="4036710" rtl="0" eaLnBrk="1" latinLnBrk="0" hangingPunct="1">
        <a:defRPr sz="7946" kern="1200">
          <a:solidFill>
            <a:schemeClr val="tx1"/>
          </a:solidFill>
          <a:latin typeface="+mn-lt"/>
          <a:ea typeface="+mn-ea"/>
          <a:cs typeface="+mn-cs"/>
        </a:defRPr>
      </a:lvl8pPr>
      <a:lvl9pPr marL="16146841" algn="l" defTabSz="4036710" rtl="0" eaLnBrk="1" latinLnBrk="0" hangingPunct="1">
        <a:defRPr sz="79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hyperlink" Target="mailto:devoeel202@potsdam.edu" TargetMode="External"/><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58F9026-E762-40E1-9276-88A320FB6377}"/>
              </a:ext>
            </a:extLst>
          </p:cNvPr>
          <p:cNvPicPr>
            <a:picLocks noChangeAspect="1"/>
          </p:cNvPicPr>
          <p:nvPr/>
        </p:nvPicPr>
        <p:blipFill rotWithShape="1">
          <a:blip r:embed="rId2"/>
          <a:srcRect l="30579" t="20482" r="20403" b="12183"/>
          <a:stretch/>
        </p:blipFill>
        <p:spPr>
          <a:xfrm>
            <a:off x="22251123" y="15606885"/>
            <a:ext cx="6360963" cy="4915123"/>
          </a:xfrm>
          <a:prstGeom prst="rect">
            <a:avLst/>
          </a:prstGeom>
        </p:spPr>
      </p:pic>
      <p:sp>
        <p:nvSpPr>
          <p:cNvPr id="11" name="TextBox 10">
            <a:extLst>
              <a:ext uri="{FF2B5EF4-FFF2-40B4-BE49-F238E27FC236}">
                <a16:creationId xmlns:a16="http://schemas.microsoft.com/office/drawing/2014/main" id="{74BE0C1B-8B2C-4107-87D5-CF79B9A1B3E0}"/>
              </a:ext>
            </a:extLst>
          </p:cNvPr>
          <p:cNvSpPr txBox="1"/>
          <p:nvPr/>
        </p:nvSpPr>
        <p:spPr>
          <a:xfrm>
            <a:off x="9897059" y="4904509"/>
            <a:ext cx="9970006" cy="24991457"/>
          </a:xfrm>
          <a:prstGeom prst="rect">
            <a:avLst/>
          </a:prstGeom>
          <a:noFill/>
          <a:ln w="177800">
            <a:solidFill>
              <a:srgbClr val="FFC000"/>
            </a:solidFill>
          </a:ln>
        </p:spPr>
        <p:txBody>
          <a:bodyPr wrap="square" rtlCol="0">
            <a:spAutoFit/>
          </a:bodyPr>
          <a:lstStyle/>
          <a:p>
            <a:endParaRPr lang="en-US" sz="4000" b="1" dirty="0">
              <a:latin typeface="Times New Roman" panose="02020603050405020304" pitchFamily="18" charset="0"/>
              <a:cs typeface="Times New Roman" panose="02020603050405020304" pitchFamily="18" charset="0"/>
            </a:endParaRPr>
          </a:p>
          <a:p>
            <a:r>
              <a:rPr lang="en-US" sz="4000" b="1" dirty="0">
                <a:latin typeface="Arial" panose="020B0604020202020204" pitchFamily="34" charset="0"/>
                <a:cs typeface="Arial" panose="020B0604020202020204" pitchFamily="34" charset="0"/>
              </a:rPr>
              <a:t>Antibacterial Activity</a:t>
            </a:r>
            <a:r>
              <a:rPr lang="en-US" sz="4000" b="1" dirty="0">
                <a:latin typeface="Times New Roman" panose="02020603050405020304" pitchFamily="18" charset="0"/>
                <a:cs typeface="Times New Roman" panose="02020603050405020304" pitchFamily="18" charset="0"/>
              </a:rPr>
              <a:t>:</a:t>
            </a: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a:p>
            <a:endParaRPr lang="en-US" sz="500" b="1" dirty="0">
              <a:latin typeface="Times New Roman" panose="02020603050405020304" pitchFamily="18" charset="0"/>
              <a:cs typeface="Times New Roman" panose="02020603050405020304" pitchFamily="18" charset="0"/>
            </a:endParaRPr>
          </a:p>
          <a:p>
            <a:endParaRPr lang="en-US" sz="5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3A9C704-FE65-4CE5-81CF-6D2FC4432BCB}"/>
              </a:ext>
            </a:extLst>
          </p:cNvPr>
          <p:cNvSpPr txBox="1"/>
          <p:nvPr/>
        </p:nvSpPr>
        <p:spPr>
          <a:xfrm>
            <a:off x="170947" y="14847815"/>
            <a:ext cx="9521972" cy="15027191"/>
          </a:xfrm>
          <a:prstGeom prst="rect">
            <a:avLst/>
          </a:prstGeom>
          <a:noFill/>
          <a:ln w="177800">
            <a:solidFill>
              <a:srgbClr val="FFC000"/>
            </a:solidFill>
          </a:ln>
        </p:spPr>
        <p:txBody>
          <a:bodyPr wrap="square" rtlCol="0">
            <a:spAutoFit/>
          </a:bodyPr>
          <a:lstStyle/>
          <a:p>
            <a:r>
              <a:rPr lang="en-US" sz="4800" b="1" u="sng" dirty="0">
                <a:latin typeface="Arial" panose="020B0604020202020204" pitchFamily="34" charset="0"/>
                <a:cs typeface="Arial" panose="020B0604020202020204" pitchFamily="34" charset="0"/>
              </a:rPr>
              <a:t>Introduction</a:t>
            </a:r>
          </a:p>
          <a:p>
            <a:endParaRPr lang="en-US" sz="500" b="1" dirty="0">
              <a:latin typeface="Arial" panose="020B0604020202020204" pitchFamily="34" charset="0"/>
              <a:cs typeface="Arial" panose="020B0604020202020204" pitchFamily="34" charset="0"/>
            </a:endParaRPr>
          </a:p>
          <a:p>
            <a:endParaRPr lang="en-US" sz="500" b="1" dirty="0">
              <a:latin typeface="Arial" panose="020B0604020202020204" pitchFamily="34" charset="0"/>
              <a:cs typeface="Arial" panose="020B0604020202020204" pitchFamily="34" charset="0"/>
            </a:endParaRPr>
          </a:p>
          <a:p>
            <a:endParaRPr lang="en-US" sz="500" b="1" dirty="0">
              <a:latin typeface="Arial" panose="020B0604020202020204" pitchFamily="34" charset="0"/>
              <a:cs typeface="Arial" panose="020B0604020202020204" pitchFamily="34" charset="0"/>
            </a:endParaRPr>
          </a:p>
          <a:p>
            <a:endParaRPr lang="en-US" sz="500" b="1" dirty="0">
              <a:latin typeface="Arial" panose="020B0604020202020204" pitchFamily="34" charset="0"/>
              <a:cs typeface="Arial" panose="020B0604020202020204" pitchFamily="34" charset="0"/>
            </a:endParaRPr>
          </a:p>
          <a:p>
            <a:endParaRPr lang="en-US" sz="500" b="1" dirty="0">
              <a:latin typeface="Arial" panose="020B0604020202020204" pitchFamily="34" charset="0"/>
              <a:cs typeface="Arial" panose="020B0604020202020204" pitchFamily="34" charset="0"/>
            </a:endParaRPr>
          </a:p>
          <a:p>
            <a:endParaRPr lang="en-US" sz="500" b="1" dirty="0">
              <a:latin typeface="Arial" panose="020B0604020202020204" pitchFamily="34" charset="0"/>
              <a:cs typeface="Arial" panose="020B0604020202020204" pitchFamily="34" charset="0"/>
            </a:endParaRPr>
          </a:p>
          <a:p>
            <a:r>
              <a:rPr lang="en-US" sz="4000" b="1" dirty="0">
                <a:latin typeface="Arial" panose="020B0604020202020204" pitchFamily="34" charset="0"/>
                <a:cs typeface="Arial" panose="020B0604020202020204" pitchFamily="34" charset="0"/>
              </a:rPr>
              <a:t>Cerium oxide nanoparticles have the following health benefits:</a:t>
            </a:r>
          </a:p>
          <a:p>
            <a:pPr marL="285750" indent="-28575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Antibacterial</a:t>
            </a:r>
          </a:p>
          <a:p>
            <a:pPr marL="285750" indent="-28575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Antioxidant- eliminates free radicals</a:t>
            </a:r>
          </a:p>
          <a:p>
            <a:pPr marL="285750" indent="-28575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Anticancer</a:t>
            </a:r>
          </a:p>
          <a:p>
            <a:pPr marL="285750" indent="-28575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Targeted drug/gene delivery</a:t>
            </a:r>
          </a:p>
          <a:p>
            <a:pPr marL="285750" indent="-28575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Anti-diabetic</a:t>
            </a:r>
          </a:p>
          <a:p>
            <a:pPr marL="285750" indent="-28575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Tissue engineering</a:t>
            </a: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1050" dirty="0">
              <a:latin typeface="Times New Roman" panose="02020603050405020304" pitchFamily="18" charset="0"/>
              <a:cs typeface="Times New Roman" panose="02020603050405020304" pitchFamily="18" charset="0"/>
            </a:endParaRPr>
          </a:p>
          <a:p>
            <a:endParaRPr lang="en-US" sz="1050" dirty="0">
              <a:latin typeface="Times New Roman" panose="02020603050405020304" pitchFamily="18" charset="0"/>
              <a:cs typeface="Times New Roman" panose="02020603050405020304" pitchFamily="18" charset="0"/>
            </a:endParaRPr>
          </a:p>
          <a:p>
            <a:endParaRPr lang="en-US" sz="1050" dirty="0">
              <a:latin typeface="Times New Roman" panose="02020603050405020304" pitchFamily="18" charset="0"/>
              <a:cs typeface="Times New Roman" panose="02020603050405020304" pitchFamily="18" charset="0"/>
            </a:endParaRPr>
          </a:p>
          <a:p>
            <a:endParaRPr lang="en-US" sz="1050" dirty="0">
              <a:latin typeface="Times New Roman" panose="02020603050405020304" pitchFamily="18" charset="0"/>
              <a:cs typeface="Times New Roman" panose="02020603050405020304" pitchFamily="18" charset="0"/>
            </a:endParaRPr>
          </a:p>
          <a:p>
            <a:endParaRPr lang="en-US" sz="105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0DEAA2A9-8EB7-4805-BDBC-5E8B57C6964E}"/>
              </a:ext>
            </a:extLst>
          </p:cNvPr>
          <p:cNvSpPr>
            <a:spLocks noGrp="1"/>
          </p:cNvSpPr>
          <p:nvPr>
            <p:ph type="subTitle" idx="1"/>
          </p:nvPr>
        </p:nvSpPr>
        <p:spPr>
          <a:xfrm>
            <a:off x="170946" y="4904509"/>
            <a:ext cx="9504540" cy="9429606"/>
          </a:xfrm>
          <a:ln w="177800">
            <a:solidFill>
              <a:srgbClr val="FF0000"/>
            </a:solidFill>
          </a:ln>
        </p:spPr>
        <p:txBody>
          <a:bodyPr>
            <a:normAutofit lnSpcReduction="10000"/>
          </a:bodyPr>
          <a:lstStyle/>
          <a:p>
            <a:pPr algn="l"/>
            <a:r>
              <a:rPr lang="en-US" sz="4800" b="1" u="sng" dirty="0">
                <a:solidFill>
                  <a:srgbClr val="000000"/>
                </a:solidFill>
                <a:latin typeface="Arial" panose="020B0604020202020204" pitchFamily="34" charset="0"/>
                <a:ea typeface="Dotum" panose="020B0503020000020004" pitchFamily="34" charset="-127"/>
                <a:cs typeface="Arial" panose="020B0604020202020204" pitchFamily="34" charset="0"/>
              </a:rPr>
              <a:t>Summary</a:t>
            </a:r>
          </a:p>
          <a:p>
            <a:pPr algn="l"/>
            <a:r>
              <a:rPr lang="en-US" sz="2546"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Cerium oxide nanoparticles are used in many medical applications for their excellent antioxidant, anti-inflammatory and bacteriostatic properties. Nanoparticles are used in tandem with other cancer treatments such as photothermal therapy, allowing for a much more focused treatment of the tumor site without excess damage to the surrounding tissue, unlike most cancer treatments. Anti-cancer drugs such as doxorubicin are commonly placed onto nanoceria via electrostatic interactions and deliver the drug to the cancer site once the electrostatic interaction is disrupted by the highly acidic tumor cell environment. In my poster, two different methods of CeO2 nanoparticles' synthesis and their functionalization with anticancer drugs will be presented.</a:t>
            </a:r>
          </a:p>
        </p:txBody>
      </p:sp>
      <p:pic>
        <p:nvPicPr>
          <p:cNvPr id="16" name="Picture 15">
            <a:extLst>
              <a:ext uri="{FF2B5EF4-FFF2-40B4-BE49-F238E27FC236}">
                <a16:creationId xmlns:a16="http://schemas.microsoft.com/office/drawing/2014/main" id="{0EBE9AEE-2B08-4EB6-A133-95911A38CE8B}"/>
              </a:ext>
            </a:extLst>
          </p:cNvPr>
          <p:cNvPicPr>
            <a:picLocks noChangeAspect="1"/>
          </p:cNvPicPr>
          <p:nvPr/>
        </p:nvPicPr>
        <p:blipFill rotWithShape="1">
          <a:blip r:embed="rId3"/>
          <a:srcRect l="55354" t="42591" r="20598" b="50570"/>
          <a:stretch/>
        </p:blipFill>
        <p:spPr>
          <a:xfrm>
            <a:off x="20726787" y="10302612"/>
            <a:ext cx="9409631" cy="1505360"/>
          </a:xfrm>
          <a:prstGeom prst="rect">
            <a:avLst/>
          </a:prstGeom>
        </p:spPr>
      </p:pic>
      <p:sp>
        <p:nvSpPr>
          <p:cNvPr id="23" name="TextBox 22">
            <a:extLst>
              <a:ext uri="{FF2B5EF4-FFF2-40B4-BE49-F238E27FC236}">
                <a16:creationId xmlns:a16="http://schemas.microsoft.com/office/drawing/2014/main" id="{8D5D8C83-13A3-44B3-81BA-CD9116E1CBAB}"/>
              </a:ext>
            </a:extLst>
          </p:cNvPr>
          <p:cNvSpPr txBox="1"/>
          <p:nvPr/>
        </p:nvSpPr>
        <p:spPr>
          <a:xfrm>
            <a:off x="31004135" y="4893789"/>
            <a:ext cx="11420500" cy="17250876"/>
          </a:xfrm>
          <a:prstGeom prst="rect">
            <a:avLst/>
          </a:prstGeom>
          <a:noFill/>
          <a:ln w="177800">
            <a:solidFill>
              <a:srgbClr val="00B050"/>
            </a:solidFill>
          </a:ln>
        </p:spPr>
        <p:txBody>
          <a:bodyPr wrap="square">
            <a:spAutoFit/>
          </a:bodyPr>
          <a:lstStyle/>
          <a:p>
            <a:r>
              <a:rPr lang="en-US" sz="4800" b="1" u="sng" dirty="0">
                <a:latin typeface="Arial" panose="020B0604020202020204" pitchFamily="34" charset="0"/>
                <a:cs typeface="Arial" panose="020B0604020202020204" pitchFamily="34" charset="0"/>
              </a:rPr>
              <a:t>Results</a:t>
            </a:r>
          </a:p>
          <a:p>
            <a:r>
              <a:rPr lang="en-US" sz="3600" b="1" dirty="0">
                <a:latin typeface="Times New Roman" panose="02020603050405020304" pitchFamily="18" charset="0"/>
                <a:cs typeface="Times New Roman" panose="02020603050405020304" pitchFamily="18" charset="0"/>
              </a:rPr>
              <a:t>Literature Data:</a:t>
            </a:r>
          </a:p>
          <a:p>
            <a:r>
              <a:rPr lang="en-US" sz="3200" b="1" i="1" dirty="0">
                <a:latin typeface="Times New Roman" panose="02020603050405020304" pitchFamily="18" charset="0"/>
                <a:cs typeface="Times New Roman" panose="02020603050405020304" pitchFamily="18" charset="0"/>
              </a:rPr>
              <a:t>Bare NPs:                                     Dextran-doped NPs</a:t>
            </a:r>
            <a:r>
              <a:rPr lang="en-US" sz="3200" b="1"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b="1" i="1" dirty="0">
                <a:latin typeface="Times New Roman" panose="02020603050405020304" pitchFamily="18" charset="0"/>
                <a:cs typeface="Times New Roman" panose="02020603050405020304" pitchFamily="18" charset="0"/>
              </a:rPr>
              <a:t>DOX-Doped:</a:t>
            </a: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Experimental Data:</a:t>
            </a:r>
          </a:p>
          <a:p>
            <a:r>
              <a:rPr lang="en-US" sz="3200" b="1" i="1" dirty="0">
                <a:latin typeface="Times New Roman" panose="02020603050405020304" pitchFamily="18" charset="0"/>
                <a:cs typeface="Times New Roman" panose="02020603050405020304" pitchFamily="18" charset="0"/>
              </a:rPr>
              <a:t>Dextran-Doped:</a:t>
            </a: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b="1" i="1" dirty="0">
                <a:latin typeface="Times New Roman" panose="02020603050405020304" pitchFamily="18" charset="0"/>
                <a:cs typeface="Times New Roman" panose="02020603050405020304" pitchFamily="18" charset="0"/>
              </a:rPr>
              <a:t>Bare NPs:</a:t>
            </a:r>
          </a:p>
          <a:p>
            <a:endParaRPr lang="en-US" sz="3200" b="1" i="1" dirty="0">
              <a:latin typeface="Times New Roman" panose="02020603050405020304" pitchFamily="18" charset="0"/>
              <a:cs typeface="Times New Roman" panose="02020603050405020304" pitchFamily="18" charset="0"/>
            </a:endParaRPr>
          </a:p>
          <a:p>
            <a:endParaRPr lang="en-US" sz="1500" b="1" i="1"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408A736-2A42-4FC4-A477-B9675CAE3F20}"/>
              </a:ext>
            </a:extLst>
          </p:cNvPr>
          <p:cNvSpPr txBox="1"/>
          <p:nvPr/>
        </p:nvSpPr>
        <p:spPr>
          <a:xfrm>
            <a:off x="3586635" y="729436"/>
            <a:ext cx="35630492" cy="3612207"/>
          </a:xfrm>
          <a:prstGeom prst="rect">
            <a:avLst/>
          </a:prstGeom>
          <a:noFill/>
        </p:spPr>
        <p:txBody>
          <a:bodyPr wrap="square">
            <a:spAutoFit/>
          </a:bodyPr>
          <a:lstStyle/>
          <a:p>
            <a:pPr algn="ctr"/>
            <a:r>
              <a:rPr lang="en-US" sz="9600" b="1" dirty="0">
                <a:solidFill>
                  <a:srgbClr val="000000"/>
                </a:solidFill>
                <a:latin typeface="Times New Roman" panose="02020603050405020304" pitchFamily="18" charset="0"/>
                <a:ea typeface="Times New Roman" panose="02020603050405020304" pitchFamily="18" charset="0"/>
              </a:rPr>
              <a:t>Synthesis and functionalization of cerium oxide nanoparticles</a:t>
            </a:r>
          </a:p>
          <a:p>
            <a:pPr algn="ctr"/>
            <a:r>
              <a:rPr lang="en-US" sz="6000" b="1" dirty="0">
                <a:solidFill>
                  <a:srgbClr val="000000"/>
                </a:solidFill>
                <a:latin typeface="Times New Roman" panose="02020603050405020304" pitchFamily="18" charset="0"/>
                <a:ea typeface="Times New Roman" panose="02020603050405020304" pitchFamily="18" charset="0"/>
              </a:rPr>
              <a:t>Emily DeVoe and Maria Hepel</a:t>
            </a:r>
          </a:p>
          <a:p>
            <a:pPr algn="ctr"/>
            <a:r>
              <a:rPr lang="en-US" sz="6000" i="1" dirty="0">
                <a:solidFill>
                  <a:srgbClr val="000000"/>
                </a:solidFill>
                <a:latin typeface="Times New Roman" panose="02020603050405020304" pitchFamily="18" charset="0"/>
                <a:ea typeface="Times New Roman" panose="02020603050405020304" pitchFamily="18" charset="0"/>
              </a:rPr>
              <a:t>Department of Chemistry, State University of New York at Potsdam, NY 13676</a:t>
            </a:r>
          </a:p>
          <a:p>
            <a:r>
              <a:rPr lang="en-US" sz="1273" dirty="0">
                <a:solidFill>
                  <a:srgbClr val="000000"/>
                </a:solidFill>
                <a:latin typeface="Times New Roman" panose="02020603050405020304" pitchFamily="18" charset="0"/>
                <a:ea typeface="Times New Roman" panose="02020603050405020304" pitchFamily="18" charset="0"/>
              </a:rPr>
              <a:t>.</a:t>
            </a:r>
            <a:endParaRPr lang="en-US" sz="1273" dirty="0"/>
          </a:p>
        </p:txBody>
      </p:sp>
      <p:pic>
        <p:nvPicPr>
          <p:cNvPr id="6" name="Picture 5">
            <a:extLst>
              <a:ext uri="{FF2B5EF4-FFF2-40B4-BE49-F238E27FC236}">
                <a16:creationId xmlns:a16="http://schemas.microsoft.com/office/drawing/2014/main" id="{69F50858-DFCA-4AE0-8386-3926E7FA20E0}"/>
              </a:ext>
            </a:extLst>
          </p:cNvPr>
          <p:cNvPicPr>
            <a:picLocks noChangeAspect="1"/>
          </p:cNvPicPr>
          <p:nvPr/>
        </p:nvPicPr>
        <p:blipFill>
          <a:blip r:embed="rId4"/>
          <a:stretch>
            <a:fillRect/>
          </a:stretch>
        </p:blipFill>
        <p:spPr>
          <a:xfrm>
            <a:off x="37867394" y="28654005"/>
            <a:ext cx="4936369" cy="1621208"/>
          </a:xfrm>
          <a:prstGeom prst="rect">
            <a:avLst/>
          </a:prstGeom>
        </p:spPr>
      </p:pic>
      <p:pic>
        <p:nvPicPr>
          <p:cNvPr id="7" name="Picture 6">
            <a:extLst>
              <a:ext uri="{FF2B5EF4-FFF2-40B4-BE49-F238E27FC236}">
                <a16:creationId xmlns:a16="http://schemas.microsoft.com/office/drawing/2014/main" id="{BA02A0B3-0E80-49E8-B0AF-B160F1B1A8E8}"/>
              </a:ext>
            </a:extLst>
          </p:cNvPr>
          <p:cNvPicPr>
            <a:picLocks noChangeAspect="1"/>
          </p:cNvPicPr>
          <p:nvPr/>
        </p:nvPicPr>
        <p:blipFill rotWithShape="1">
          <a:blip r:embed="rId5"/>
          <a:srcRect b="26040"/>
          <a:stretch/>
        </p:blipFill>
        <p:spPr>
          <a:xfrm>
            <a:off x="41375686" y="26517600"/>
            <a:ext cx="1188952" cy="1638393"/>
          </a:xfrm>
          <a:prstGeom prst="rect">
            <a:avLst/>
          </a:prstGeom>
        </p:spPr>
      </p:pic>
      <p:sp>
        <p:nvSpPr>
          <p:cNvPr id="8" name="TextBox 7">
            <a:extLst>
              <a:ext uri="{FF2B5EF4-FFF2-40B4-BE49-F238E27FC236}">
                <a16:creationId xmlns:a16="http://schemas.microsoft.com/office/drawing/2014/main" id="{921A4BB6-C437-43BE-9272-7C1870CB989F}"/>
              </a:ext>
            </a:extLst>
          </p:cNvPr>
          <p:cNvSpPr txBox="1"/>
          <p:nvPr/>
        </p:nvSpPr>
        <p:spPr>
          <a:xfrm>
            <a:off x="36609816" y="28314008"/>
            <a:ext cx="6193947" cy="679994"/>
          </a:xfrm>
          <a:prstGeom prst="rect">
            <a:avLst/>
          </a:prstGeom>
          <a:noFill/>
        </p:spPr>
        <p:txBody>
          <a:bodyPr wrap="square" rtlCol="0">
            <a:spAutoFit/>
          </a:bodyPr>
          <a:lstStyle/>
          <a:p>
            <a:pPr algn="r"/>
            <a:r>
              <a:rPr lang="en-US" sz="1273" dirty="0"/>
              <a:t>Emily DeVoe</a:t>
            </a:r>
          </a:p>
          <a:p>
            <a:pPr algn="r"/>
            <a:r>
              <a:rPr lang="en-US" sz="1273" dirty="0">
                <a:hlinkClick r:id="rId6"/>
              </a:rPr>
              <a:t>devoeel202@potsdam.edu</a:t>
            </a:r>
            <a:endParaRPr lang="en-US" sz="1273" dirty="0"/>
          </a:p>
          <a:p>
            <a:pPr algn="r"/>
            <a:r>
              <a:rPr lang="en-US" sz="1273" dirty="0"/>
              <a:t>State University of New York at Potsdam</a:t>
            </a:r>
          </a:p>
        </p:txBody>
      </p:sp>
      <p:pic>
        <p:nvPicPr>
          <p:cNvPr id="10" name="Picture 9">
            <a:extLst>
              <a:ext uri="{FF2B5EF4-FFF2-40B4-BE49-F238E27FC236}">
                <a16:creationId xmlns:a16="http://schemas.microsoft.com/office/drawing/2014/main" id="{98FAB32D-2052-4DFD-A0CE-401B0D42D30C}"/>
              </a:ext>
            </a:extLst>
          </p:cNvPr>
          <p:cNvPicPr>
            <a:picLocks noChangeAspect="1"/>
          </p:cNvPicPr>
          <p:nvPr/>
        </p:nvPicPr>
        <p:blipFill rotWithShape="1">
          <a:blip r:embed="rId7"/>
          <a:srcRect l="42822" t="22905" r="10987" b="15085"/>
          <a:stretch/>
        </p:blipFill>
        <p:spPr>
          <a:xfrm>
            <a:off x="25722171" y="25029840"/>
            <a:ext cx="4898376" cy="4175073"/>
          </a:xfrm>
          <a:prstGeom prst="rect">
            <a:avLst/>
          </a:prstGeom>
        </p:spPr>
      </p:pic>
      <p:pic>
        <p:nvPicPr>
          <p:cNvPr id="12" name="Picture 11">
            <a:extLst>
              <a:ext uri="{FF2B5EF4-FFF2-40B4-BE49-F238E27FC236}">
                <a16:creationId xmlns:a16="http://schemas.microsoft.com/office/drawing/2014/main" id="{61582EF4-66BC-4781-95ED-BCF63C318AE6}"/>
              </a:ext>
            </a:extLst>
          </p:cNvPr>
          <p:cNvPicPr>
            <a:picLocks noChangeAspect="1"/>
          </p:cNvPicPr>
          <p:nvPr/>
        </p:nvPicPr>
        <p:blipFill rotWithShape="1">
          <a:blip r:embed="rId8"/>
          <a:srcRect l="59449" t="34150" r="7773" b="39776"/>
          <a:stretch/>
        </p:blipFill>
        <p:spPr>
          <a:xfrm>
            <a:off x="21234632" y="20552074"/>
            <a:ext cx="8393943" cy="3755935"/>
          </a:xfrm>
          <a:prstGeom prst="rect">
            <a:avLst/>
          </a:prstGeom>
        </p:spPr>
      </p:pic>
      <p:pic>
        <p:nvPicPr>
          <p:cNvPr id="14" name="Picture 13">
            <a:extLst>
              <a:ext uri="{FF2B5EF4-FFF2-40B4-BE49-F238E27FC236}">
                <a16:creationId xmlns:a16="http://schemas.microsoft.com/office/drawing/2014/main" id="{098B741A-5DCE-442B-8764-1FC3430DC8D7}"/>
              </a:ext>
            </a:extLst>
          </p:cNvPr>
          <p:cNvPicPr>
            <a:picLocks noChangeAspect="1"/>
          </p:cNvPicPr>
          <p:nvPr/>
        </p:nvPicPr>
        <p:blipFill rotWithShape="1">
          <a:blip r:embed="rId9"/>
          <a:srcRect l="68449" t="29408" r="9051" b="37364"/>
          <a:stretch/>
        </p:blipFill>
        <p:spPr>
          <a:xfrm>
            <a:off x="31934432" y="6846717"/>
            <a:ext cx="3795088" cy="3152534"/>
          </a:xfrm>
          <a:prstGeom prst="rect">
            <a:avLst/>
          </a:prstGeom>
        </p:spPr>
      </p:pic>
      <p:pic>
        <p:nvPicPr>
          <p:cNvPr id="18" name="Picture 17">
            <a:extLst>
              <a:ext uri="{FF2B5EF4-FFF2-40B4-BE49-F238E27FC236}">
                <a16:creationId xmlns:a16="http://schemas.microsoft.com/office/drawing/2014/main" id="{DFA110D6-C1B7-4922-97B2-83386C2133B0}"/>
              </a:ext>
            </a:extLst>
          </p:cNvPr>
          <p:cNvPicPr>
            <a:picLocks noChangeAspect="1"/>
          </p:cNvPicPr>
          <p:nvPr/>
        </p:nvPicPr>
        <p:blipFill rotWithShape="1">
          <a:blip r:embed="rId10"/>
          <a:srcRect l="23125" t="25676" r="24736" b="11564"/>
          <a:stretch/>
        </p:blipFill>
        <p:spPr>
          <a:xfrm>
            <a:off x="10121352" y="6771141"/>
            <a:ext cx="9535191" cy="6456220"/>
          </a:xfrm>
          <a:prstGeom prst="rect">
            <a:avLst/>
          </a:prstGeom>
        </p:spPr>
      </p:pic>
      <p:pic>
        <p:nvPicPr>
          <p:cNvPr id="20" name="Picture 19">
            <a:extLst>
              <a:ext uri="{FF2B5EF4-FFF2-40B4-BE49-F238E27FC236}">
                <a16:creationId xmlns:a16="http://schemas.microsoft.com/office/drawing/2014/main" id="{664E58AA-54C0-4C10-AAC0-13C9BD3F3BFF}"/>
              </a:ext>
            </a:extLst>
          </p:cNvPr>
          <p:cNvPicPr>
            <a:picLocks noChangeAspect="1"/>
          </p:cNvPicPr>
          <p:nvPr/>
        </p:nvPicPr>
        <p:blipFill rotWithShape="1">
          <a:blip r:embed="rId11"/>
          <a:srcRect l="23125" t="22713" r="24736" b="16681"/>
          <a:stretch/>
        </p:blipFill>
        <p:spPr>
          <a:xfrm>
            <a:off x="10114467" y="15420531"/>
            <a:ext cx="9535191" cy="6234547"/>
          </a:xfrm>
          <a:prstGeom prst="rect">
            <a:avLst/>
          </a:prstGeom>
        </p:spPr>
      </p:pic>
      <p:pic>
        <p:nvPicPr>
          <p:cNvPr id="22" name="Picture 21">
            <a:extLst>
              <a:ext uri="{FF2B5EF4-FFF2-40B4-BE49-F238E27FC236}">
                <a16:creationId xmlns:a16="http://schemas.microsoft.com/office/drawing/2014/main" id="{680E01E1-3D0F-4520-B9AA-7483DDE25FDB}"/>
              </a:ext>
            </a:extLst>
          </p:cNvPr>
          <p:cNvPicPr>
            <a:picLocks noChangeAspect="1"/>
          </p:cNvPicPr>
          <p:nvPr/>
        </p:nvPicPr>
        <p:blipFill rotWithShape="1">
          <a:blip r:embed="rId12"/>
          <a:srcRect l="23125" t="22713" r="24736" b="9947"/>
          <a:stretch/>
        </p:blipFill>
        <p:spPr>
          <a:xfrm>
            <a:off x="10139340" y="21982940"/>
            <a:ext cx="9535191" cy="6927274"/>
          </a:xfrm>
          <a:prstGeom prst="rect">
            <a:avLst/>
          </a:prstGeom>
        </p:spPr>
      </p:pic>
      <p:pic>
        <p:nvPicPr>
          <p:cNvPr id="24" name="Picture 23">
            <a:extLst>
              <a:ext uri="{FF2B5EF4-FFF2-40B4-BE49-F238E27FC236}">
                <a16:creationId xmlns:a16="http://schemas.microsoft.com/office/drawing/2014/main" id="{9D0CA7AB-001C-4870-AB04-BCB0E47838B1}"/>
              </a:ext>
            </a:extLst>
          </p:cNvPr>
          <p:cNvPicPr>
            <a:picLocks noChangeAspect="1"/>
          </p:cNvPicPr>
          <p:nvPr/>
        </p:nvPicPr>
        <p:blipFill rotWithShape="1">
          <a:blip r:embed="rId13"/>
          <a:srcRect l="23125" t="25676" r="24736" b="13718"/>
          <a:stretch/>
        </p:blipFill>
        <p:spPr>
          <a:xfrm>
            <a:off x="239125" y="23066606"/>
            <a:ext cx="9286579" cy="6234547"/>
          </a:xfrm>
          <a:prstGeom prst="rect">
            <a:avLst/>
          </a:prstGeom>
        </p:spPr>
      </p:pic>
      <p:sp>
        <p:nvSpPr>
          <p:cNvPr id="25" name="TextBox 24">
            <a:extLst>
              <a:ext uri="{FF2B5EF4-FFF2-40B4-BE49-F238E27FC236}">
                <a16:creationId xmlns:a16="http://schemas.microsoft.com/office/drawing/2014/main" id="{B333836A-1AB3-44ED-A23B-CADFBC5F3F44}"/>
              </a:ext>
            </a:extLst>
          </p:cNvPr>
          <p:cNvSpPr txBox="1"/>
          <p:nvPr/>
        </p:nvSpPr>
        <p:spPr>
          <a:xfrm>
            <a:off x="31141406" y="26232389"/>
            <a:ext cx="8597923" cy="3477875"/>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References</a:t>
            </a:r>
            <a:endParaRPr lang="en-US" sz="4800" dirty="0">
              <a:latin typeface="Arial" panose="020B0604020202020204" pitchFamily="34" charset="0"/>
              <a:cs typeface="Arial" panose="020B0604020202020204" pitchFamily="34" charset="0"/>
            </a:endParaRPr>
          </a:p>
          <a:p>
            <a:r>
              <a:rPr lang="en-US" sz="2400" b="0" i="0" dirty="0">
                <a:solidFill>
                  <a:srgbClr val="212121"/>
                </a:solidFill>
                <a:effectLst/>
                <a:latin typeface="Times New Roman" panose="02020603050405020304" pitchFamily="18" charset="0"/>
                <a:cs typeface="Times New Roman" panose="02020603050405020304" pitchFamily="18" charset="0"/>
              </a:rPr>
              <a:t>Thakur, Neelam et al. </a:t>
            </a:r>
            <a:r>
              <a:rPr lang="en-US" sz="2400" b="0" i="1" dirty="0">
                <a:solidFill>
                  <a:srgbClr val="212121"/>
                </a:solidFill>
                <a:effectLst/>
                <a:latin typeface="Times New Roman" panose="02020603050405020304" pitchFamily="18" charset="0"/>
                <a:cs typeface="Times New Roman" panose="02020603050405020304" pitchFamily="18" charset="0"/>
              </a:rPr>
              <a:t>Journal of nanobiotechnology</a:t>
            </a:r>
            <a:r>
              <a:rPr lang="en-US" sz="2400" b="0" i="0" dirty="0">
                <a:solidFill>
                  <a:srgbClr val="212121"/>
                </a:solidFill>
                <a:effectLst/>
                <a:latin typeface="Times New Roman" panose="02020603050405020304" pitchFamily="18" charset="0"/>
                <a:cs typeface="Times New Roman" panose="02020603050405020304" pitchFamily="18" charset="0"/>
              </a:rPr>
              <a:t> vol. 17,1 84. 10 Jul. 2019</a:t>
            </a:r>
            <a:endParaRPr lang="en-US" sz="2400" dirty="0">
              <a:solidFill>
                <a:srgbClr val="212121"/>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Ming-</a:t>
            </a:r>
            <a:r>
              <a:rPr lang="en-US" sz="2400" dirty="0" err="1">
                <a:latin typeface="Times New Roman" panose="02020603050405020304" pitchFamily="18" charset="0"/>
                <a:cs typeface="Times New Roman" panose="02020603050405020304" pitchFamily="18" charset="0"/>
              </a:rPr>
              <a:t>Shyong</a:t>
            </a:r>
            <a:r>
              <a:rPr lang="en-US" sz="2400" dirty="0">
                <a:latin typeface="Times New Roman" panose="02020603050405020304" pitchFamily="18" charset="0"/>
                <a:cs typeface="Times New Roman" panose="02020603050405020304" pitchFamily="18" charset="0"/>
              </a:rPr>
              <a:t> Tsai, Materials Science and Engineering: B, Volume 110, Issue 2, 2004, Pages 132-134, ISSN 0921-5107</a:t>
            </a:r>
          </a:p>
          <a:p>
            <a:pPr algn="l"/>
            <a:r>
              <a:rPr lang="en-US" sz="2400" b="0" i="1" dirty="0">
                <a:solidFill>
                  <a:srgbClr val="000000"/>
                </a:solidFill>
                <a:effectLst/>
                <a:latin typeface="Times New Roman" panose="02020603050405020304" pitchFamily="18" charset="0"/>
                <a:cs typeface="Times New Roman" panose="02020603050405020304" pitchFamily="18" charset="0"/>
              </a:rPr>
              <a:t>ACS </a:t>
            </a:r>
            <a:r>
              <a:rPr lang="en-US" sz="2400" b="0" i="1" dirty="0" err="1">
                <a:solidFill>
                  <a:srgbClr val="000000"/>
                </a:solidFill>
                <a:effectLst/>
                <a:latin typeface="Times New Roman" panose="02020603050405020304" pitchFamily="18" charset="0"/>
                <a:cs typeface="Times New Roman" panose="02020603050405020304" pitchFamily="18" charset="0"/>
              </a:rPr>
              <a:t>Biomater</a:t>
            </a:r>
            <a:r>
              <a:rPr lang="en-US" sz="2400" b="0" i="1" dirty="0">
                <a:solidFill>
                  <a:srgbClr val="000000"/>
                </a:solidFill>
                <a:effectLst/>
                <a:latin typeface="Times New Roman" panose="02020603050405020304" pitchFamily="18" charset="0"/>
                <a:cs typeface="Times New Roman" panose="02020603050405020304" pitchFamily="18" charset="0"/>
              </a:rPr>
              <a:t>. Sci. Eng.</a:t>
            </a:r>
            <a:r>
              <a:rPr lang="en-US" sz="2400" b="0" i="0" dirty="0">
                <a:solidFill>
                  <a:srgbClr val="000000"/>
                </a:solidFill>
                <a:effectLst/>
                <a:latin typeface="Times New Roman" panose="02020603050405020304" pitchFamily="18" charset="0"/>
                <a:cs typeface="Times New Roman" panose="02020603050405020304" pitchFamily="18" charset="0"/>
              </a:rPr>
              <a:t> 2015, 1, 11, 1096–1103 Publication </a:t>
            </a:r>
            <a:r>
              <a:rPr lang="en-US" sz="2400" b="0" i="0" dirty="0" err="1">
                <a:solidFill>
                  <a:srgbClr val="000000"/>
                </a:solidFill>
                <a:effectLst/>
                <a:latin typeface="Times New Roman" panose="02020603050405020304" pitchFamily="18" charset="0"/>
                <a:cs typeface="Times New Roman" panose="02020603050405020304" pitchFamily="18" charset="0"/>
              </a:rPr>
              <a:t>Date:October</a:t>
            </a:r>
            <a:r>
              <a:rPr lang="en-US" sz="2400" b="0" i="0" dirty="0">
                <a:solidFill>
                  <a:srgbClr val="000000"/>
                </a:solidFill>
                <a:effectLst/>
                <a:latin typeface="Times New Roman" panose="02020603050405020304" pitchFamily="18" charset="0"/>
                <a:cs typeface="Times New Roman" panose="02020603050405020304" pitchFamily="18" charset="0"/>
              </a:rPr>
              <a:t> 5, 2015</a:t>
            </a:r>
          </a:p>
          <a:p>
            <a:endParaRPr lang="en-US" sz="2800" dirty="0"/>
          </a:p>
        </p:txBody>
      </p:sp>
      <p:pic>
        <p:nvPicPr>
          <p:cNvPr id="27" name="Picture 26">
            <a:extLst>
              <a:ext uri="{FF2B5EF4-FFF2-40B4-BE49-F238E27FC236}">
                <a16:creationId xmlns:a16="http://schemas.microsoft.com/office/drawing/2014/main" id="{7A685200-B90C-4DF7-94D3-0716AE6DBA41}"/>
              </a:ext>
            </a:extLst>
          </p:cNvPr>
          <p:cNvPicPr>
            <a:picLocks noChangeAspect="1"/>
          </p:cNvPicPr>
          <p:nvPr/>
        </p:nvPicPr>
        <p:blipFill rotWithShape="1">
          <a:blip r:embed="rId14"/>
          <a:srcRect l="2222" t="7450" r="4837" b="4217"/>
          <a:stretch/>
        </p:blipFill>
        <p:spPr>
          <a:xfrm>
            <a:off x="31169026" y="14598397"/>
            <a:ext cx="5738553" cy="3157361"/>
          </a:xfrm>
          <a:prstGeom prst="rect">
            <a:avLst/>
          </a:prstGeom>
        </p:spPr>
      </p:pic>
      <p:sp>
        <p:nvSpPr>
          <p:cNvPr id="9" name="TextBox 8">
            <a:extLst>
              <a:ext uri="{FF2B5EF4-FFF2-40B4-BE49-F238E27FC236}">
                <a16:creationId xmlns:a16="http://schemas.microsoft.com/office/drawing/2014/main" id="{2E8F871D-8F77-43CE-8861-776E0BA17ABC}"/>
              </a:ext>
            </a:extLst>
          </p:cNvPr>
          <p:cNvSpPr txBox="1"/>
          <p:nvPr/>
        </p:nvSpPr>
        <p:spPr>
          <a:xfrm>
            <a:off x="9897059" y="14337880"/>
            <a:ext cx="735676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Reduction of Free Radicals</a:t>
            </a:r>
            <a:r>
              <a:rPr lang="en-US" sz="4000" b="1" dirty="0">
                <a:latin typeface="Times New Roman" panose="02020603050405020304" pitchFamily="18" charset="0"/>
                <a:cs typeface="Times New Roman" panose="02020603050405020304" pitchFamily="18" charset="0"/>
              </a:rPr>
              <a:t>:</a:t>
            </a:r>
            <a:endParaRPr lang="en-US" sz="2400" dirty="0"/>
          </a:p>
        </p:txBody>
      </p:sp>
      <p:sp>
        <p:nvSpPr>
          <p:cNvPr id="13" name="TextBox 12">
            <a:extLst>
              <a:ext uri="{FF2B5EF4-FFF2-40B4-BE49-F238E27FC236}">
                <a16:creationId xmlns:a16="http://schemas.microsoft.com/office/drawing/2014/main" id="{178FE8BA-AE23-4503-B1FC-0C68E7894D22}"/>
              </a:ext>
            </a:extLst>
          </p:cNvPr>
          <p:cNvSpPr txBox="1"/>
          <p:nvPr/>
        </p:nvSpPr>
        <p:spPr>
          <a:xfrm>
            <a:off x="239125" y="21655078"/>
            <a:ext cx="631205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Targeted Drug Delivery</a:t>
            </a:r>
            <a:r>
              <a:rPr lang="en-US" sz="4000" b="1" dirty="0">
                <a:latin typeface="Times New Roman" panose="02020603050405020304" pitchFamily="18" charset="0"/>
                <a:cs typeface="Times New Roman" panose="02020603050405020304" pitchFamily="18" charset="0"/>
              </a:rPr>
              <a:t>:</a:t>
            </a:r>
          </a:p>
        </p:txBody>
      </p:sp>
      <p:pic>
        <p:nvPicPr>
          <p:cNvPr id="28" name="Picture 27">
            <a:extLst>
              <a:ext uri="{FF2B5EF4-FFF2-40B4-BE49-F238E27FC236}">
                <a16:creationId xmlns:a16="http://schemas.microsoft.com/office/drawing/2014/main" id="{09D902DB-1565-4680-BA1D-9C8E2B286AC4}"/>
              </a:ext>
            </a:extLst>
          </p:cNvPr>
          <p:cNvPicPr/>
          <p:nvPr/>
        </p:nvPicPr>
        <p:blipFill rotWithShape="1">
          <a:blip r:embed="rId15"/>
          <a:srcRect l="640" t="25527" r="1666" b="7009"/>
          <a:stretch/>
        </p:blipFill>
        <p:spPr bwMode="auto">
          <a:xfrm>
            <a:off x="31924082" y="10551105"/>
            <a:ext cx="9371468" cy="3170276"/>
          </a:xfrm>
          <a:prstGeom prst="rect">
            <a:avLst/>
          </a:prstGeom>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7B8E0338-3A6B-49D3-8CFF-4792749ED341}"/>
              </a:ext>
            </a:extLst>
          </p:cNvPr>
          <p:cNvSpPr txBox="1"/>
          <p:nvPr/>
        </p:nvSpPr>
        <p:spPr>
          <a:xfrm>
            <a:off x="31008301" y="22484399"/>
            <a:ext cx="11416334" cy="3600986"/>
          </a:xfrm>
          <a:prstGeom prst="rect">
            <a:avLst/>
          </a:prstGeom>
          <a:noFill/>
          <a:ln w="177800">
            <a:solidFill>
              <a:srgbClr val="0070C0"/>
            </a:solidFill>
          </a:ln>
        </p:spPr>
        <p:txBody>
          <a:bodyPr wrap="square" rtlCol="0">
            <a:spAutoFit/>
          </a:bodyPr>
          <a:lstStyle/>
          <a:p>
            <a:r>
              <a:rPr lang="en-US" sz="4800" b="1" u="sng" dirty="0">
                <a:latin typeface="Arial" panose="020B0604020202020204" pitchFamily="34" charset="0"/>
                <a:cs typeface="Arial" panose="020B0604020202020204" pitchFamily="34" charset="0"/>
              </a:rPr>
              <a:t>Conclusion</a:t>
            </a:r>
            <a:endParaRPr lang="en-US" sz="2400" dirty="0">
              <a:latin typeface="Arial" panose="020B0604020202020204" pitchFamily="34" charset="0"/>
              <a:cs typeface="Arial" panose="020B0604020202020204" pitchFamily="34" charset="0"/>
            </a:endParaRPr>
          </a:p>
          <a:p>
            <a:r>
              <a:rPr lang="en-US" sz="3600" dirty="0">
                <a:latin typeface="Times New Roman" panose="02020603050405020304" pitchFamily="18" charset="0"/>
                <a:cs typeface="Times New Roman" panose="02020603050405020304" pitchFamily="18" charset="0"/>
              </a:rPr>
              <a:t>Synthesis and functionalization of cerium oxide nanoparticles is only the beginning when it comes to applications of nanoparticles in the medical field. This novel technique has much more to offer as research in the subject progresses. </a:t>
            </a:r>
          </a:p>
        </p:txBody>
      </p:sp>
      <p:pic>
        <p:nvPicPr>
          <p:cNvPr id="30" name="Picture 29">
            <a:extLst>
              <a:ext uri="{FF2B5EF4-FFF2-40B4-BE49-F238E27FC236}">
                <a16:creationId xmlns:a16="http://schemas.microsoft.com/office/drawing/2014/main" id="{EF62E0DC-B9D1-4B8A-805A-E431553D9CB3}"/>
              </a:ext>
            </a:extLst>
          </p:cNvPr>
          <p:cNvPicPr>
            <a:picLocks noChangeAspect="1"/>
          </p:cNvPicPr>
          <p:nvPr/>
        </p:nvPicPr>
        <p:blipFill rotWithShape="1">
          <a:blip r:embed="rId16"/>
          <a:srcRect l="26629" t="25562" r="40701" b="14595"/>
          <a:stretch/>
        </p:blipFill>
        <p:spPr>
          <a:xfrm>
            <a:off x="36871403" y="6723690"/>
            <a:ext cx="3298522" cy="3398587"/>
          </a:xfrm>
          <a:prstGeom prst="rect">
            <a:avLst/>
          </a:prstGeom>
        </p:spPr>
      </p:pic>
      <p:pic>
        <p:nvPicPr>
          <p:cNvPr id="31" name="Picture 30">
            <a:extLst>
              <a:ext uri="{FF2B5EF4-FFF2-40B4-BE49-F238E27FC236}">
                <a16:creationId xmlns:a16="http://schemas.microsoft.com/office/drawing/2014/main" id="{BAE12965-0AB3-4665-92D7-CC1FA43640A2}"/>
              </a:ext>
            </a:extLst>
          </p:cNvPr>
          <p:cNvPicPr/>
          <p:nvPr/>
        </p:nvPicPr>
        <p:blipFill rotWithShape="1">
          <a:blip r:embed="rId17"/>
          <a:srcRect l="11010" t="25174" r="11902" b="21624"/>
          <a:stretch/>
        </p:blipFill>
        <p:spPr bwMode="auto">
          <a:xfrm>
            <a:off x="36375825" y="14598397"/>
            <a:ext cx="5871559" cy="3170276"/>
          </a:xfrm>
          <a:prstGeom prst="rect">
            <a:avLst/>
          </a:prstGeom>
          <a:ln>
            <a:noFill/>
          </a:ln>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04098EE2-AF57-46A9-A3EA-88DEC1C86944}"/>
              </a:ext>
            </a:extLst>
          </p:cNvPr>
          <p:cNvPicPr>
            <a:picLocks noChangeAspect="1"/>
          </p:cNvPicPr>
          <p:nvPr/>
        </p:nvPicPr>
        <p:blipFill rotWithShape="1">
          <a:blip r:embed="rId18"/>
          <a:srcRect l="4608" t="20568" r="6656" b="17181"/>
          <a:stretch/>
        </p:blipFill>
        <p:spPr>
          <a:xfrm>
            <a:off x="31169026" y="18517542"/>
            <a:ext cx="6001021" cy="3157361"/>
          </a:xfrm>
          <a:prstGeom prst="rect">
            <a:avLst/>
          </a:prstGeom>
        </p:spPr>
      </p:pic>
      <p:sp>
        <p:nvSpPr>
          <p:cNvPr id="42" name="TextBox 41">
            <a:extLst>
              <a:ext uri="{FF2B5EF4-FFF2-40B4-BE49-F238E27FC236}">
                <a16:creationId xmlns:a16="http://schemas.microsoft.com/office/drawing/2014/main" id="{B483AB72-8E74-49F9-BF89-688E39E27DFC}"/>
              </a:ext>
            </a:extLst>
          </p:cNvPr>
          <p:cNvSpPr txBox="1"/>
          <p:nvPr/>
        </p:nvSpPr>
        <p:spPr>
          <a:xfrm>
            <a:off x="20238420" y="25016969"/>
            <a:ext cx="5710220" cy="4278094"/>
          </a:xfrm>
          <a:prstGeom prst="rect">
            <a:avLst/>
          </a:prstGeom>
          <a:noFill/>
        </p:spPr>
        <p:txBody>
          <a:bodyPr wrap="square">
            <a:spAutoFit/>
          </a:bodyPr>
          <a:lstStyle/>
          <a:p>
            <a:r>
              <a:rPr lang="en-US" sz="3400" dirty="0">
                <a:latin typeface="Times New Roman" panose="02020603050405020304" pitchFamily="18" charset="0"/>
                <a:cs typeface="Times New Roman" panose="02020603050405020304" pitchFamily="18" charset="0"/>
              </a:rPr>
              <a:t>-0.1 M Dextran T-10 was mixed with 1 M cerium nitrate.  30% ammonium hydroxide was then added dropwise and stirred for 24 hours at room temperature before centrifuging at 4000 rpm for 30 min and being stored at 4 </a:t>
            </a:r>
            <a:r>
              <a:rPr lang="en-US" sz="3400" baseline="30000" dirty="0">
                <a:latin typeface="Times New Roman" panose="02020603050405020304" pitchFamily="18" charset="0"/>
                <a:cs typeface="Times New Roman" panose="02020603050405020304" pitchFamily="18" charset="0"/>
              </a:rPr>
              <a:t>o</a:t>
            </a:r>
            <a:r>
              <a:rPr lang="en-US" sz="3400" dirty="0">
                <a:latin typeface="Times New Roman" panose="02020603050405020304" pitchFamily="18" charset="0"/>
                <a:cs typeface="Times New Roman" panose="02020603050405020304" pitchFamily="18" charset="0"/>
              </a:rPr>
              <a:t>C.</a:t>
            </a:r>
          </a:p>
        </p:txBody>
      </p:sp>
      <p:pic>
        <p:nvPicPr>
          <p:cNvPr id="43" name="Picture 42">
            <a:extLst>
              <a:ext uri="{FF2B5EF4-FFF2-40B4-BE49-F238E27FC236}">
                <a16:creationId xmlns:a16="http://schemas.microsoft.com/office/drawing/2014/main" id="{327682F0-94B5-4FF7-B4E5-3311CE8CBEF9}"/>
              </a:ext>
            </a:extLst>
          </p:cNvPr>
          <p:cNvPicPr>
            <a:picLocks noChangeAspect="1"/>
          </p:cNvPicPr>
          <p:nvPr/>
        </p:nvPicPr>
        <p:blipFill>
          <a:blip r:embed="rId19"/>
          <a:stretch>
            <a:fillRect/>
          </a:stretch>
        </p:blipFill>
        <p:spPr>
          <a:xfrm>
            <a:off x="37765593" y="18404656"/>
            <a:ext cx="2903067" cy="3553669"/>
          </a:xfrm>
          <a:prstGeom prst="rect">
            <a:avLst/>
          </a:prstGeom>
        </p:spPr>
      </p:pic>
      <p:sp>
        <p:nvSpPr>
          <p:cNvPr id="21" name="TextBox 20">
            <a:extLst>
              <a:ext uri="{FF2B5EF4-FFF2-40B4-BE49-F238E27FC236}">
                <a16:creationId xmlns:a16="http://schemas.microsoft.com/office/drawing/2014/main" id="{F080D08E-622B-4612-B202-235CB9842E51}"/>
              </a:ext>
            </a:extLst>
          </p:cNvPr>
          <p:cNvSpPr txBox="1"/>
          <p:nvPr/>
        </p:nvSpPr>
        <p:spPr>
          <a:xfrm>
            <a:off x="20107442" y="4904509"/>
            <a:ext cx="10652149" cy="25022235"/>
          </a:xfrm>
          <a:prstGeom prst="rect">
            <a:avLst/>
          </a:prstGeom>
          <a:noFill/>
          <a:ln w="177800">
            <a:solidFill>
              <a:srgbClr val="92D050"/>
            </a:solidFill>
          </a:ln>
        </p:spPr>
        <p:txBody>
          <a:bodyPr wrap="square">
            <a:spAutoFit/>
          </a:bodyPr>
          <a:lstStyle/>
          <a:p>
            <a:r>
              <a:rPr lang="en-US" sz="4800" b="1" u="sng" dirty="0">
                <a:latin typeface="Arial" panose="020B0604020202020204" pitchFamily="34" charset="0"/>
                <a:cs typeface="Arial" panose="020B0604020202020204" pitchFamily="34" charset="0"/>
              </a:rPr>
              <a:t>Materials and Methods</a:t>
            </a:r>
          </a:p>
          <a:p>
            <a:endParaRPr lang="en-US" sz="44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Bare NPs (Precipitation Method):</a:t>
            </a:r>
          </a:p>
          <a:p>
            <a:r>
              <a:rPr lang="en-US" sz="3600" dirty="0">
                <a:latin typeface="Times New Roman" panose="02020603050405020304" pitchFamily="18" charset="0"/>
                <a:cs typeface="Times New Roman" panose="02020603050405020304" pitchFamily="18" charset="0"/>
              </a:rPr>
              <a:t>-Ammonium cerium nitrate was dissolved in deionized water and an arbitrary amount of urea added.  The solution was refluxed at 100 </a:t>
            </a:r>
            <a:r>
              <a:rPr lang="en-US" sz="3600" baseline="30000" dirty="0">
                <a:latin typeface="Times New Roman" panose="02020603050405020304" pitchFamily="18" charset="0"/>
                <a:cs typeface="Times New Roman" panose="02020603050405020304" pitchFamily="18" charset="0"/>
              </a:rPr>
              <a:t>o</a:t>
            </a:r>
            <a:r>
              <a:rPr lang="en-US" sz="3600" dirty="0">
                <a:latin typeface="Times New Roman" panose="02020603050405020304" pitchFamily="18" charset="0"/>
                <a:cs typeface="Times New Roman" panose="02020603050405020304" pitchFamily="18" charset="0"/>
              </a:rPr>
              <a:t>C for 1 hour, in which precipitate forms.  The solution was then refluxed an additional 4 hours before being cooled and washed with deionized water.  Sample was diluted to 1 wt. % of solid.</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DOX-doped:</a:t>
            </a:r>
          </a:p>
          <a:p>
            <a:r>
              <a:rPr lang="en-US" sz="3600" dirty="0">
                <a:latin typeface="Times New Roman" panose="02020603050405020304" pitchFamily="18" charset="0"/>
                <a:cs typeface="Times New Roman" panose="02020603050405020304" pitchFamily="18" charset="0"/>
              </a:rPr>
              <a:t>-Doxorubicin added to nanoparticles via electrostatic interaction with a weight-feed ratio for cerium oxide nanoparticles and doxorubicin of 5:1.45.  This electrostatic interaction is broken at the low pH environment of cancer cell, depositing the DOX to the cancer site directly.</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Dextran-doped:</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6761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638</TotalTime>
  <Words>478</Words>
  <Application>Microsoft Macintosh PowerPoint</Application>
  <PresentationFormat>Custom</PresentationFormat>
  <Paragraphs>187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Bring Me The Doge</dc:creator>
  <cp:lastModifiedBy>Patricia A Jay</cp:lastModifiedBy>
  <cp:revision>4</cp:revision>
  <dcterms:created xsi:type="dcterms:W3CDTF">2021-04-22T18:01:31Z</dcterms:created>
  <dcterms:modified xsi:type="dcterms:W3CDTF">2021-04-30T16:50:14Z</dcterms:modified>
</cp:coreProperties>
</file>