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3"/>
  </p:notesMasterIdLst>
  <p:sldIdLst>
    <p:sldId id="256" r:id="rId5"/>
    <p:sldId id="257" r:id="rId6"/>
    <p:sldId id="258" r:id="rId7"/>
    <p:sldId id="260" r:id="rId8"/>
    <p:sldId id="261" r:id="rId9"/>
    <p:sldId id="262" r:id="rId10"/>
    <p:sldId id="263" r:id="rId11"/>
    <p:sldId id="264" r:id="rId12"/>
  </p:sldIdLst>
  <p:sldSz cx="9144000" cy="5143500" type="screen16x9"/>
  <p:notesSz cx="6858000" cy="9144000"/>
  <p:embeddedFontLst>
    <p:embeddedFont>
      <p:font typeface="Roboto" panose="02000000000000000000" pitchFamily="2" charset="0"/>
      <p:regular r:id="rId14"/>
      <p:bold r:id="rId15"/>
      <p:italic r:id="rId16"/>
      <p:boldItalic r:id="rId17"/>
    </p:embeddedFont>
    <p:embeddedFont>
      <p:font typeface="Roboto Slab" pitchFamily="2"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 Sorensen" initials="AMS" lastIdx="20" clrIdx="0">
    <p:extLst>
      <p:ext uri="{19B8F6BF-5375-455C-9EA6-DF929625EA0E}">
        <p15:presenceInfo xmlns:p15="http://schemas.microsoft.com/office/powerpoint/2012/main" userId="S::sorensam@potsdam.edu::7d472cc1-5137-4feb-aa15-89d2e3137d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43D09-66F5-46DD-A510-7D738D30A918}" v="687" dt="2021-04-21T21:12:27.855"/>
    <p1510:client id="{24B4206E-DFC6-4D82-B96F-01F23780B2E0}" v="79" dt="2021-04-21T22:04:37.373"/>
    <p1510:client id="{4AB5E396-D9DF-4617-A654-6AEC935AFE3A}" v="57" dt="2021-04-21T20:54:02.246"/>
    <p1510:client id="{4C8B74A8-EF86-4C53-90A3-9DFF3151F407}" v="322" dt="2021-04-21T21:54:32.667"/>
    <p1510:client id="{88EA0841-DF1C-4136-8A00-9FA0BC66A541}" v="190" dt="2021-04-21T20:10:30.425"/>
    <p1510:client id="{C048C420-7CFD-4D6E-8812-7BAD0F07D35D}" v="71" dt="2021-04-21T20:47:21.652"/>
    <p1510:client id="{CB3663A0-41C1-4765-B6E6-F585F7E96484}" v="43" dt="2021-04-21T20:36:13.488"/>
    <p1510:client id="{DC2C2B46-8B78-B640-837B-9427F33CDE58}" v="1283" dt="2021-04-21T16:42:56.700"/>
    <p1510:client id="{E948983E-9575-478A-A038-D0D9F09D9E0A}" v="574" dt="2021-04-21T20:35:52.848"/>
    <p1510:client id="{F57E67A1-0038-43AE-9280-346D155D8808}" v="201" dt="2021-04-21T20:50:29.583"/>
    <p1510:client id="{F85C560F-A54F-4767-93CC-4C07DBF2457B}" v="110" dt="2021-04-21T20:42:10.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snapToObjects="1">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5T14:45:49.196" idx="18">
    <p:pos x="4168" y="1220"/>
    <p:text>This is a good start. I've made comments throughout, but here are some overall comments. 1. cite using the superscript method as explained in the instructions. 2. you need to specify much more throughout. The bullet points and short statements are often broad and introductory (and are more keywords for a speaker rather than something someone can read and understand ) and your reader will want to know much more specific information. </p:text>
    <p:extLst>
      <p:ext uri="{C676402C-5697-4E1C-873F-D02D1690AC5C}">
        <p15:threadingInfo xmlns:p15="http://schemas.microsoft.com/office/powerpoint/2012/main" timeZoneBias="240"/>
      </p:ext>
    </p:extLst>
  </p:cm>
  <p:cm authorId="1" dt="2021-04-15T14:47:42.837" idx="19">
    <p:pos x="4168" y="1316"/>
    <p:text>What is the relationship between having health insurance and health outcomes (mortality and morbidity rates)? What is the difference between different kinds of insurance; is there variation in coverage and care? What are the effects?</p:text>
    <p:extLst>
      <p:ext uri="{C676402C-5697-4E1C-873F-D02D1690AC5C}">
        <p15:threadingInfo xmlns:p15="http://schemas.microsoft.com/office/powerpoint/2012/main" timeZoneBias="240">
          <p15:parentCm authorId="1" idx="18"/>
        </p15:threadingInfo>
      </p:ext>
    </p:extLst>
  </p:cm>
  <p:cm authorId="1" dt="2021-04-15T14:48:37.701" idx="20">
    <p:pos x="4168" y="1412"/>
    <p:text>Make sure that your tables/figures are descriptive of what you are talking about on the slide or take them out and insert ones that are descriptive. Or describe them on the slide.</p:text>
    <p:extLst>
      <p:ext uri="{C676402C-5697-4E1C-873F-D02D1690AC5C}">
        <p15:threadingInfo xmlns:p15="http://schemas.microsoft.com/office/powerpoint/2012/main" timeZoneBias="240">
          <p15:parentCm authorId="1" idx="1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5T13:39:31.249" idx="1">
    <p:pos x="2518" y="1191"/>
    <p:text>need to cite using superscript. so at the end of the bullet, you'd place a superscript 1 that would correspond to the reference on the last page.</p:text>
    <p:extLst>
      <p:ext uri="{C676402C-5697-4E1C-873F-D02D1690AC5C}">
        <p15:threadingInfo xmlns:p15="http://schemas.microsoft.com/office/powerpoint/2012/main" timeZoneBias="240"/>
      </p:ext>
    </p:extLst>
  </p:cm>
  <p:cm authorId="1" dt="2021-04-15T13:47:40.695" idx="6">
    <p:pos x="2518" y="1287"/>
    <p:text>Also, you say that they have become increasingly expensive; can you specify that with statistics?</p:text>
    <p:extLst>
      <p:ext uri="{C676402C-5697-4E1C-873F-D02D1690AC5C}">
        <p15:threadingInfo xmlns:p15="http://schemas.microsoft.com/office/powerpoint/2012/main" timeZoneBias="240">
          <p15:parentCm authorId="1" idx="1"/>
        </p15:threadingInfo>
      </p:ext>
    </p:extLst>
  </p:cm>
  <p:cm authorId="1" dt="2021-04-15T13:42:56.168" idx="4">
    <p:pos x="4980" y="173"/>
    <p:text>a couple of overall comments on the slide: you have good charts here but the link between what is on the charts and the bullets is not as obvious. Your second chart is not labelled so we don't know what it is showing. You'll want to either explain what is on the charts or choose different charts that show what you're discussing in the bullets. Also, you still have a lot of "white" space on this so you could add more.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15T13:46:53.858" idx="5">
    <p:pos x="10" y="10"/>
    <p:text>were these the slides for Hillary? What was supposed to be on them in terms of content?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ensus.gov/content/dam/Census/library/visualizations/2020/demo/p60-271/figure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ensus.gov/content/dam/Census/library/publications/2020/demo/p60-27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ookings.edu/research/achieving-an-equitable-national-health-system-for-americ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hawaiipublichealth.org/resources/Documents/2-Jones-cliff-2009.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nchs/data/nhis/earlyrelease/insur202102-50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ea7959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ea7959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ea7959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ea7959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ea7959ac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ea7959ac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https://www.census.gov/content/dam/Census/library/visualizations/2020/demo/p60-271/figure1.pdf</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ea7959ac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ea7959ac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https://www.census.gov/content/dam/Census/library/publications/2020/demo/p60-271.pdf</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ea7959ac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ea7959ac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sz="1200">
                <a:solidFill>
                  <a:schemeClr val="dk1"/>
                </a:solidFill>
                <a:latin typeface="Times New Roman"/>
                <a:ea typeface="Times New Roman"/>
                <a:cs typeface="Times New Roman"/>
                <a:sym typeface="Times New Roman"/>
              </a:rPr>
              <a:t>Butler, M., S. (2020)</a:t>
            </a:r>
            <a:r>
              <a:rPr lang="en">
                <a:solidFill>
                  <a:schemeClr val="dk1"/>
                </a:solidFill>
              </a:rPr>
              <a:t> </a:t>
            </a:r>
            <a:r>
              <a:rPr lang="en" sz="1200">
                <a:solidFill>
                  <a:schemeClr val="dk1"/>
                </a:solidFill>
                <a:latin typeface="Times New Roman"/>
                <a:ea typeface="Times New Roman"/>
                <a:cs typeface="Times New Roman"/>
                <a:sym typeface="Times New Roman"/>
              </a:rPr>
              <a:t>Achieving an equitable national health system for America. </a:t>
            </a:r>
            <a:r>
              <a:rPr lang="en" sz="1200" i="1">
                <a:solidFill>
                  <a:schemeClr val="dk1"/>
                </a:solidFill>
                <a:latin typeface="Times New Roman"/>
                <a:ea typeface="Times New Roman"/>
                <a:cs typeface="Times New Roman"/>
                <a:sym typeface="Times New Roman"/>
              </a:rPr>
              <a:t>Brookings</a:t>
            </a:r>
            <a:r>
              <a:rPr lang="en" sz="1200">
                <a:solidFill>
                  <a:schemeClr val="dk1"/>
                </a:solidFill>
                <a:latin typeface="Times New Roman"/>
                <a:ea typeface="Times New Roman"/>
                <a:cs typeface="Times New Roman"/>
                <a:sym typeface="Times New Roman"/>
              </a:rPr>
              <a:t>. Retrieved from  </a:t>
            </a:r>
            <a:r>
              <a:rPr lang="en" sz="1200" u="sng">
                <a:solidFill>
                  <a:schemeClr val="hlink"/>
                </a:solidFill>
                <a:latin typeface="Times New Roman"/>
                <a:ea typeface="Times New Roman"/>
                <a:cs typeface="Times New Roman"/>
                <a:sym typeface="Times New Roman"/>
                <a:hlinkClick r:id="rId3"/>
              </a:rPr>
              <a:t>https://www.brookings.edu/research/achieving-an-equitable-national-health-system-for-america/</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r>
              <a:rPr lang="en" sz="1200">
                <a:solidFill>
                  <a:schemeClr val="dk1"/>
                </a:solidFill>
                <a:latin typeface="Times New Roman"/>
                <a:ea typeface="Times New Roman"/>
                <a:cs typeface="Times New Roman"/>
                <a:sym typeface="Times New Roman"/>
              </a:rPr>
              <a:t>Jones P. C., Jones CY, Perry, S. G., P., Barclay G, Jones C. A. Addressing the social determinants of children's health: a cliff analogy. </a:t>
            </a:r>
            <a:r>
              <a:rPr lang="en" sz="1200" i="1">
                <a:solidFill>
                  <a:schemeClr val="dk1"/>
                </a:solidFill>
                <a:latin typeface="Times New Roman"/>
                <a:ea typeface="Times New Roman"/>
                <a:cs typeface="Times New Roman"/>
                <a:sym typeface="Times New Roman"/>
              </a:rPr>
              <a:t>J Health Care Poor Underserved</a:t>
            </a:r>
            <a:r>
              <a:rPr lang="en" sz="1200">
                <a:solidFill>
                  <a:schemeClr val="dk1"/>
                </a:solidFill>
                <a:latin typeface="Times New Roman"/>
                <a:ea typeface="Times New Roman"/>
                <a:cs typeface="Times New Roman"/>
                <a:sym typeface="Times New Roman"/>
              </a:rPr>
              <a:t>. 2009;20(4 Suppl):1-12. doi: 10.1353/hpu.0.0228. PMID: 20168027. Retrieved from</a:t>
            </a:r>
            <a:r>
              <a:rPr lang="en" sz="1200">
                <a:solidFill>
                  <a:schemeClr val="dk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 sz="1200" u="sng">
                <a:solidFill>
                  <a:schemeClr val="hlink"/>
                </a:solidFill>
                <a:latin typeface="Times New Roman"/>
                <a:ea typeface="Times New Roman"/>
                <a:cs typeface="Times New Roman"/>
                <a:sym typeface="Times New Roman"/>
                <a:hlinkClick r:id="rId4"/>
              </a:rPr>
              <a:t>http://www.hawaiipublichealth.org/resources/Documents/2-Jones-cliff-2009.pdf</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ea7959ac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ea7959ac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Cohen, A. R., Terlizzi, P. E., Cha, E. A., Martinez, E. M. (2020). Health Insurance Coverage: early release of estimates from the National Health Interview Survey, January–June 2020. </a:t>
            </a:r>
            <a:r>
              <a:rPr lang="en" sz="1200" i="1">
                <a:solidFill>
                  <a:schemeClr val="dk1"/>
                </a:solidFill>
                <a:latin typeface="Times New Roman"/>
                <a:ea typeface="Times New Roman"/>
                <a:cs typeface="Times New Roman"/>
                <a:sym typeface="Times New Roman"/>
              </a:rPr>
              <a:t>CDC National Center for Health Statistics. </a:t>
            </a:r>
            <a:r>
              <a:rPr lang="en" sz="1200">
                <a:solidFill>
                  <a:schemeClr val="dk1"/>
                </a:solidFill>
                <a:latin typeface="Times New Roman"/>
                <a:ea typeface="Times New Roman"/>
                <a:cs typeface="Times New Roman"/>
                <a:sym typeface="Times New Roman"/>
              </a:rPr>
              <a:t>Retrieved from</a:t>
            </a:r>
            <a:r>
              <a:rPr lang="en" sz="1200">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1200" u="sng">
                <a:solidFill>
                  <a:schemeClr val="hlink"/>
                </a:solidFill>
                <a:latin typeface="Times New Roman"/>
                <a:ea typeface="Times New Roman"/>
                <a:cs typeface="Times New Roman"/>
                <a:sym typeface="Times New Roman"/>
                <a:hlinkClick r:id="rId3"/>
              </a:rPr>
              <a:t>https://www.cdc.gov/nchs/data/nhis/earlyrelease/insur202102-508.pdf</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ea7959ac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ea7959ac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s://meps.ahrq.gov/data_files/publications/st495/stat495.shtml" TargetMode="External"/><Relationship Id="rId3" Type="http://schemas.openxmlformats.org/officeDocument/2006/relationships/hyperlink" Target="https://doi-org.potsdam.idm.oclc.org/10.1016/S0140-6736(03)14057-3" TargetMode="External"/><Relationship Id="rId7" Type="http://schemas.openxmlformats.org/officeDocument/2006/relationships/hyperlink" Target="https://www.healthypeople.gov/2020/about/foundation-health-measures/Disparities" TargetMode="External"/><Relationship Id="rId12" Type="http://schemas.openxmlformats.org/officeDocument/2006/relationships/hyperlink" Target="https://www.cdc.gov/nchs/data/nhis/earlyrelease/insur202102-508.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cbo.gov/publication/56504" TargetMode="External"/><Relationship Id="rId11" Type="http://schemas.openxmlformats.org/officeDocument/2006/relationships/hyperlink" Target="https://www.brookings.edu/research/achieving-an-equitable-national-health-system-for-america/" TargetMode="External"/><Relationship Id="rId5" Type="http://schemas.openxmlformats.org/officeDocument/2006/relationships/hyperlink" Target="https://www.census.gov/library/publications/2020/demo/p60-271.html" TargetMode="External"/><Relationship Id="rId10" Type="http://schemas.openxmlformats.org/officeDocument/2006/relationships/hyperlink" Target="http://www.hawaiipublichealth.org/resources/Documents/2-Jones-cliff-2009.pdf" TargetMode="External"/><Relationship Id="rId4" Type="http://schemas.openxmlformats.org/officeDocument/2006/relationships/hyperlink" Target="https://link.gale.com/apps/doc/A494442849/AONE?u=potsdam_main&amp;sid=AONE&amp;xid=8b33c4d4" TargetMode="External"/><Relationship Id="rId9" Type="http://schemas.openxmlformats.org/officeDocument/2006/relationships/hyperlink" Target="http://www.healthypeople.gov/2020/topics-objectives/topic/Access-to-Health-Services#:~:text=Access%20to%20health%20care%20impacts%20one%27s%20overall%20physical%2C,no%20insurance%20coverage.%20Lack%20of%20availability%20of%20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Health Insurance in the United States</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 </a:t>
            </a:r>
            <a:r>
              <a:rPr lang="en" err="1"/>
              <a:t>Georgdina</a:t>
            </a:r>
            <a:r>
              <a:rPr lang="en"/>
              <a:t> Estrada Harvey, Noah Manning, Akilah Millington</a:t>
            </a:r>
            <a:endParaRPr/>
          </a:p>
        </p:txBody>
      </p:sp>
      <p:pic>
        <p:nvPicPr>
          <p:cNvPr id="65" name="Google Shape;65;p13"/>
          <p:cNvPicPr preferRelativeResize="0"/>
          <p:nvPr/>
        </p:nvPicPr>
        <p:blipFill>
          <a:blip r:embed="rId3">
            <a:alphaModFix/>
          </a:blip>
          <a:stretch>
            <a:fillRect/>
          </a:stretch>
        </p:blipFill>
        <p:spPr>
          <a:xfrm>
            <a:off x="6984950" y="0"/>
            <a:ext cx="2159050" cy="2159050"/>
          </a:xfrm>
          <a:prstGeom prst="rect">
            <a:avLst/>
          </a:prstGeom>
          <a:noFill/>
          <a:ln>
            <a:noFill/>
          </a:ln>
        </p:spPr>
      </p:pic>
      <p:pic>
        <p:nvPicPr>
          <p:cNvPr id="66" name="Google Shape;66;p13"/>
          <p:cNvPicPr preferRelativeResize="0"/>
          <p:nvPr/>
        </p:nvPicPr>
        <p:blipFill>
          <a:blip r:embed="rId4">
            <a:alphaModFix/>
          </a:blip>
          <a:stretch>
            <a:fillRect/>
          </a:stretch>
        </p:blipFill>
        <p:spPr>
          <a:xfrm>
            <a:off x="0" y="4361575"/>
            <a:ext cx="3107378" cy="78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62687" y="157866"/>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Trends &amp; Patterns of U.S. Healthcare </a:t>
            </a:r>
            <a:endParaRPr/>
          </a:p>
        </p:txBody>
      </p:sp>
      <p:sp>
        <p:nvSpPr>
          <p:cNvPr id="72" name="Google Shape;72;p14"/>
          <p:cNvSpPr txBox="1">
            <a:spLocks noGrp="1"/>
          </p:cNvSpPr>
          <p:nvPr>
            <p:ph type="body" idx="1"/>
          </p:nvPr>
        </p:nvSpPr>
        <p:spPr>
          <a:xfrm>
            <a:off x="347200" y="1360050"/>
            <a:ext cx="3999900" cy="3590400"/>
          </a:xfrm>
          <a:prstGeom prst="rect">
            <a:avLst/>
          </a:prstGeom>
        </p:spPr>
        <p:txBody>
          <a:bodyPr spcFirstLastPara="1" wrap="square" lIns="91425" tIns="91425" rIns="91425" bIns="91425" anchor="t" anchorCtr="0">
            <a:noAutofit/>
          </a:bodyPr>
          <a:lstStyle/>
          <a:p>
            <a:pPr indent="-304165">
              <a:lnSpc>
                <a:spcPct val="85000"/>
              </a:lnSpc>
              <a:buSzPts val="1190"/>
              <a:buChar char="-"/>
            </a:pPr>
            <a:r>
              <a:rPr lang="en" sz="1150"/>
              <a:t>Public health insurance and privatized health insurance has become a commodity in the United States. Families and others are impacted by health insurance costs directly by avoiding getting help because they can’t afford out-of-pocket costs. </a:t>
            </a:r>
            <a:endParaRPr sz="1150"/>
          </a:p>
          <a:p>
            <a:pPr marL="457200" lvl="0" indent="0" algn="l" rtl="0">
              <a:lnSpc>
                <a:spcPct val="85000"/>
              </a:lnSpc>
              <a:spcBef>
                <a:spcPts val="1200"/>
              </a:spcBef>
              <a:spcAft>
                <a:spcPts val="0"/>
              </a:spcAft>
              <a:buNone/>
            </a:pPr>
            <a:endParaRPr sz="1150"/>
          </a:p>
          <a:p>
            <a:pPr indent="-304165">
              <a:lnSpc>
                <a:spcPct val="85000"/>
              </a:lnSpc>
              <a:buSzPts val="1190"/>
              <a:buChar char="-"/>
            </a:pPr>
            <a:r>
              <a:rPr lang="en" sz="1150"/>
              <a:t>~41 million or about one-in-seven Americans went without health insurance for an entire year in the early 2000’s. In 2018, it was reported that 8.5% of people (~27.5 million) were uninsured at any point during the year. The COVID-19 pandemic may increase these numbers substantially.</a:t>
            </a:r>
            <a:r>
              <a:rPr lang="en" sz="1150" baseline="-25000"/>
              <a:t> 1 </a:t>
            </a:r>
            <a:endParaRPr lang="en" sz="1150"/>
          </a:p>
          <a:p>
            <a:pPr indent="0">
              <a:lnSpc>
                <a:spcPct val="85000"/>
              </a:lnSpc>
              <a:buNone/>
            </a:pPr>
            <a:endParaRPr lang="en" sz="1150">
              <a:solidFill>
                <a:srgbClr val="FFFFFF"/>
              </a:solidFill>
            </a:endParaRPr>
          </a:p>
          <a:p>
            <a:pPr marL="0" indent="0">
              <a:lnSpc>
                <a:spcPct val="85000"/>
              </a:lnSpc>
              <a:buSzPts val="935"/>
              <a:buNone/>
            </a:pPr>
            <a:endParaRPr lang="en" sz="1150">
              <a:solidFill>
                <a:srgbClr val="FFFFFF"/>
              </a:solidFill>
            </a:endParaRPr>
          </a:p>
          <a:p>
            <a:pPr marL="457200" lvl="0" indent="-304165" algn="l" rtl="0">
              <a:lnSpc>
                <a:spcPct val="85000"/>
              </a:lnSpc>
              <a:spcBef>
                <a:spcPts val="0"/>
              </a:spcBef>
              <a:spcAft>
                <a:spcPts val="0"/>
              </a:spcAft>
              <a:buSzPts val="1190"/>
              <a:buChar char="-"/>
            </a:pPr>
            <a:r>
              <a:rPr lang="en" sz="1150"/>
              <a:t>O</a:t>
            </a:r>
            <a:r>
              <a:rPr lang="en-US" sz="1150"/>
              <a:t>n</a:t>
            </a:r>
            <a:r>
              <a:rPr lang="en" sz="1150"/>
              <a:t>e health aspect that represents these trends are diabetes. The most common form of insulin costs 10 times more in the U.S. than in other developed countries. Roughly 30 million Americans have diabetes, and 25% of those with diabetes need insulin. </a:t>
            </a:r>
            <a:r>
              <a:rPr lang="en" sz="1150" baseline="-25000"/>
              <a:t>2 </a:t>
            </a:r>
            <a:endParaRPr sz="1190"/>
          </a:p>
          <a:p>
            <a:pPr marL="0" lvl="0" indent="0" algn="l" rtl="0">
              <a:lnSpc>
                <a:spcPct val="85000"/>
              </a:lnSpc>
              <a:spcBef>
                <a:spcPts val="0"/>
              </a:spcBef>
              <a:spcAft>
                <a:spcPts val="1200"/>
              </a:spcAft>
              <a:buSzPts val="935"/>
              <a:buNone/>
            </a:pPr>
            <a:endParaRPr sz="1290"/>
          </a:p>
        </p:txBody>
      </p:sp>
      <p:sp>
        <p:nvSpPr>
          <p:cNvPr id="73" name="Google Shape;73;p14"/>
          <p:cNvSpPr txBox="1">
            <a:spLocks noGrp="1"/>
          </p:cNvSpPr>
          <p:nvPr>
            <p:ph type="body" idx="2"/>
          </p:nvPr>
        </p:nvSpPr>
        <p:spPr>
          <a:xfrm>
            <a:off x="5104500" y="4065450"/>
            <a:ext cx="3727800" cy="373500"/>
          </a:xfrm>
          <a:prstGeom prst="rect">
            <a:avLst/>
          </a:prstGeom>
        </p:spPr>
        <p:txBody>
          <a:bodyPr spcFirstLastPara="1" wrap="square" lIns="91425" tIns="91425" rIns="91425" bIns="91425" anchor="t" anchorCtr="0">
            <a:normAutofit fontScale="25000" lnSpcReduction="20000"/>
          </a:bodyPr>
          <a:lstStyle/>
          <a:p>
            <a:pPr marL="0" lvl="0" indent="0" algn="r" rtl="0">
              <a:spcBef>
                <a:spcPts val="0"/>
              </a:spcBef>
              <a:spcAft>
                <a:spcPts val="1200"/>
              </a:spcAft>
              <a:buNone/>
            </a:pPr>
            <a:r>
              <a:rPr lang="en"/>
              <a:t> </a:t>
            </a:r>
            <a:endParaRPr/>
          </a:p>
        </p:txBody>
      </p:sp>
      <p:pic>
        <p:nvPicPr>
          <p:cNvPr id="74" name="Google Shape;74;p14"/>
          <p:cNvPicPr preferRelativeResize="0"/>
          <p:nvPr/>
        </p:nvPicPr>
        <p:blipFill>
          <a:blip r:embed="rId3">
            <a:alphaModFix/>
          </a:blip>
          <a:stretch>
            <a:fillRect/>
          </a:stretch>
        </p:blipFill>
        <p:spPr>
          <a:xfrm>
            <a:off x="5274028" y="789511"/>
            <a:ext cx="3080076" cy="2011950"/>
          </a:xfrm>
          <a:prstGeom prst="rect">
            <a:avLst/>
          </a:prstGeom>
          <a:noFill/>
          <a:ln>
            <a:noFill/>
          </a:ln>
        </p:spPr>
      </p:pic>
      <p:pic>
        <p:nvPicPr>
          <p:cNvPr id="2" name="Picture 2" descr="Chart, table&#10;&#10;Description automatically generated">
            <a:extLst>
              <a:ext uri="{FF2B5EF4-FFF2-40B4-BE49-F238E27FC236}">
                <a16:creationId xmlns:a16="http://schemas.microsoft.com/office/drawing/2014/main" id="{B9085BA5-3959-4878-9FC1-055935FD80FE}"/>
              </a:ext>
            </a:extLst>
          </p:cNvPr>
          <p:cNvPicPr>
            <a:picLocks noChangeAspect="1"/>
          </p:cNvPicPr>
          <p:nvPr/>
        </p:nvPicPr>
        <p:blipFill>
          <a:blip r:embed="rId4"/>
          <a:stretch>
            <a:fillRect/>
          </a:stretch>
        </p:blipFill>
        <p:spPr>
          <a:xfrm>
            <a:off x="4359420" y="2845520"/>
            <a:ext cx="3067756" cy="2151655"/>
          </a:xfrm>
          <a:prstGeom prst="rect">
            <a:avLst/>
          </a:prstGeom>
        </p:spPr>
      </p:pic>
      <p:sp>
        <p:nvSpPr>
          <p:cNvPr id="5" name="TextBox 4">
            <a:extLst>
              <a:ext uri="{FF2B5EF4-FFF2-40B4-BE49-F238E27FC236}">
                <a16:creationId xmlns:a16="http://schemas.microsoft.com/office/drawing/2014/main" id="{A66C33DF-EC88-F643-B03F-1A8E942CEDB1}"/>
              </a:ext>
            </a:extLst>
          </p:cNvPr>
          <p:cNvSpPr txBox="1"/>
          <p:nvPr/>
        </p:nvSpPr>
        <p:spPr>
          <a:xfrm>
            <a:off x="8354104" y="2683480"/>
            <a:ext cx="364705" cy="235962"/>
          </a:xfrm>
          <a:prstGeom prst="rect">
            <a:avLst/>
          </a:prstGeom>
          <a:noFill/>
        </p:spPr>
        <p:txBody>
          <a:bodyPr wrap="square" rtlCol="0">
            <a:spAutoFit/>
          </a:bodyPr>
          <a:lstStyle/>
          <a:p>
            <a:r>
              <a:rPr lang="en-US" baseline="-25000">
                <a:solidFill>
                  <a:schemeClr val="tx1"/>
                </a:solidFill>
              </a:rPr>
              <a:t>3</a:t>
            </a:r>
          </a:p>
        </p:txBody>
      </p:sp>
      <p:sp>
        <p:nvSpPr>
          <p:cNvPr id="6" name="TextBox 5">
            <a:extLst>
              <a:ext uri="{FF2B5EF4-FFF2-40B4-BE49-F238E27FC236}">
                <a16:creationId xmlns:a16="http://schemas.microsoft.com/office/drawing/2014/main" id="{9A698038-DAB3-6043-B6F7-3311894EC829}"/>
              </a:ext>
            </a:extLst>
          </p:cNvPr>
          <p:cNvSpPr txBox="1"/>
          <p:nvPr/>
        </p:nvSpPr>
        <p:spPr>
          <a:xfrm>
            <a:off x="7739582" y="3211370"/>
            <a:ext cx="1404418" cy="1869743"/>
          </a:xfrm>
          <a:prstGeom prst="rect">
            <a:avLst/>
          </a:prstGeom>
          <a:noFill/>
        </p:spPr>
        <p:txBody>
          <a:bodyPr wrap="square" rtlCol="0">
            <a:spAutoFit/>
          </a:bodyPr>
          <a:lstStyle/>
          <a:p>
            <a:r>
              <a:rPr lang="en-US" sz="1050">
                <a:solidFill>
                  <a:schemeClr val="tx1"/>
                </a:solidFill>
              </a:rPr>
              <a:t>This graph represents mortality rates among blacks and whites in the United States. These rates have steadily been decreasing due to health services, the environment, and chronic conditions. </a:t>
            </a:r>
            <a:r>
              <a:rPr lang="en-US" sz="1050" baseline="-25000">
                <a:solidFill>
                  <a:schemeClr val="tx1"/>
                </a:solidFill>
              </a:rPr>
              <a:t>4</a:t>
            </a:r>
            <a:endParaRPr lang="en-US" sz="1050">
              <a:solidFill>
                <a:schemeClr val="tx1"/>
              </a:solidFill>
            </a:endParaRPr>
          </a:p>
        </p:txBody>
      </p:sp>
      <p:sp>
        <p:nvSpPr>
          <p:cNvPr id="7" name="Left Arrow 6">
            <a:extLst>
              <a:ext uri="{FF2B5EF4-FFF2-40B4-BE49-F238E27FC236}">
                <a16:creationId xmlns:a16="http://schemas.microsoft.com/office/drawing/2014/main" id="{E9406E69-7152-4640-94B6-AA33B2397CA6}"/>
              </a:ext>
            </a:extLst>
          </p:cNvPr>
          <p:cNvSpPr/>
          <p:nvPr/>
        </p:nvSpPr>
        <p:spPr>
          <a:xfrm>
            <a:off x="7439496" y="3834641"/>
            <a:ext cx="300086" cy="373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prstGeom prst="rect">
            <a:avLst/>
          </a:prstGeom>
        </p:spPr>
        <p:txBody>
          <a:bodyPr spcFirstLastPara="1" wrap="square" lIns="91425" tIns="91425" rIns="91425" bIns="91425" anchor="b" anchorCtr="0">
            <a:normAutofit/>
          </a:bodyPr>
          <a:lstStyle/>
          <a:p>
            <a:r>
              <a:rPr lang="en-US"/>
              <a:t>How is Health Insurance Implemented?</a:t>
            </a:r>
          </a:p>
        </p:txBody>
      </p:sp>
      <p:sp>
        <p:nvSpPr>
          <p:cNvPr id="81" name="Google Shape;81;p15"/>
          <p:cNvSpPr txBox="1">
            <a:spLocks noGrp="1"/>
          </p:cNvSpPr>
          <p:nvPr>
            <p:ph type="body" idx="1"/>
          </p:nvPr>
        </p:nvSpPr>
        <p:spPr>
          <a:xfrm>
            <a:off x="387900" y="1350492"/>
            <a:ext cx="3999900" cy="3798867"/>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US" b="1" u="sng"/>
              <a:t>Medicare: </a:t>
            </a:r>
          </a:p>
          <a:p>
            <a:pPr marL="0" lvl="0" indent="0" algn="l" rtl="0">
              <a:spcBef>
                <a:spcPts val="0"/>
              </a:spcBef>
              <a:spcAft>
                <a:spcPts val="1200"/>
              </a:spcAft>
              <a:buNone/>
            </a:pPr>
            <a:r>
              <a:rPr lang="en-US"/>
              <a:t>    -   Is a federally-funded program that provides nationwide coverage for people of ages 65+. Individuals under Medicare pay deductibles and some coverage costs. </a:t>
            </a:r>
            <a:r>
              <a:rPr lang="en-US" baseline="-25000"/>
              <a:t>5</a:t>
            </a:r>
            <a:endParaRPr lang="en-US"/>
          </a:p>
          <a:p>
            <a:pPr marL="0" lvl="0" indent="0" algn="l" rtl="0">
              <a:spcBef>
                <a:spcPts val="0"/>
              </a:spcBef>
              <a:spcAft>
                <a:spcPts val="1200"/>
              </a:spcAft>
              <a:buNone/>
            </a:pPr>
            <a:r>
              <a:rPr lang="en-US" b="1" u="sng"/>
              <a:t>Medicaid: </a:t>
            </a:r>
          </a:p>
          <a:p>
            <a:pPr marL="0" lvl="0" indent="0" algn="l" rtl="0">
              <a:spcBef>
                <a:spcPts val="0"/>
              </a:spcBef>
              <a:spcAft>
                <a:spcPts val="1200"/>
              </a:spcAft>
              <a:buNone/>
            </a:pPr>
            <a:r>
              <a:rPr lang="en-US"/>
              <a:t>    -  Is federally and state funded. This program provides for pregnant women, individuals with disabilities, and families/people with low or no income. These individuals pay little to no coverage costs as Medicaid is funded by various taxes and revenues. </a:t>
            </a:r>
            <a:r>
              <a:rPr lang="en-US" baseline="-25000"/>
              <a:t>5</a:t>
            </a:r>
            <a:endParaRPr lang="en-US"/>
          </a:p>
          <a:p>
            <a:pPr marL="0" lvl="0" indent="0" algn="l" rtl="0">
              <a:spcBef>
                <a:spcPts val="0"/>
              </a:spcBef>
              <a:spcAft>
                <a:spcPts val="1200"/>
              </a:spcAft>
              <a:buNone/>
            </a:pPr>
            <a:r>
              <a:rPr lang="en-US" u="sng"/>
              <a:t>Affordable Care Act: </a:t>
            </a:r>
          </a:p>
          <a:p>
            <a:pPr marL="0" lvl="0" indent="0" algn="l" rtl="0">
              <a:spcBef>
                <a:spcPts val="0"/>
              </a:spcBef>
              <a:spcAft>
                <a:spcPts val="1200"/>
              </a:spcAft>
              <a:buNone/>
            </a:pPr>
            <a:r>
              <a:rPr lang="en-US"/>
              <a:t>    -  The act was enacted into law by Barack Obama in 2010. This program is federally, and state funded. The main goal is to expand eligibility (e.g., under Medicare/Medicaid) to uninsured individuals, control health care costs, and improve the health care system. </a:t>
            </a:r>
            <a:r>
              <a:rPr lang="en-US" baseline="-25000"/>
              <a:t>6 </a:t>
            </a:r>
            <a:endParaRPr/>
          </a:p>
        </p:txBody>
      </p:sp>
      <p:sp>
        <p:nvSpPr>
          <p:cNvPr id="2" name="Text Placeholder 1">
            <a:extLst>
              <a:ext uri="{FF2B5EF4-FFF2-40B4-BE49-F238E27FC236}">
                <a16:creationId xmlns:a16="http://schemas.microsoft.com/office/drawing/2014/main" id="{3A2E051E-973E-4342-9EDE-253A3B797C5A}"/>
              </a:ext>
            </a:extLst>
          </p:cNvPr>
          <p:cNvSpPr>
            <a:spLocks noGrp="1"/>
          </p:cNvSpPr>
          <p:nvPr>
            <p:ph type="body" idx="2"/>
          </p:nvPr>
        </p:nvSpPr>
        <p:spPr/>
        <p:txBody>
          <a:bodyPr/>
          <a:lstStyle/>
          <a:p>
            <a:endParaRPr lang="en-US"/>
          </a:p>
        </p:txBody>
      </p:sp>
      <p:pic>
        <p:nvPicPr>
          <p:cNvPr id="3" name="Picture 3" descr="Graphical user interface, text, application&#10;&#10;Description automatically generated">
            <a:extLst>
              <a:ext uri="{FF2B5EF4-FFF2-40B4-BE49-F238E27FC236}">
                <a16:creationId xmlns:a16="http://schemas.microsoft.com/office/drawing/2014/main" id="{0300684C-3B0F-4AB1-ADAF-9573A6C2731B}"/>
              </a:ext>
            </a:extLst>
          </p:cNvPr>
          <p:cNvPicPr>
            <a:picLocks noChangeAspect="1"/>
          </p:cNvPicPr>
          <p:nvPr/>
        </p:nvPicPr>
        <p:blipFill>
          <a:blip r:embed="rId3"/>
          <a:stretch>
            <a:fillRect/>
          </a:stretch>
        </p:blipFill>
        <p:spPr>
          <a:xfrm>
            <a:off x="4384222" y="1488670"/>
            <a:ext cx="4759777" cy="3080559"/>
          </a:xfrm>
          <a:prstGeom prst="rect">
            <a:avLst/>
          </a:prstGeom>
        </p:spPr>
      </p:pic>
      <p:sp>
        <p:nvSpPr>
          <p:cNvPr id="4" name="TextBox 3">
            <a:extLst>
              <a:ext uri="{FF2B5EF4-FFF2-40B4-BE49-F238E27FC236}">
                <a16:creationId xmlns:a16="http://schemas.microsoft.com/office/drawing/2014/main" id="{64FAA55F-2AA5-4717-BA5E-DD9FFBFC9690}"/>
              </a:ext>
            </a:extLst>
          </p:cNvPr>
          <p:cNvSpPr txBox="1"/>
          <p:nvPr/>
        </p:nvSpPr>
        <p:spPr>
          <a:xfrm>
            <a:off x="8966200" y="4565650"/>
            <a:ext cx="1143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chemeClr val="tx1"/>
                </a:solidFill>
              </a:rPr>
              <a:t>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87900" y="2294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Status of Health Insurance Coverage</a:t>
            </a:r>
            <a:endParaRPr/>
          </a:p>
        </p:txBody>
      </p:sp>
      <p:sp>
        <p:nvSpPr>
          <p:cNvPr id="93" name="Google Shape;93;p17"/>
          <p:cNvSpPr txBox="1">
            <a:spLocks noGrp="1"/>
          </p:cNvSpPr>
          <p:nvPr>
            <p:ph type="body" idx="1"/>
          </p:nvPr>
        </p:nvSpPr>
        <p:spPr>
          <a:xfrm>
            <a:off x="326900" y="1284889"/>
            <a:ext cx="3037500" cy="3684236"/>
          </a:xfrm>
          <a:prstGeom prst="rect">
            <a:avLst/>
          </a:prstGeom>
        </p:spPr>
        <p:txBody>
          <a:bodyPr spcFirstLastPara="1" wrap="square" lIns="91425" tIns="91425" rIns="91425" bIns="91425" anchor="t" anchorCtr="0">
            <a:normAutofit/>
          </a:bodyPr>
          <a:lstStyle/>
          <a:p>
            <a:pPr indent="-292100">
              <a:buSzPts val="1000"/>
              <a:buChar char="-"/>
            </a:pPr>
            <a:r>
              <a:rPr lang="en" sz="1000"/>
              <a:t>As of 2019, 92% or 298.4 million Americans had some sort of health insurance in 2019 </a:t>
            </a:r>
            <a:r>
              <a:rPr lang="en" sz="800" baseline="-25000"/>
              <a:t>7</a:t>
            </a:r>
            <a:endParaRPr sz="800" baseline="-25000"/>
          </a:p>
          <a:p>
            <a:pPr lvl="1">
              <a:lnSpc>
                <a:spcPct val="114999"/>
              </a:lnSpc>
              <a:buSzPts val="1000"/>
              <a:buChar char="-"/>
            </a:pPr>
            <a:r>
              <a:rPr lang="en" sz="1000"/>
              <a:t>68% or  1.1 million Americans had private coverage.</a:t>
            </a:r>
          </a:p>
          <a:p>
            <a:pPr lvl="1">
              <a:lnSpc>
                <a:spcPct val="114999"/>
              </a:lnSpc>
              <a:buSzPts val="1000"/>
              <a:buChar char="-"/>
            </a:pPr>
            <a:r>
              <a:rPr lang="en" sz="1000"/>
              <a:t>34.1% or 110.6 million Americans had public coverage.</a:t>
            </a:r>
          </a:p>
          <a:p>
            <a:pPr marL="914400" lvl="1" indent="-292100" algn="l" rtl="0">
              <a:spcBef>
                <a:spcPts val="0"/>
              </a:spcBef>
              <a:spcAft>
                <a:spcPts val="0"/>
              </a:spcAft>
              <a:buSzPts val="1000"/>
              <a:buChar char="-"/>
            </a:pPr>
            <a:r>
              <a:rPr lang="en" sz="1000"/>
              <a:t>8% or 26.1 million of Americans were uninsured.</a:t>
            </a:r>
            <a:endParaRPr sz="1000"/>
          </a:p>
          <a:p>
            <a:pPr indent="-292100">
              <a:buSzPts val="1000"/>
              <a:buChar char="-"/>
            </a:pPr>
            <a:r>
              <a:rPr lang="en" sz="1000"/>
              <a:t>All public healthcare was provided by federal programs, Medicare, Medicaid, Veteran’s Affairs and </a:t>
            </a:r>
            <a:r>
              <a:rPr lang="en" sz="1000">
                <a:solidFill>
                  <a:srgbClr val="FFFFFF"/>
                </a:solidFill>
              </a:rPr>
              <a:t>Civilian Health and Medical Program. </a:t>
            </a:r>
            <a:r>
              <a:rPr lang="en" sz="800" baseline="-25000">
                <a:solidFill>
                  <a:srgbClr val="FFFFFF"/>
                </a:solidFill>
              </a:rPr>
              <a:t>7</a:t>
            </a:r>
            <a:r>
              <a:rPr lang="en" sz="1000">
                <a:solidFill>
                  <a:srgbClr val="FFFFFF"/>
                </a:solidFill>
              </a:rPr>
              <a:t> </a:t>
            </a:r>
            <a:endParaRPr lang="en-US" sz="1000">
              <a:solidFill>
                <a:srgbClr val="FFFFFF"/>
              </a:solidFill>
            </a:endParaRPr>
          </a:p>
          <a:p>
            <a:pPr marL="0" indent="0">
              <a:spcBef>
                <a:spcPts val="1200"/>
              </a:spcBef>
              <a:spcAft>
                <a:spcPts val="1200"/>
              </a:spcAft>
              <a:buNone/>
            </a:pPr>
            <a:r>
              <a:rPr lang="en" sz="1000">
                <a:solidFill>
                  <a:srgbClr val="FFFFFF"/>
                </a:solidFill>
              </a:rPr>
              <a:t>-</a:t>
            </a:r>
            <a:r>
              <a:rPr lang="en" sz="1000"/>
              <a:t>People with higher income are more likely to have health insurance coverage. The most uninsured people were those living in poverty in 2019. </a:t>
            </a:r>
            <a:r>
              <a:rPr lang="en" sz="800" baseline="-25000"/>
              <a:t>7</a:t>
            </a:r>
            <a:endParaRPr lang="en" sz="800" baseline="-25000">
              <a:solidFill>
                <a:srgbClr val="FFFFFF"/>
              </a:solidFill>
            </a:endParaRPr>
          </a:p>
        </p:txBody>
      </p:sp>
      <p:pic>
        <p:nvPicPr>
          <p:cNvPr id="94" name="Google Shape;94;p17"/>
          <p:cNvPicPr preferRelativeResize="0"/>
          <p:nvPr/>
        </p:nvPicPr>
        <p:blipFill>
          <a:blip r:embed="rId3">
            <a:alphaModFix/>
          </a:blip>
          <a:stretch>
            <a:fillRect/>
          </a:stretch>
        </p:blipFill>
        <p:spPr>
          <a:xfrm>
            <a:off x="3299086" y="1069550"/>
            <a:ext cx="5698301" cy="2849151"/>
          </a:xfrm>
          <a:prstGeom prst="rect">
            <a:avLst/>
          </a:prstGeom>
          <a:noFill/>
          <a:ln>
            <a:noFill/>
          </a:ln>
        </p:spPr>
      </p:pic>
      <p:sp>
        <p:nvSpPr>
          <p:cNvPr id="2" name="TextBox 1">
            <a:extLst>
              <a:ext uri="{FF2B5EF4-FFF2-40B4-BE49-F238E27FC236}">
                <a16:creationId xmlns:a16="http://schemas.microsoft.com/office/drawing/2014/main" id="{7F13BE87-DB47-4361-BED3-3C20733B3A7C}"/>
              </a:ext>
            </a:extLst>
          </p:cNvPr>
          <p:cNvSpPr txBox="1"/>
          <p:nvPr/>
        </p:nvSpPr>
        <p:spPr>
          <a:xfrm>
            <a:off x="8923564" y="3861707"/>
            <a:ext cx="334737"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baseline="-25000">
                <a:solidFill>
                  <a:schemeClr val="tx1"/>
                </a:solidFill>
              </a:rPr>
              <a:t>8</a:t>
            </a:r>
            <a:endParaRPr lang="en-US" baseline="-250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235500" y="77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Barriers to access of Healthcare</a:t>
            </a:r>
            <a:endParaRPr/>
          </a:p>
        </p:txBody>
      </p:sp>
      <p:sp>
        <p:nvSpPr>
          <p:cNvPr id="100" name="Google Shape;100;p18"/>
          <p:cNvSpPr txBox="1">
            <a:spLocks noGrp="1"/>
          </p:cNvSpPr>
          <p:nvPr>
            <p:ph type="body" idx="1"/>
          </p:nvPr>
        </p:nvSpPr>
        <p:spPr>
          <a:xfrm>
            <a:off x="448900" y="1358050"/>
            <a:ext cx="3731100" cy="3210600"/>
          </a:xfrm>
          <a:prstGeom prst="rect">
            <a:avLst/>
          </a:prstGeom>
        </p:spPr>
        <p:txBody>
          <a:bodyPr spcFirstLastPara="1" wrap="square" lIns="91425" tIns="91425" rIns="91425" bIns="91425" anchor="t" anchorCtr="0">
            <a:normAutofit fontScale="92500"/>
          </a:bodyPr>
          <a:lstStyle/>
          <a:p>
            <a:pPr indent="-304800">
              <a:buSzPts val="1200"/>
              <a:buChar char="-"/>
            </a:pPr>
            <a:r>
              <a:rPr lang="en" sz="1200"/>
              <a:t>Health Disparities:  "a particular type of health difference that is linked with social, economic, and/or environmental disadvantage." </a:t>
            </a:r>
            <a:r>
              <a:rPr lang="en" sz="800" baseline="-25000"/>
              <a:t>9</a:t>
            </a:r>
            <a:endParaRPr lang="en-US" sz="800" baseline="-25000"/>
          </a:p>
          <a:p>
            <a:pPr indent="-304800">
              <a:lnSpc>
                <a:spcPct val="114999"/>
              </a:lnSpc>
              <a:buSzPts val="1200"/>
              <a:buChar char="-"/>
            </a:pPr>
            <a:r>
              <a:rPr lang="en" sz="1200"/>
              <a:t>Lack of Insurance: The average cost of healthcare out-of-pocket is $662 as of 2017. </a:t>
            </a:r>
            <a:r>
              <a:rPr lang="en" sz="800" baseline="-25000"/>
              <a:t>10</a:t>
            </a:r>
          </a:p>
          <a:p>
            <a:pPr marL="457200" lvl="0" indent="-304800" algn="l">
              <a:lnSpc>
                <a:spcPct val="114999"/>
              </a:lnSpc>
              <a:spcBef>
                <a:spcPts val="0"/>
              </a:spcBef>
              <a:spcAft>
                <a:spcPts val="0"/>
              </a:spcAft>
              <a:buSzPts val="1200"/>
              <a:buChar char="-"/>
            </a:pPr>
            <a:r>
              <a:rPr lang="en" sz="1200"/>
              <a:t>Lack of Trust in Healthcare system</a:t>
            </a:r>
            <a:endParaRPr lang="en"/>
          </a:p>
          <a:p>
            <a:pPr marL="457200" lvl="0" indent="-304800" algn="l" rtl="0">
              <a:spcBef>
                <a:spcPts val="0"/>
              </a:spcBef>
              <a:spcAft>
                <a:spcPts val="0"/>
              </a:spcAft>
              <a:buSzPts val="1200"/>
              <a:buChar char="-"/>
            </a:pPr>
            <a:r>
              <a:rPr lang="en" sz="1200"/>
              <a:t>Lack of Education</a:t>
            </a:r>
            <a:endParaRPr sz="1200"/>
          </a:p>
          <a:p>
            <a:pPr indent="-304800">
              <a:buSzPts val="1200"/>
              <a:buChar char="-"/>
            </a:pPr>
            <a:r>
              <a:rPr lang="en" sz="1200"/>
              <a:t>Geographic location, community relationships, religion, organizations you're also influence access or lack thereof to healthcare. </a:t>
            </a:r>
            <a:r>
              <a:rPr lang="en" sz="800" baseline="-25000"/>
              <a:t>11</a:t>
            </a:r>
          </a:p>
          <a:p>
            <a:pPr marL="0" lvl="0" indent="0" algn="l" rtl="0">
              <a:spcBef>
                <a:spcPts val="1200"/>
              </a:spcBef>
              <a:spcAft>
                <a:spcPts val="1200"/>
              </a:spcAft>
              <a:buNone/>
            </a:pPr>
            <a:r>
              <a:rPr lang="en" sz="1200"/>
              <a:t>- The following graphs identify uninsured rates by state and specific characteristics. The states that have more rural than urban cities and areas have higher rates of uninsured individuals.</a:t>
            </a:r>
            <a:endParaRPr sz="1200"/>
          </a:p>
        </p:txBody>
      </p:sp>
      <p:pic>
        <p:nvPicPr>
          <p:cNvPr id="101" name="Google Shape;101;p18"/>
          <p:cNvPicPr preferRelativeResize="0"/>
          <p:nvPr/>
        </p:nvPicPr>
        <p:blipFill>
          <a:blip r:embed="rId3">
            <a:alphaModFix/>
          </a:blip>
          <a:stretch>
            <a:fillRect/>
          </a:stretch>
        </p:blipFill>
        <p:spPr>
          <a:xfrm>
            <a:off x="6107600" y="473700"/>
            <a:ext cx="2860001" cy="2205776"/>
          </a:xfrm>
          <a:prstGeom prst="rect">
            <a:avLst/>
          </a:prstGeom>
          <a:noFill/>
          <a:ln>
            <a:noFill/>
          </a:ln>
        </p:spPr>
      </p:pic>
      <p:pic>
        <p:nvPicPr>
          <p:cNvPr id="102" name="Google Shape;102;p18"/>
          <p:cNvPicPr preferRelativeResize="0"/>
          <p:nvPr/>
        </p:nvPicPr>
        <p:blipFill>
          <a:blip r:embed="rId4">
            <a:alphaModFix/>
          </a:blip>
          <a:stretch>
            <a:fillRect/>
          </a:stretch>
        </p:blipFill>
        <p:spPr>
          <a:xfrm>
            <a:off x="4362125" y="2408775"/>
            <a:ext cx="3040051" cy="2521325"/>
          </a:xfrm>
          <a:prstGeom prst="rect">
            <a:avLst/>
          </a:prstGeom>
          <a:noFill/>
          <a:ln>
            <a:noFill/>
          </a:ln>
        </p:spPr>
      </p:pic>
      <p:sp>
        <p:nvSpPr>
          <p:cNvPr id="2" name="TextBox 1">
            <a:extLst>
              <a:ext uri="{FF2B5EF4-FFF2-40B4-BE49-F238E27FC236}">
                <a16:creationId xmlns:a16="http://schemas.microsoft.com/office/drawing/2014/main" id="{B49B9AC1-8CEF-4DD5-AF10-B30BBD6C8894}"/>
              </a:ext>
            </a:extLst>
          </p:cNvPr>
          <p:cNvSpPr txBox="1"/>
          <p:nvPr/>
        </p:nvSpPr>
        <p:spPr>
          <a:xfrm>
            <a:off x="8874579" y="2571750"/>
            <a:ext cx="269421" cy="1949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aseline="-25000">
                <a:solidFill>
                  <a:schemeClr val="tx1"/>
                </a:solidFill>
              </a:rPr>
              <a:t>8</a:t>
            </a:r>
          </a:p>
        </p:txBody>
      </p:sp>
      <p:sp>
        <p:nvSpPr>
          <p:cNvPr id="3" name="TextBox 2">
            <a:extLst>
              <a:ext uri="{FF2B5EF4-FFF2-40B4-BE49-F238E27FC236}">
                <a16:creationId xmlns:a16="http://schemas.microsoft.com/office/drawing/2014/main" id="{AF34713E-1A9C-4336-BCF6-12022C2F79EA}"/>
              </a:ext>
            </a:extLst>
          </p:cNvPr>
          <p:cNvSpPr txBox="1"/>
          <p:nvPr/>
        </p:nvSpPr>
        <p:spPr>
          <a:xfrm>
            <a:off x="7409089" y="4829175"/>
            <a:ext cx="130629" cy="1744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baseline="-25000">
                <a:solidFill>
                  <a:schemeClr val="tx1"/>
                </a:solidFill>
              </a:rPr>
              <a:t>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87900" y="167625"/>
            <a:ext cx="8368200" cy="585900"/>
          </a:xfrm>
          <a:prstGeom prst="rect">
            <a:avLst/>
          </a:prstGeom>
        </p:spPr>
        <p:txBody>
          <a:bodyPr spcFirstLastPara="1" wrap="square" lIns="91425" tIns="91425" rIns="91425" bIns="91425" anchor="b" anchorCtr="0">
            <a:normAutofit/>
          </a:bodyPr>
          <a:lstStyle/>
          <a:p>
            <a:r>
              <a:rPr lang="en" sz="2000">
                <a:latin typeface="Times New Roman"/>
                <a:cs typeface="Arial"/>
              </a:rPr>
              <a:t>Determinants in access to health insurance and causes to health inequality. </a:t>
            </a:r>
          </a:p>
        </p:txBody>
      </p:sp>
      <p:sp>
        <p:nvSpPr>
          <p:cNvPr id="109" name="Google Shape;109;p19"/>
          <p:cNvSpPr txBox="1"/>
          <p:nvPr/>
        </p:nvSpPr>
        <p:spPr>
          <a:xfrm>
            <a:off x="0" y="968900"/>
            <a:ext cx="8260500" cy="261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n" sz="500">
                <a:latin typeface="Times New Roman"/>
                <a:ea typeface="Times New Roman"/>
                <a:cs typeface="Times New Roman"/>
                <a:sym typeface="Times New Roman"/>
              </a:rPr>
              <a:t> </a:t>
            </a:r>
            <a:endParaRPr sz="500">
              <a:latin typeface="Times New Roman"/>
              <a:ea typeface="Times New Roman"/>
              <a:cs typeface="Times New Roman"/>
              <a:sym typeface="Times New Roman"/>
            </a:endParaRPr>
          </a:p>
        </p:txBody>
      </p:sp>
      <p:sp>
        <p:nvSpPr>
          <p:cNvPr id="110" name="Google Shape;110;p19"/>
          <p:cNvSpPr txBox="1">
            <a:spLocks noGrp="1"/>
          </p:cNvSpPr>
          <p:nvPr>
            <p:ph type="body" idx="1"/>
          </p:nvPr>
        </p:nvSpPr>
        <p:spPr>
          <a:xfrm>
            <a:off x="387900" y="819222"/>
            <a:ext cx="3999900" cy="3172081"/>
          </a:xfrm>
          <a:prstGeom prst="rect">
            <a:avLst/>
          </a:prstGeom>
        </p:spPr>
        <p:txBody>
          <a:bodyPr spcFirstLastPara="1" wrap="square" lIns="91425" tIns="91425" rIns="91425" bIns="91425" anchor="t" anchorCtr="0">
            <a:normAutofit/>
          </a:bodyPr>
          <a:lstStyle/>
          <a:p>
            <a:pPr marL="0" indent="0">
              <a:lnSpc>
                <a:spcPct val="100000"/>
              </a:lnSpc>
              <a:buNone/>
            </a:pPr>
            <a:r>
              <a:rPr lang="en" b="1" u="sng">
                <a:solidFill>
                  <a:srgbClr val="FFFFFF"/>
                </a:solidFill>
                <a:latin typeface="Times New Roman"/>
                <a:ea typeface="Times New Roman"/>
                <a:cs typeface="Times New Roman"/>
                <a:sym typeface="Times New Roman"/>
              </a:rPr>
              <a:t>Social Determinants Of Health</a:t>
            </a:r>
            <a:r>
              <a:rPr lang="en" b="1" u="sng" baseline="30000">
                <a:solidFill>
                  <a:srgbClr val="FFFFFF"/>
                </a:solidFill>
                <a:latin typeface="Times New Roman"/>
                <a:ea typeface="Times New Roman"/>
                <a:cs typeface="Times New Roman"/>
                <a:sym typeface="Times New Roman"/>
              </a:rPr>
              <a:t>12 </a:t>
            </a:r>
            <a:r>
              <a:rPr lang="en" b="1" u="sng">
                <a:solidFill>
                  <a:srgbClr val="FFFFFF"/>
                </a:solidFill>
                <a:latin typeface="Times New Roman"/>
                <a:ea typeface="Times New Roman"/>
                <a:cs typeface="Times New Roman"/>
                <a:sym typeface="Times New Roman"/>
              </a:rPr>
              <a:t> </a:t>
            </a:r>
            <a:endParaRPr lang="en-US" b="1" u="sng">
              <a:solidFill>
                <a:srgbClr val="FFFFFF"/>
              </a:solidFill>
              <a:latin typeface="Times New Roman"/>
              <a:ea typeface="Times New Roman"/>
              <a:cs typeface="Times New Roman"/>
            </a:endParaRPr>
          </a:p>
          <a:p>
            <a:pPr indent="-304800">
              <a:lnSpc>
                <a:spcPct val="100000"/>
              </a:lnSpc>
              <a:spcBef>
                <a:spcPts val="1200"/>
              </a:spcBef>
              <a:buClr>
                <a:srgbClr val="FFFFFF"/>
              </a:buClr>
              <a:buSzPts val="1200"/>
              <a:buFont typeface="Arial"/>
              <a:buChar char="•"/>
            </a:pPr>
            <a:r>
              <a:rPr lang="en" b="1">
                <a:solidFill>
                  <a:srgbClr val="FFFFFF"/>
                </a:solidFill>
                <a:latin typeface="Times New Roman"/>
                <a:ea typeface="Times New Roman"/>
                <a:cs typeface="Times New Roman"/>
                <a:sym typeface="Times New Roman"/>
              </a:rPr>
              <a:t>Lack of Community resources (parks, trails, gyms)</a:t>
            </a:r>
            <a:endParaRPr lang="en-US" b="1" dirty="0">
              <a:solidFill>
                <a:srgbClr val="FFFFFF"/>
              </a:solidFill>
              <a:latin typeface="Times New Roman"/>
              <a:ea typeface="Times New Roman"/>
              <a:cs typeface="Times New Roman"/>
            </a:endParaRPr>
          </a:p>
          <a:p>
            <a:pPr indent="-304800">
              <a:lnSpc>
                <a:spcPct val="100000"/>
              </a:lnSpc>
              <a:buClr>
                <a:srgbClr val="FFFFFF"/>
              </a:buClr>
              <a:buSzPts val="1200"/>
              <a:buFont typeface="Arial"/>
              <a:buChar char="•"/>
            </a:pPr>
            <a:r>
              <a:rPr lang="en-US" b="1" dirty="0">
                <a:solidFill>
                  <a:srgbClr val="FFFFFF"/>
                </a:solidFill>
                <a:latin typeface="Times New Roman"/>
                <a:ea typeface="Times New Roman"/>
                <a:cs typeface="Times New Roman"/>
                <a:sym typeface="Times New Roman"/>
              </a:rPr>
              <a:t>Lack of quality </a:t>
            </a:r>
            <a:r>
              <a:rPr lang="en" b="1">
                <a:solidFill>
                  <a:srgbClr val="FFFFFF"/>
                </a:solidFill>
                <a:latin typeface="Times New Roman"/>
                <a:ea typeface="Times New Roman"/>
                <a:cs typeface="Times New Roman"/>
                <a:sym typeface="Times New Roman"/>
              </a:rPr>
              <a:t>housing </a:t>
            </a:r>
            <a:endParaRPr lang="en" b="1" dirty="0">
              <a:solidFill>
                <a:srgbClr val="FFFFFF"/>
              </a:solidFill>
              <a:latin typeface="Times New Roman"/>
              <a:ea typeface="Times New Roman"/>
              <a:cs typeface="Times New Roman"/>
            </a:endParaRPr>
          </a:p>
          <a:p>
            <a:pPr indent="-304800">
              <a:lnSpc>
                <a:spcPct val="100000"/>
              </a:lnSpc>
              <a:buClr>
                <a:srgbClr val="FFFFFF"/>
              </a:buClr>
              <a:buSzPts val="1200"/>
              <a:buFont typeface="Arial"/>
              <a:buChar char="•"/>
            </a:pPr>
            <a:r>
              <a:rPr lang="en" b="1">
                <a:solidFill>
                  <a:srgbClr val="FFFFFF"/>
                </a:solidFill>
                <a:latin typeface="Times New Roman"/>
                <a:ea typeface="Times New Roman"/>
                <a:cs typeface="Times New Roman"/>
                <a:sym typeface="Times New Roman"/>
              </a:rPr>
              <a:t>Food availability/choices ( fresh vs. Fast food)</a:t>
            </a:r>
            <a:endParaRPr lang="en-US" b="1">
              <a:solidFill>
                <a:srgbClr val="FFFFFF"/>
              </a:solidFill>
              <a:latin typeface="Times New Roman"/>
              <a:ea typeface="Times New Roman"/>
              <a:cs typeface="Times New Roman"/>
            </a:endParaRPr>
          </a:p>
          <a:p>
            <a:pPr indent="-304800">
              <a:lnSpc>
                <a:spcPct val="100000"/>
              </a:lnSpc>
              <a:buClr>
                <a:srgbClr val="FFFFFF"/>
              </a:buClr>
              <a:buSzPts val="1200"/>
              <a:buFont typeface="Arial"/>
              <a:buChar char="•"/>
            </a:pPr>
            <a:r>
              <a:rPr lang="en" b="1">
                <a:solidFill>
                  <a:srgbClr val="FFFFFF"/>
                </a:solidFill>
                <a:latin typeface="Times New Roman"/>
                <a:ea typeface="Times New Roman"/>
                <a:cs typeface="Times New Roman"/>
                <a:sym typeface="Times New Roman"/>
              </a:rPr>
              <a:t>Exposure to toxic environments – living near chemical waste </a:t>
            </a:r>
            <a:endParaRPr lang="en-US" b="1" dirty="0">
              <a:solidFill>
                <a:srgbClr val="FFFFFF"/>
              </a:solidFill>
              <a:latin typeface="Times New Roman"/>
              <a:ea typeface="Times New Roman"/>
              <a:cs typeface="Times New Roman"/>
            </a:endParaRPr>
          </a:p>
          <a:p>
            <a:pPr indent="-304800">
              <a:buClr>
                <a:srgbClr val="FFFFFF"/>
              </a:buClr>
              <a:buSzPts val="1200"/>
              <a:buFont typeface="Arial"/>
              <a:buChar char="•"/>
            </a:pPr>
            <a:r>
              <a:rPr lang="en" b="1">
                <a:solidFill>
                  <a:srgbClr val="FFFFFF"/>
                </a:solidFill>
                <a:latin typeface="Times New Roman"/>
                <a:ea typeface="Times New Roman"/>
                <a:cs typeface="Times New Roman"/>
                <a:sym typeface="Times New Roman"/>
              </a:rPr>
              <a:t>Availability of Opportunity structures (schools, job training) </a:t>
            </a:r>
            <a:endParaRPr lang="en-US" b="1" dirty="0">
              <a:solidFill>
                <a:srgbClr val="FFFFFF"/>
              </a:solidFill>
              <a:latin typeface="Times New Roman"/>
              <a:ea typeface="Times New Roman"/>
              <a:cs typeface="Times New Roman"/>
            </a:endParaRPr>
          </a:p>
          <a:p>
            <a:pPr indent="-304800">
              <a:buClr>
                <a:srgbClr val="FFFFFF"/>
              </a:buClr>
              <a:buSzPts val="1200"/>
              <a:buFont typeface="Times New Roman"/>
              <a:buChar char="●"/>
            </a:pPr>
            <a:endParaRPr lang="en" b="1">
              <a:solidFill>
                <a:srgbClr val="FFFFFF"/>
              </a:solidFill>
              <a:latin typeface="Times New Roman"/>
              <a:ea typeface="Times New Roman"/>
              <a:cs typeface="Times New Roman"/>
            </a:endParaRPr>
          </a:p>
        </p:txBody>
      </p:sp>
      <p:sp>
        <p:nvSpPr>
          <p:cNvPr id="111" name="Google Shape;111;p19"/>
          <p:cNvSpPr txBox="1">
            <a:spLocks noGrp="1"/>
          </p:cNvSpPr>
          <p:nvPr>
            <p:ph type="body" idx="2"/>
          </p:nvPr>
        </p:nvSpPr>
        <p:spPr>
          <a:xfrm>
            <a:off x="4756200" y="818700"/>
            <a:ext cx="3999900" cy="2978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b="1" u="sng">
                <a:solidFill>
                  <a:srgbClr val="FFFFFF"/>
                </a:solidFill>
                <a:latin typeface="Times New Roman"/>
                <a:ea typeface="Times New Roman"/>
                <a:cs typeface="Times New Roman"/>
                <a:sym typeface="Times New Roman"/>
              </a:rPr>
              <a:t>D</a:t>
            </a:r>
            <a:r>
              <a:rPr lang="en-US" b="1" u="sng" err="1">
                <a:solidFill>
                  <a:srgbClr val="FFFFFF"/>
                </a:solidFill>
                <a:latin typeface="Times New Roman"/>
                <a:ea typeface="Times New Roman"/>
                <a:cs typeface="Times New Roman"/>
                <a:sym typeface="Times New Roman"/>
              </a:rPr>
              <a:t>eterminants</a:t>
            </a:r>
            <a:r>
              <a:rPr lang="en-US" b="1" u="sng">
                <a:solidFill>
                  <a:srgbClr val="FFFFFF"/>
                </a:solidFill>
                <a:latin typeface="Times New Roman"/>
                <a:ea typeface="Times New Roman"/>
                <a:cs typeface="Times New Roman"/>
                <a:sym typeface="Times New Roman"/>
              </a:rPr>
              <a:t> of Equity</a:t>
            </a:r>
            <a:r>
              <a:rPr lang="en-US" b="1" u="sng" baseline="30000">
                <a:solidFill>
                  <a:srgbClr val="FFFFFF"/>
                </a:solidFill>
                <a:latin typeface="Times New Roman"/>
                <a:ea typeface="Times New Roman"/>
                <a:cs typeface="Times New Roman"/>
                <a:sym typeface="Times New Roman"/>
              </a:rPr>
              <a:t>12</a:t>
            </a:r>
            <a:endParaRPr lang="en-US" b="1" u="sng" baseline="30000">
              <a:solidFill>
                <a:srgbClr val="FFFFFF"/>
              </a:solidFill>
              <a:latin typeface="Times New Roman"/>
              <a:ea typeface="Times New Roman"/>
              <a:cs typeface="Times New Roman"/>
            </a:endParaRPr>
          </a:p>
          <a:p>
            <a:pPr indent="-304800">
              <a:lnSpc>
                <a:spcPct val="100000"/>
              </a:lnSpc>
              <a:spcBef>
                <a:spcPts val="1200"/>
              </a:spcBef>
              <a:buSzPts val="1200"/>
              <a:buFont typeface="Arial"/>
              <a:buChar char="•"/>
            </a:pPr>
            <a:r>
              <a:rPr lang="en-US" b="1">
                <a:solidFill>
                  <a:srgbClr val="FFFFFF"/>
                </a:solidFill>
                <a:latin typeface="Times New Roman"/>
                <a:ea typeface="Times New Roman"/>
                <a:cs typeface="Times New Roman"/>
              </a:rPr>
              <a:t>System of Powers – control over policies and programs. </a:t>
            </a:r>
          </a:p>
          <a:p>
            <a:pPr indent="-304800">
              <a:lnSpc>
                <a:spcPct val="100000"/>
              </a:lnSpc>
              <a:spcBef>
                <a:spcPts val="1200"/>
              </a:spcBef>
              <a:buClr>
                <a:srgbClr val="FFFFFF"/>
              </a:buClr>
              <a:buSzPts val="1200"/>
              <a:buFont typeface="Arial"/>
              <a:buChar char="•"/>
            </a:pPr>
            <a:r>
              <a:rPr lang="en-US" b="1">
                <a:solidFill>
                  <a:srgbClr val="FFFFFF"/>
                </a:solidFill>
                <a:latin typeface="Times New Roman"/>
                <a:ea typeface="Times New Roman"/>
                <a:cs typeface="Times New Roman"/>
              </a:rPr>
              <a:t>Economic structures – allocation of funds and distribution of goods. </a:t>
            </a:r>
          </a:p>
          <a:p>
            <a:pPr indent="-304800">
              <a:lnSpc>
                <a:spcPct val="100000"/>
              </a:lnSpc>
              <a:spcBef>
                <a:spcPts val="1200"/>
              </a:spcBef>
              <a:buClr>
                <a:srgbClr val="FFFFFF"/>
              </a:buClr>
              <a:buSzPts val="1200"/>
              <a:buFont typeface="Arial"/>
              <a:buChar char="•"/>
            </a:pPr>
            <a:r>
              <a:rPr lang="en-US" b="1">
                <a:solidFill>
                  <a:srgbClr val="FFFFFF"/>
                </a:solidFill>
                <a:latin typeface="Times New Roman"/>
                <a:ea typeface="Times New Roman"/>
                <a:cs typeface="Times New Roman"/>
              </a:rPr>
              <a:t>Health Insurance equity allows for routine care, preventive care, and managing diseases. </a:t>
            </a:r>
          </a:p>
          <a:p>
            <a:pPr marL="0" indent="0">
              <a:lnSpc>
                <a:spcPct val="100000"/>
              </a:lnSpc>
              <a:spcBef>
                <a:spcPts val="1200"/>
              </a:spcBef>
              <a:spcAft>
                <a:spcPts val="1200"/>
              </a:spcAft>
              <a:buClr>
                <a:srgbClr val="FFFFFF"/>
              </a:buClr>
              <a:buNone/>
            </a:pPr>
            <a:endParaRPr lang="en-US" sz="1600" b="1">
              <a:solidFill>
                <a:srgbClr val="FFFFFF"/>
              </a:solidFill>
              <a:latin typeface="Times New Roman"/>
              <a:ea typeface="Times New Roman"/>
              <a:cs typeface="Times New Roman"/>
            </a:endParaRPr>
          </a:p>
        </p:txBody>
      </p:sp>
      <p:sp>
        <p:nvSpPr>
          <p:cNvPr id="112" name="Google Shape;112;p19"/>
          <p:cNvSpPr txBox="1"/>
          <p:nvPr/>
        </p:nvSpPr>
        <p:spPr>
          <a:xfrm>
            <a:off x="236225" y="3511410"/>
            <a:ext cx="8479200" cy="1406454"/>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rgbClr val="FFFFFF"/>
              </a:buClr>
              <a:buSzPts val="1200"/>
              <a:buFont typeface="Times New Roman"/>
              <a:buChar char="➢"/>
            </a:pPr>
            <a:r>
              <a:rPr lang="en-US" sz="1600" dirty="0">
                <a:solidFill>
                  <a:srgbClr val="FFFFFF"/>
                </a:solidFill>
                <a:latin typeface="Times New Roman"/>
                <a:ea typeface="Roboto"/>
                <a:cs typeface="Roboto"/>
              </a:rPr>
              <a:t>Access to transportation, safe quality housing, healthy food choices, and social support system influence health and they type of health insurance coverage.</a:t>
            </a:r>
            <a:r>
              <a:rPr lang="en-US" sz="1600" baseline="30000" dirty="0">
                <a:solidFill>
                  <a:srgbClr val="FFFFFF"/>
                </a:solidFill>
                <a:latin typeface="Times New Roman"/>
                <a:ea typeface="Roboto"/>
                <a:cs typeface="Roboto"/>
              </a:rPr>
              <a:t>13</a:t>
            </a:r>
            <a:r>
              <a:rPr lang="en-US" sz="1600" dirty="0">
                <a:solidFill>
                  <a:srgbClr val="FFFFFF"/>
                </a:solidFill>
                <a:latin typeface="Times New Roman"/>
                <a:ea typeface="Roboto"/>
                <a:cs typeface="Roboto"/>
              </a:rPr>
              <a:t> </a:t>
            </a:r>
          </a:p>
          <a:p>
            <a:pPr marL="457200" indent="-304800">
              <a:lnSpc>
                <a:spcPct val="114999"/>
              </a:lnSpc>
              <a:spcBef>
                <a:spcPts val="1200"/>
              </a:spcBef>
              <a:buClr>
                <a:srgbClr val="FFFFFF"/>
              </a:buClr>
              <a:buSzPts val="1200"/>
              <a:buFont typeface="Times New Roman"/>
              <a:buChar char="➢"/>
            </a:pPr>
            <a:r>
              <a:rPr lang="en-US" sz="1600" dirty="0">
                <a:solidFill>
                  <a:schemeClr val="tx1"/>
                </a:solidFill>
                <a:latin typeface="Times New Roman"/>
                <a:ea typeface="Roboto"/>
              </a:rPr>
              <a:t>The Health Insurance structure is a complex system and varies by state, awareness of intersectionality can help distinguish gaps in health inequality</a:t>
            </a:r>
            <a:r>
              <a:rPr lang="en-US" sz="1600" baseline="30000" dirty="0">
                <a:solidFill>
                  <a:schemeClr val="tx1"/>
                </a:solidFill>
                <a:latin typeface="Times New Roman"/>
                <a:ea typeface="Roboto"/>
              </a:rPr>
              <a:t>13</a:t>
            </a:r>
            <a:endParaRPr lang="en-US" sz="1600" baseline="30000" dirty="0">
              <a:solidFill>
                <a:schemeClr val="tx1"/>
              </a:solidFill>
              <a:latin typeface="Times New Roman"/>
              <a:ea typeface="Roboto"/>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r>
              <a:rPr lang="en" sz="2800">
                <a:latin typeface="Times New Roman"/>
              </a:rPr>
              <a:t>Health Coverage by the numbers and Racial makeup.</a:t>
            </a:r>
            <a:endParaRPr sz="2800">
              <a:latin typeface="Times New Roman"/>
            </a:endParaRPr>
          </a:p>
        </p:txBody>
      </p:sp>
      <p:sp>
        <p:nvSpPr>
          <p:cNvPr id="118" name="Google Shape;118;p20"/>
          <p:cNvSpPr txBox="1">
            <a:spLocks noGrp="1"/>
          </p:cNvSpPr>
          <p:nvPr>
            <p:ph type="body" idx="1"/>
          </p:nvPr>
        </p:nvSpPr>
        <p:spPr>
          <a:xfrm>
            <a:off x="387900" y="1489825"/>
            <a:ext cx="3999900" cy="2109836"/>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9" name="Google Shape;119;p20"/>
          <p:cNvSpPr txBox="1">
            <a:spLocks noGrp="1"/>
          </p:cNvSpPr>
          <p:nvPr>
            <p:ph type="body" idx="2"/>
          </p:nvPr>
        </p:nvSpPr>
        <p:spPr>
          <a:xfrm>
            <a:off x="4756200" y="1489825"/>
            <a:ext cx="4112326" cy="2109835"/>
          </a:xfrm>
          <a:prstGeom prst="rect">
            <a:avLst/>
          </a:prstGeom>
        </p:spPr>
        <p:txBody>
          <a:bodyPr spcFirstLastPara="1" wrap="square" lIns="91425" tIns="91425" rIns="91425" bIns="91425" anchor="t" anchorCtr="0">
            <a:normAutofit/>
          </a:bodyPr>
          <a:lstStyle/>
          <a:p>
            <a:pPr marL="0" indent="0">
              <a:spcAft>
                <a:spcPts val="1200"/>
              </a:spcAft>
              <a:buClr>
                <a:srgbClr val="FFFFFF"/>
              </a:buClr>
              <a:buNone/>
            </a:pPr>
            <a:endParaRPr lang="en-US"/>
          </a:p>
        </p:txBody>
      </p:sp>
      <p:pic>
        <p:nvPicPr>
          <p:cNvPr id="120" name="Google Shape;120;p20"/>
          <p:cNvPicPr preferRelativeResize="0"/>
          <p:nvPr/>
        </p:nvPicPr>
        <p:blipFill rotWithShape="1">
          <a:blip r:embed="rId3">
            <a:alphaModFix/>
          </a:blip>
          <a:srcRect t="7869" r="9657" b="31148"/>
          <a:stretch/>
        </p:blipFill>
        <p:spPr>
          <a:xfrm>
            <a:off x="750045" y="1150239"/>
            <a:ext cx="3736987" cy="2333152"/>
          </a:xfrm>
          <a:prstGeom prst="rect">
            <a:avLst/>
          </a:prstGeom>
          <a:noFill/>
          <a:ln>
            <a:noFill/>
          </a:ln>
        </p:spPr>
      </p:pic>
      <p:pic>
        <p:nvPicPr>
          <p:cNvPr id="2" name="Picture 2" descr="A picture containing bar chart&#10;&#10;Description automatically generated">
            <a:extLst>
              <a:ext uri="{FF2B5EF4-FFF2-40B4-BE49-F238E27FC236}">
                <a16:creationId xmlns:a16="http://schemas.microsoft.com/office/drawing/2014/main" id="{E74BB944-B4FB-42CB-918A-9ACDDBE5BD26}"/>
              </a:ext>
            </a:extLst>
          </p:cNvPr>
          <p:cNvPicPr>
            <a:picLocks noChangeAspect="1"/>
          </p:cNvPicPr>
          <p:nvPr/>
        </p:nvPicPr>
        <p:blipFill>
          <a:blip r:embed="rId4"/>
          <a:stretch>
            <a:fillRect/>
          </a:stretch>
        </p:blipFill>
        <p:spPr>
          <a:xfrm>
            <a:off x="4757531" y="1149352"/>
            <a:ext cx="3513481" cy="2339558"/>
          </a:xfrm>
          <a:prstGeom prst="rect">
            <a:avLst/>
          </a:prstGeom>
        </p:spPr>
      </p:pic>
      <p:sp>
        <p:nvSpPr>
          <p:cNvPr id="9" name="TextBox 1">
            <a:extLst>
              <a:ext uri="{FF2B5EF4-FFF2-40B4-BE49-F238E27FC236}">
                <a16:creationId xmlns:a16="http://schemas.microsoft.com/office/drawing/2014/main" id="{811778B2-37CA-41D2-B321-F7F0D4BFC845}"/>
              </a:ext>
            </a:extLst>
          </p:cNvPr>
          <p:cNvSpPr txBox="1"/>
          <p:nvPr/>
        </p:nvSpPr>
        <p:spPr>
          <a:xfrm>
            <a:off x="286992" y="3753264"/>
            <a:ext cx="8590721" cy="12926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solidFill>
                  <a:schemeClr val="tx1"/>
                </a:solidFill>
                <a:latin typeface="Times New Roman"/>
              </a:rPr>
              <a:t>The Health Insurance structure is a complex system and varies by state, awareness of intersectionality can help distinguish gap in health inequality. The higher the income the better health insurance coverage, poor people are uninsured or have public health care at a higher rate.</a:t>
            </a:r>
            <a:r>
              <a:rPr lang="en-US" sz="1600" baseline="30000">
                <a:solidFill>
                  <a:schemeClr val="tx1"/>
                </a:solidFill>
                <a:latin typeface="Times New Roman"/>
              </a:rPr>
              <a:t>14</a:t>
            </a:r>
            <a:r>
              <a:rPr lang="en-US" sz="1600">
                <a:solidFill>
                  <a:schemeClr val="tx1"/>
                </a:solidFill>
                <a:latin typeface="Times New Roman"/>
              </a:rPr>
              <a:t> </a:t>
            </a:r>
          </a:p>
          <a:p>
            <a:pPr algn="l"/>
            <a:endParaRPr lang="en-US" sz="1600">
              <a:solidFill>
                <a:schemeClr val="tx1"/>
              </a:solidFill>
              <a:latin typeface="Times New Roman"/>
            </a:endParaRPr>
          </a:p>
          <a:p>
            <a:endParaRPr lang="en-US">
              <a:solidFill>
                <a:schemeClr val="tx1"/>
              </a:solidFill>
              <a:latin typeface="Times New Roman"/>
            </a:endParaRPr>
          </a:p>
        </p:txBody>
      </p:sp>
      <p:sp>
        <p:nvSpPr>
          <p:cNvPr id="8" name="TextBox 7">
            <a:extLst>
              <a:ext uri="{FF2B5EF4-FFF2-40B4-BE49-F238E27FC236}">
                <a16:creationId xmlns:a16="http://schemas.microsoft.com/office/drawing/2014/main" id="{9CF4EE32-0D19-44FE-83AA-EBAAD7614ABD}"/>
              </a:ext>
            </a:extLst>
          </p:cNvPr>
          <p:cNvSpPr txBox="1"/>
          <p:nvPr/>
        </p:nvSpPr>
        <p:spPr>
          <a:xfrm>
            <a:off x="4436349" y="3293809"/>
            <a:ext cx="4075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tx1"/>
                </a:solidFill>
              </a:rPr>
              <a:t>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87900" y="153225"/>
            <a:ext cx="8368200" cy="269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1200"/>
              <a:t>References </a:t>
            </a:r>
            <a:endParaRPr sz="1200"/>
          </a:p>
        </p:txBody>
      </p:sp>
      <p:sp>
        <p:nvSpPr>
          <p:cNvPr id="126" name="Google Shape;126;p21"/>
          <p:cNvSpPr txBox="1">
            <a:spLocks noGrp="1"/>
          </p:cNvSpPr>
          <p:nvPr>
            <p:ph type="body" idx="1"/>
          </p:nvPr>
        </p:nvSpPr>
        <p:spPr>
          <a:xfrm>
            <a:off x="387900" y="303227"/>
            <a:ext cx="8368200" cy="5125259"/>
          </a:xfrm>
          <a:prstGeom prst="rect">
            <a:avLst/>
          </a:prstGeom>
        </p:spPr>
        <p:txBody>
          <a:bodyPr spcFirstLastPara="1" wrap="square" lIns="91425" tIns="91425" rIns="91425" bIns="91425" anchor="t" anchorCtr="0">
            <a:normAutofit fontScale="40000" lnSpcReduction="20000"/>
          </a:bodyPr>
          <a:lstStyle/>
          <a:p>
            <a:pPr marL="0" indent="0">
              <a:lnSpc>
                <a:spcPct val="114999"/>
              </a:lnSpc>
              <a:spcBef>
                <a:spcPts val="1200"/>
              </a:spcBef>
              <a:buNone/>
            </a:pPr>
            <a:r>
              <a:rPr lang="en-US" dirty="0">
                <a:latin typeface="Times New Roman"/>
              </a:rPr>
              <a:t>1. “</a:t>
            </a:r>
            <a:r>
              <a:rPr lang="en" dirty="0">
                <a:solidFill>
                  <a:srgbClr val="FFFFFF"/>
                </a:solidFill>
                <a:latin typeface="Times New Roman"/>
                <a:cs typeface="Times New Roman"/>
              </a:rPr>
              <a:t>US health-care system faces cost and insurance crises. (2003). </a:t>
            </a:r>
            <a:r>
              <a:rPr lang="en" i="1" dirty="0">
                <a:solidFill>
                  <a:srgbClr val="FFFFFF"/>
                </a:solidFill>
                <a:latin typeface="Times New Roman"/>
                <a:cs typeface="Times New Roman"/>
              </a:rPr>
              <a:t>Lancet</a:t>
            </a:r>
            <a:r>
              <a:rPr lang="en" dirty="0">
                <a:solidFill>
                  <a:srgbClr val="FFFFFF"/>
                </a:solidFill>
                <a:latin typeface="Times New Roman"/>
                <a:cs typeface="Times New Roman"/>
              </a:rPr>
              <a:t>, </a:t>
            </a:r>
            <a:r>
              <a:rPr lang="en" i="1" dirty="0">
                <a:solidFill>
                  <a:srgbClr val="FFFFFF"/>
                </a:solidFill>
                <a:latin typeface="Times New Roman"/>
                <a:cs typeface="Times New Roman"/>
              </a:rPr>
              <a:t>362</a:t>
            </a:r>
            <a:r>
              <a:rPr lang="en" dirty="0">
                <a:solidFill>
                  <a:srgbClr val="FFFFFF"/>
                </a:solidFill>
                <a:latin typeface="Times New Roman"/>
                <a:cs typeface="Times New Roman"/>
              </a:rPr>
              <a:t>(9381), 375. </a:t>
            </a:r>
            <a:br>
              <a:rPr lang="en" dirty="0">
                <a:latin typeface="Times New Roman"/>
                <a:cs typeface="Times New Roman"/>
              </a:rPr>
            </a:br>
            <a:r>
              <a:rPr lang="en" dirty="0">
                <a:solidFill>
                  <a:srgbClr val="FFFFFF"/>
                </a:solidFill>
                <a:latin typeface="Times New Roman"/>
                <a:cs typeface="Times New Roman"/>
                <a:hlinkClick r:id="rId3"/>
              </a:rPr>
              <a:t>https://doi-org.potsdam.idm.oclc.org/10.1016/S0140-6736(03)14057-3</a:t>
            </a:r>
            <a:r>
              <a:rPr lang="en" dirty="0">
                <a:solidFill>
                  <a:srgbClr val="FFFFFF"/>
                </a:solidFill>
                <a:latin typeface="Times New Roman"/>
                <a:cs typeface="Times New Roman"/>
              </a:rPr>
              <a:t> (Noah) </a:t>
            </a:r>
          </a:p>
          <a:p>
            <a:pPr marL="0" indent="0">
              <a:lnSpc>
                <a:spcPct val="114999"/>
              </a:lnSpc>
              <a:spcBef>
                <a:spcPts val="1200"/>
              </a:spcBef>
              <a:buNone/>
            </a:pPr>
            <a:r>
              <a:rPr lang="en-US" dirty="0">
                <a:latin typeface="Times New Roman"/>
              </a:rPr>
              <a:t>2. High Cost of Insulin Has Life-or-Death Implications for Diabetic Patients.” </a:t>
            </a:r>
            <a:r>
              <a:rPr lang="en-US" i="1" dirty="0">
                <a:latin typeface="Times New Roman"/>
              </a:rPr>
              <a:t>Mayo Clinic</a:t>
            </a:r>
            <a:r>
              <a:rPr lang="en-US" dirty="0">
                <a:latin typeface="Times New Roman"/>
              </a:rPr>
              <a:t>, Mayo Foundation for Medical Education and Research, 2 Jan. 2020, </a:t>
            </a:r>
            <a:r>
              <a:rPr lang="en-US" dirty="0" err="1">
                <a:latin typeface="Times New Roman"/>
              </a:rPr>
              <a:t>newsnetwork.mayoclinic.org</a:t>
            </a:r>
            <a:r>
              <a:rPr lang="en-US" dirty="0">
                <a:latin typeface="Times New Roman"/>
              </a:rPr>
              <a:t>/discussion/high-cost-of-insulin-has-life-or-death-implications-for-diabetic-patients/. </a:t>
            </a:r>
          </a:p>
          <a:p>
            <a:pPr marL="0" indent="0">
              <a:lnSpc>
                <a:spcPct val="114999"/>
              </a:lnSpc>
              <a:spcBef>
                <a:spcPts val="1200"/>
              </a:spcBef>
              <a:buNone/>
            </a:pPr>
            <a:r>
              <a:rPr lang="en-US" dirty="0">
                <a:latin typeface="Times New Roman"/>
              </a:rPr>
              <a:t>3. Health Catalyst. “2020 Healthcare Trends and How to Prepare.” </a:t>
            </a:r>
            <a:r>
              <a:rPr lang="en-US" i="1" dirty="0">
                <a:latin typeface="Times New Roman"/>
              </a:rPr>
              <a:t>Health Catalyst</a:t>
            </a:r>
            <a:r>
              <a:rPr lang="en-US" dirty="0">
                <a:latin typeface="Times New Roman"/>
              </a:rPr>
              <a:t>, 25 Feb. 2021, </a:t>
            </a:r>
            <a:r>
              <a:rPr lang="en-US" dirty="0" err="1">
                <a:latin typeface="Times New Roman"/>
              </a:rPr>
              <a:t>www.healthcatalyst.com</a:t>
            </a:r>
            <a:r>
              <a:rPr lang="en-US" dirty="0">
                <a:latin typeface="Times New Roman"/>
              </a:rPr>
              <a:t>/insights/2020-healthcare-trends-and-how-to-prepare. </a:t>
            </a:r>
          </a:p>
          <a:p>
            <a:pPr marL="0" indent="0">
              <a:lnSpc>
                <a:spcPct val="114999"/>
              </a:lnSpc>
              <a:spcBef>
                <a:spcPts val="1200"/>
              </a:spcBef>
              <a:buNone/>
            </a:pPr>
            <a:r>
              <a:rPr lang="en-US" dirty="0">
                <a:latin typeface="Times New Roman"/>
              </a:rPr>
              <a:t>4. Cunningham, T. J., Croft, J. B., Liu, Y., Lu, H., Eke, P. I., &amp; Giles, W. H. (2017, May 5). Vital signs: racial disparities in age-specific mortality among blacks or African Americans--United States, 1999-2015. </a:t>
            </a:r>
            <a:r>
              <a:rPr lang="en-US" i="1" dirty="0">
                <a:latin typeface="Times New Roman"/>
              </a:rPr>
              <a:t>Morbidity and Mortality Weekly Report</a:t>
            </a:r>
            <a:r>
              <a:rPr lang="en-US" dirty="0">
                <a:latin typeface="Times New Roman"/>
              </a:rPr>
              <a:t>, </a:t>
            </a:r>
            <a:r>
              <a:rPr lang="en-US" i="1" dirty="0">
                <a:latin typeface="Times New Roman"/>
              </a:rPr>
              <a:t>66</a:t>
            </a:r>
            <a:r>
              <a:rPr lang="en-US" dirty="0">
                <a:latin typeface="Times New Roman"/>
              </a:rPr>
              <a:t>(17), 444+. </a:t>
            </a:r>
            <a:r>
              <a:rPr lang="en-US" dirty="0">
                <a:latin typeface="Times New Roman"/>
                <a:hlinkClick r:id="rId4"/>
              </a:rPr>
              <a:t>https://link.gale.com/apps/doc/A494442849/AONE?u=potsdam_main&amp;sid=AONE&amp;xid=8b33c4d4</a:t>
            </a:r>
            <a:endParaRPr lang="en-US" dirty="0">
              <a:latin typeface="Times New Roman"/>
            </a:endParaRPr>
          </a:p>
          <a:p>
            <a:pPr marL="0" indent="0">
              <a:lnSpc>
                <a:spcPct val="114999"/>
              </a:lnSpc>
              <a:spcBef>
                <a:spcPts val="1200"/>
              </a:spcBef>
              <a:buNone/>
            </a:pPr>
            <a:r>
              <a:rPr lang="en-US" dirty="0">
                <a:latin typeface="Times New Roman"/>
              </a:rPr>
              <a:t>5. Dover, Susan. “Medicare vs Medicaid: Key Differences You Need To Know.” </a:t>
            </a:r>
            <a:r>
              <a:rPr lang="en-US" i="1" dirty="0">
                <a:latin typeface="Times New Roman"/>
              </a:rPr>
              <a:t>Social Security Resource Center</a:t>
            </a:r>
            <a:r>
              <a:rPr lang="en-US" dirty="0">
                <a:latin typeface="Times New Roman"/>
              </a:rPr>
              <a:t>, Social Security Resource Center, 24 Apr. 2019, </a:t>
            </a:r>
            <a:r>
              <a:rPr lang="en-US" dirty="0" err="1">
                <a:latin typeface="Times New Roman"/>
              </a:rPr>
              <a:t>socialsecurityofficenear.me</a:t>
            </a:r>
            <a:r>
              <a:rPr lang="en-US" dirty="0">
                <a:latin typeface="Times New Roman"/>
              </a:rPr>
              <a:t>/</a:t>
            </a:r>
            <a:r>
              <a:rPr lang="en-US" dirty="0" err="1">
                <a:latin typeface="Times New Roman"/>
              </a:rPr>
              <a:t>medicare</a:t>
            </a:r>
            <a:r>
              <a:rPr lang="en-US" dirty="0">
                <a:latin typeface="Times New Roman"/>
              </a:rPr>
              <a:t>-vs-</a:t>
            </a:r>
            <a:r>
              <a:rPr lang="en-US" dirty="0" err="1">
                <a:latin typeface="Times New Roman"/>
              </a:rPr>
              <a:t>medicaid</a:t>
            </a:r>
            <a:r>
              <a:rPr lang="en-US" dirty="0">
                <a:latin typeface="Times New Roman"/>
              </a:rPr>
              <a:t>/. </a:t>
            </a:r>
          </a:p>
          <a:p>
            <a:pPr marL="0" indent="0">
              <a:lnSpc>
                <a:spcPct val="114999"/>
              </a:lnSpc>
              <a:spcBef>
                <a:spcPts val="1200"/>
              </a:spcBef>
              <a:buNone/>
            </a:pPr>
            <a:r>
              <a:rPr lang="en-US" dirty="0">
                <a:latin typeface="Times New Roman"/>
              </a:rPr>
              <a:t>6.  Published: Apr 25, 2013. “Summary of the Affordable Care Act.” </a:t>
            </a:r>
            <a:r>
              <a:rPr lang="en-US" i="1" dirty="0">
                <a:latin typeface="Times New Roman"/>
              </a:rPr>
              <a:t>KFF</a:t>
            </a:r>
            <a:r>
              <a:rPr lang="en-US" dirty="0">
                <a:latin typeface="Times New Roman"/>
              </a:rPr>
              <a:t>, 17 Dec. 2018, </a:t>
            </a:r>
            <a:r>
              <a:rPr lang="en-US" dirty="0" err="1">
                <a:latin typeface="Times New Roman"/>
              </a:rPr>
              <a:t>www.kff.org</a:t>
            </a:r>
            <a:r>
              <a:rPr lang="en-US" dirty="0">
                <a:latin typeface="Times New Roman"/>
              </a:rPr>
              <a:t>/health-reform/fact-sheet/summary-of-the-affordable-care-act/. </a:t>
            </a:r>
          </a:p>
          <a:p>
            <a:pPr marL="0" indent="0">
              <a:lnSpc>
                <a:spcPct val="114999"/>
              </a:lnSpc>
              <a:spcBef>
                <a:spcPts val="1200"/>
              </a:spcBef>
              <a:buNone/>
            </a:pPr>
            <a:r>
              <a:rPr lang="en-US" dirty="0">
                <a:latin typeface="Times New Roman"/>
              </a:rPr>
              <a:t>7. </a:t>
            </a:r>
            <a:r>
              <a:rPr lang="en" dirty="0" err="1">
                <a:latin typeface="Times New Roman"/>
                <a:cs typeface="Times New Roman"/>
              </a:rPr>
              <a:t>Keisler</a:t>
            </a:r>
            <a:r>
              <a:rPr lang="en" dirty="0">
                <a:latin typeface="Times New Roman"/>
                <a:cs typeface="Times New Roman"/>
              </a:rPr>
              <a:t>-Starke, Katherine, and Lisa N. Bunch. "Health Insurance Coverage in the United States: 2019." </a:t>
            </a:r>
            <a:r>
              <a:rPr lang="en" i="1" dirty="0">
                <a:latin typeface="Times New Roman"/>
                <a:cs typeface="Times New Roman"/>
              </a:rPr>
              <a:t>United States Census Bureau</a:t>
            </a:r>
            <a:r>
              <a:rPr lang="en" dirty="0">
                <a:latin typeface="Times New Roman"/>
                <a:cs typeface="Times New Roman"/>
              </a:rPr>
              <a:t>. Web. </a:t>
            </a:r>
            <a:r>
              <a:rPr lang="en" u="sng" dirty="0">
                <a:latin typeface="Times New Roman"/>
                <a:cs typeface="Times New Roman"/>
                <a:hlinkClick r:id="rId5"/>
              </a:rPr>
              <a:t>https://www.census.gov/library/publications/2020/demo/p60-271.html</a:t>
            </a:r>
            <a:r>
              <a:rPr lang="en" dirty="0">
                <a:latin typeface="Times New Roman"/>
                <a:cs typeface="Times New Roman"/>
              </a:rPr>
              <a:t>.</a:t>
            </a:r>
            <a:endParaRPr lang="en-US" dirty="0">
              <a:latin typeface="Times New Roman"/>
            </a:endParaRPr>
          </a:p>
          <a:p>
            <a:pPr marL="0" indent="0">
              <a:lnSpc>
                <a:spcPct val="114999"/>
              </a:lnSpc>
              <a:spcBef>
                <a:spcPts val="1200"/>
              </a:spcBef>
              <a:buNone/>
            </a:pPr>
            <a:r>
              <a:rPr lang="en-US" dirty="0">
                <a:latin typeface="Times New Roman"/>
              </a:rPr>
              <a:t>8. </a:t>
            </a:r>
            <a:r>
              <a:rPr lang="en" dirty="0">
                <a:latin typeface="Times New Roman"/>
                <a:cs typeface="Times New Roman"/>
              </a:rPr>
              <a:t>"Who Went Without Health Insurance in 2019, and Why?" </a:t>
            </a:r>
            <a:r>
              <a:rPr lang="en" i="1" dirty="0">
                <a:latin typeface="Times New Roman"/>
                <a:cs typeface="Times New Roman"/>
              </a:rPr>
              <a:t>Congressional Budget Office</a:t>
            </a:r>
            <a:r>
              <a:rPr lang="en" dirty="0">
                <a:latin typeface="Times New Roman"/>
                <a:cs typeface="Times New Roman"/>
              </a:rPr>
              <a:t>. 30 Sept. 2020. Web.. </a:t>
            </a:r>
            <a:r>
              <a:rPr lang="en" u="sng" dirty="0">
                <a:latin typeface="Times New Roman"/>
                <a:cs typeface="Times New Roman"/>
                <a:hlinkClick r:id="rId6"/>
              </a:rPr>
              <a:t>https://www.cbo.gov/publication/56504</a:t>
            </a:r>
            <a:r>
              <a:rPr lang="en" dirty="0">
                <a:latin typeface="Times New Roman"/>
                <a:cs typeface="Times New Roman"/>
              </a:rPr>
              <a:t>. </a:t>
            </a:r>
            <a:endParaRPr lang="en-US" dirty="0">
              <a:latin typeface="Times New Roman"/>
              <a:cs typeface="Times New Roman"/>
            </a:endParaRPr>
          </a:p>
          <a:p>
            <a:pPr marL="0" indent="0">
              <a:lnSpc>
                <a:spcPct val="114999"/>
              </a:lnSpc>
              <a:spcBef>
                <a:spcPts val="1200"/>
              </a:spcBef>
              <a:buNone/>
            </a:pPr>
            <a:r>
              <a:rPr lang="en-US" dirty="0">
                <a:latin typeface="Times New Roman"/>
              </a:rPr>
              <a:t>9. Disparities. (n.d.). Retrieved April, 2021, from </a:t>
            </a:r>
            <a:r>
              <a:rPr lang="en-US" dirty="0">
                <a:latin typeface="Times New Roman"/>
                <a:hlinkClick r:id="rId7"/>
              </a:rPr>
              <a:t>https://www.healthypeople.gov/2020/about/foundation-health-measures/Disparities</a:t>
            </a:r>
            <a:r>
              <a:rPr lang="en-US" dirty="0">
                <a:latin typeface="Times New Roman"/>
              </a:rPr>
              <a:t> </a:t>
            </a:r>
          </a:p>
          <a:p>
            <a:pPr marL="0" indent="0">
              <a:lnSpc>
                <a:spcPct val="114999"/>
              </a:lnSpc>
              <a:spcBef>
                <a:spcPts val="1200"/>
              </a:spcBef>
              <a:buNone/>
            </a:pPr>
            <a:r>
              <a:rPr lang="en-US" dirty="0">
                <a:latin typeface="Times New Roman"/>
              </a:rPr>
              <a:t>10. STATISTICAL brief #495: Out-of-pocket health care expenses in the U.S. CIVILIAN noninstitutionalized population by age and insurance coverage, 2014. (n.d.). Retrieved April, 2021, from </a:t>
            </a:r>
            <a:r>
              <a:rPr lang="en-US" dirty="0">
                <a:latin typeface="Times New Roman"/>
                <a:hlinkClick r:id="rId8"/>
              </a:rPr>
              <a:t>https://meps.ahrq.gov/data_files/publications/st495/stat495.shtml</a:t>
            </a:r>
            <a:r>
              <a:rPr lang="en-US" dirty="0">
                <a:latin typeface="Times New Roman"/>
              </a:rPr>
              <a:t> </a:t>
            </a:r>
            <a:endParaRPr lang="en" sz="1700" dirty="0">
              <a:solidFill>
                <a:srgbClr val="FFFFFF"/>
              </a:solidFill>
              <a:latin typeface="Times New Roman"/>
              <a:cs typeface="Times New Roman"/>
              <a:sym typeface="Times New Roman"/>
            </a:endParaRPr>
          </a:p>
          <a:p>
            <a:pPr marL="0" indent="0">
              <a:lnSpc>
                <a:spcPct val="114999"/>
              </a:lnSpc>
              <a:spcBef>
                <a:spcPts val="1200"/>
              </a:spcBef>
              <a:buNone/>
            </a:pPr>
            <a:r>
              <a:rPr lang="en" sz="1700" dirty="0">
                <a:solidFill>
                  <a:srgbClr val="FFFFFF"/>
                </a:solidFill>
                <a:latin typeface="Times New Roman"/>
                <a:cs typeface="Times New Roman"/>
                <a:sym typeface="Times New Roman"/>
              </a:rPr>
              <a:t>11. </a:t>
            </a:r>
            <a:r>
              <a:rPr lang="en" sz="1700" dirty="0">
                <a:solidFill>
                  <a:srgbClr val="FFFFFF"/>
                </a:solidFill>
                <a:latin typeface="Times New Roman"/>
                <a:ea typeface="Times New Roman"/>
                <a:cs typeface="Times New Roman"/>
                <a:sym typeface="Times New Roman"/>
              </a:rPr>
              <a:t>“Access to Health Services.” </a:t>
            </a:r>
            <a:r>
              <a:rPr lang="en" sz="1700" i="1" dirty="0" err="1">
                <a:solidFill>
                  <a:srgbClr val="FFFFFF"/>
                </a:solidFill>
                <a:latin typeface="Times New Roman"/>
                <a:ea typeface="Times New Roman"/>
                <a:cs typeface="Times New Roman"/>
                <a:sym typeface="Times New Roman"/>
              </a:rPr>
              <a:t>Healthypeople.gov</a:t>
            </a:r>
            <a:r>
              <a:rPr lang="en" sz="1700" dirty="0">
                <a:solidFill>
                  <a:srgbClr val="FFFFFF"/>
                </a:solidFill>
                <a:latin typeface="Times New Roman"/>
                <a:ea typeface="Times New Roman"/>
                <a:cs typeface="Times New Roman"/>
                <a:sym typeface="Times New Roman"/>
              </a:rPr>
              <a:t>, Office of Disease Prevention and Health Promotion, </a:t>
            </a:r>
            <a:br>
              <a:rPr lang="en" sz="1700" dirty="0">
                <a:latin typeface="Times New Roman"/>
                <a:ea typeface="Times New Roman"/>
                <a:cs typeface="Times New Roman"/>
              </a:rPr>
            </a:br>
            <a:r>
              <a:rPr lang="en" sz="1700" u="sng" dirty="0">
                <a:solidFill>
                  <a:srgbClr val="FFFFFF"/>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www.healthypeople.gov/2020/topics-objectives/topic/Access-to-Health-Services#:~:text=Access%20to%20health%20care%20impacts%20one%27s%20overall%20physical%2C,no%20insurance%20coverage.%20Lack%20of%20availability%20of%20services</a:t>
            </a:r>
            <a:r>
              <a:rPr lang="en" sz="1700" dirty="0">
                <a:solidFill>
                  <a:srgbClr val="FFFFFF"/>
                </a:solidFill>
                <a:latin typeface="Times New Roman"/>
                <a:ea typeface="Times New Roman"/>
                <a:cs typeface="Times New Roman"/>
                <a:sym typeface="Times New Roman"/>
              </a:rPr>
              <a:t>. </a:t>
            </a:r>
            <a:endParaRPr lang="en" sz="1700" dirty="0">
              <a:solidFill>
                <a:srgbClr val="FFFFFF"/>
              </a:solidFill>
              <a:latin typeface="Times New Roman"/>
              <a:ea typeface="Times New Roman"/>
              <a:cs typeface="Times New Roman"/>
            </a:endParaRPr>
          </a:p>
          <a:p>
            <a:pPr marL="0" indent="0">
              <a:lnSpc>
                <a:spcPct val="114999"/>
              </a:lnSpc>
              <a:spcBef>
                <a:spcPts val="1200"/>
              </a:spcBef>
              <a:buNone/>
            </a:pPr>
            <a:r>
              <a:rPr lang="en" sz="1700" dirty="0">
                <a:solidFill>
                  <a:srgbClr val="FFFFFF"/>
                </a:solidFill>
                <a:latin typeface="Times New Roman"/>
                <a:cs typeface="Times New Roman"/>
              </a:rPr>
              <a:t>12. Jones P. C., Jones CY, Perry, S. G., P., Barclay G, Jones C. A. Addressing the social determinants of children's health: a cliff analogy. </a:t>
            </a:r>
            <a:r>
              <a:rPr lang="en" sz="1700" i="1" dirty="0">
                <a:solidFill>
                  <a:srgbClr val="FFFFFF"/>
                </a:solidFill>
                <a:latin typeface="Times New Roman"/>
                <a:cs typeface="Times New Roman"/>
              </a:rPr>
              <a:t>J Health Care Poor Underserved</a:t>
            </a:r>
            <a:r>
              <a:rPr lang="en" sz="1700" dirty="0">
                <a:solidFill>
                  <a:srgbClr val="FFFFFF"/>
                </a:solidFill>
                <a:latin typeface="Times New Roman"/>
                <a:cs typeface="Times New Roman"/>
              </a:rPr>
              <a:t>. 2009;20(4 Suppl):1-12. </a:t>
            </a:r>
            <a:r>
              <a:rPr lang="en" sz="1700" dirty="0" err="1">
                <a:solidFill>
                  <a:srgbClr val="FFFFFF"/>
                </a:solidFill>
                <a:latin typeface="Times New Roman"/>
                <a:cs typeface="Times New Roman"/>
              </a:rPr>
              <a:t>doi</a:t>
            </a:r>
            <a:r>
              <a:rPr lang="en" sz="1700" dirty="0">
                <a:solidFill>
                  <a:srgbClr val="FFFFFF"/>
                </a:solidFill>
                <a:latin typeface="Times New Roman"/>
                <a:cs typeface="Times New Roman"/>
              </a:rPr>
              <a:t>: 10.1353/hpu.0.0228. PMID: 20168027. Retrieved from</a:t>
            </a:r>
            <a:r>
              <a:rPr lang="en" sz="1700" dirty="0">
                <a:solidFill>
                  <a:srgbClr val="FFFFFF"/>
                </a:solidFill>
                <a:latin typeface="Times New Roman"/>
                <a:cs typeface="Times New Roman"/>
                <a:hlinkClick r:id="rId10"/>
              </a:rPr>
              <a:t> </a:t>
            </a:r>
            <a:r>
              <a:rPr lang="en" sz="1700" u="sng" dirty="0">
                <a:solidFill>
                  <a:srgbClr val="FFFFFF"/>
                </a:solidFill>
                <a:latin typeface="Times New Roman"/>
                <a:cs typeface="Times New Roman"/>
                <a:hlinkClick r:id="rId10"/>
              </a:rPr>
              <a:t>http://www.hawaiipublichealth.org/resources/Documents/2-Jones-cliff-2009.pdf</a:t>
            </a:r>
            <a:r>
              <a:rPr lang="en" sz="1700" dirty="0">
                <a:solidFill>
                  <a:srgbClr val="FFFFFF"/>
                </a:solidFill>
                <a:latin typeface="Times New Roman"/>
                <a:cs typeface="Times New Roman"/>
              </a:rPr>
              <a:t>. </a:t>
            </a:r>
            <a:endParaRPr lang="en" dirty="0"/>
          </a:p>
          <a:p>
            <a:pPr marL="0" indent="0">
              <a:spcBef>
                <a:spcPts val="1200"/>
              </a:spcBef>
              <a:buNone/>
            </a:pPr>
            <a:r>
              <a:rPr lang="en" sz="1700" dirty="0">
                <a:solidFill>
                  <a:srgbClr val="FFFFFF"/>
                </a:solidFill>
                <a:latin typeface="Times New Roman"/>
                <a:ea typeface="Times New Roman"/>
                <a:cs typeface="Times New Roman"/>
                <a:sym typeface="Times New Roman"/>
              </a:rPr>
              <a:t>13. Butler, M., S. (2020)</a:t>
            </a:r>
            <a:r>
              <a:rPr lang="en" sz="1700" dirty="0">
                <a:solidFill>
                  <a:srgbClr val="FFFFFF"/>
                </a:solidFill>
                <a:latin typeface="Times New Roman"/>
                <a:ea typeface="Arial"/>
                <a:cs typeface="Arial"/>
                <a:sym typeface="Arial"/>
              </a:rPr>
              <a:t> </a:t>
            </a:r>
            <a:r>
              <a:rPr lang="en" sz="1700" dirty="0">
                <a:solidFill>
                  <a:srgbClr val="FFFFFF"/>
                </a:solidFill>
                <a:latin typeface="Times New Roman"/>
                <a:ea typeface="Times New Roman"/>
                <a:cs typeface="Times New Roman"/>
                <a:sym typeface="Times New Roman"/>
              </a:rPr>
              <a:t>Achieving an equitable national health system for America. </a:t>
            </a:r>
            <a:r>
              <a:rPr lang="en" sz="1700" i="1" dirty="0">
                <a:solidFill>
                  <a:srgbClr val="FFFFFF"/>
                </a:solidFill>
                <a:latin typeface="Times New Roman"/>
                <a:ea typeface="Times New Roman"/>
                <a:cs typeface="Times New Roman"/>
                <a:sym typeface="Times New Roman"/>
              </a:rPr>
              <a:t>Brookings</a:t>
            </a:r>
            <a:r>
              <a:rPr lang="en" sz="1700" dirty="0">
                <a:solidFill>
                  <a:srgbClr val="FFFFFF"/>
                </a:solidFill>
                <a:latin typeface="Times New Roman"/>
                <a:ea typeface="Times New Roman"/>
                <a:cs typeface="Times New Roman"/>
                <a:sym typeface="Times New Roman"/>
              </a:rPr>
              <a:t>. Retrieved from  </a:t>
            </a:r>
            <a:r>
              <a:rPr lang="en" sz="1700" u="sng" dirty="0">
                <a:solidFill>
                  <a:srgbClr val="FFFFFF"/>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https://www.brookings.edu/research/achieving-an-equitable-national-health-system-for-america/</a:t>
            </a:r>
            <a:r>
              <a:rPr lang="en" sz="1700" dirty="0">
                <a:solidFill>
                  <a:srgbClr val="FFFFFF"/>
                </a:solidFill>
                <a:latin typeface="Times New Roman"/>
                <a:ea typeface="Times New Roman"/>
                <a:cs typeface="Times New Roman"/>
                <a:sym typeface="Times New Roman"/>
              </a:rPr>
              <a:t>. </a:t>
            </a:r>
            <a:endParaRPr lang="en" sz="1700" dirty="0">
              <a:solidFill>
                <a:srgbClr val="FFFFFF"/>
              </a:solidFill>
              <a:latin typeface="Times New Roman"/>
              <a:ea typeface="Times New Roman"/>
              <a:cs typeface="Times New Roman"/>
            </a:endParaRPr>
          </a:p>
          <a:p>
            <a:pPr marL="0" indent="0">
              <a:lnSpc>
                <a:spcPct val="200000"/>
              </a:lnSpc>
              <a:spcBef>
                <a:spcPts val="1200"/>
              </a:spcBef>
              <a:buNone/>
            </a:pPr>
            <a:r>
              <a:rPr lang="en" sz="1700" dirty="0">
                <a:solidFill>
                  <a:srgbClr val="FFFFFF"/>
                </a:solidFill>
                <a:latin typeface="Times New Roman"/>
                <a:ea typeface="Times New Roman"/>
                <a:cs typeface="Times New Roman"/>
                <a:sym typeface="Times New Roman"/>
              </a:rPr>
              <a:t>14. Cohen, A. R., </a:t>
            </a:r>
            <a:r>
              <a:rPr lang="en" sz="1700" dirty="0" err="1">
                <a:solidFill>
                  <a:srgbClr val="FFFFFF"/>
                </a:solidFill>
                <a:latin typeface="Times New Roman"/>
                <a:ea typeface="Times New Roman"/>
                <a:cs typeface="Times New Roman"/>
                <a:sym typeface="Times New Roman"/>
              </a:rPr>
              <a:t>Terlizzi</a:t>
            </a:r>
            <a:r>
              <a:rPr lang="en" sz="1700" dirty="0">
                <a:solidFill>
                  <a:srgbClr val="FFFFFF"/>
                </a:solidFill>
                <a:latin typeface="Times New Roman"/>
                <a:ea typeface="Times New Roman"/>
                <a:cs typeface="Times New Roman"/>
                <a:sym typeface="Times New Roman"/>
              </a:rPr>
              <a:t>, P. E., Cha, E. A., Martinez, E. M. (2020). Health Insurance Coverage: early release of estimates from the National Health Interview Survey, January–June 2020. </a:t>
            </a:r>
            <a:r>
              <a:rPr lang="en" sz="1700" i="1" dirty="0">
                <a:solidFill>
                  <a:srgbClr val="FFFFFF"/>
                </a:solidFill>
                <a:latin typeface="Times New Roman"/>
                <a:ea typeface="Times New Roman"/>
                <a:cs typeface="Times New Roman"/>
                <a:sym typeface="Times New Roman"/>
              </a:rPr>
              <a:t>CDC National Center for Health Statistics. </a:t>
            </a:r>
            <a:r>
              <a:rPr lang="en" sz="1700" dirty="0">
                <a:solidFill>
                  <a:srgbClr val="FFFFFF"/>
                </a:solidFill>
                <a:latin typeface="Times New Roman"/>
                <a:ea typeface="Times New Roman"/>
                <a:cs typeface="Times New Roman"/>
                <a:sym typeface="Times New Roman"/>
              </a:rPr>
              <a:t>Retrieved from</a:t>
            </a:r>
            <a:r>
              <a:rPr lang="en" sz="1700" dirty="0">
                <a:solidFill>
                  <a:srgbClr val="FFFFFF"/>
                </a:solidFill>
                <a:uFill>
                  <a:noFill/>
                </a:u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 </a:t>
            </a:r>
            <a:r>
              <a:rPr lang="en" sz="1700" u="sng" dirty="0">
                <a:solidFill>
                  <a:srgbClr val="FFFFFF"/>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https://www.cdc.gov/nchs/data/nhis/earlyrelease/insur202102-508.pdf</a:t>
            </a:r>
            <a:r>
              <a:rPr lang="en" sz="1700" dirty="0">
                <a:solidFill>
                  <a:srgbClr val="FFFFFF"/>
                </a:solidFill>
                <a:latin typeface="Times New Roman"/>
                <a:ea typeface="Times New Roman"/>
                <a:cs typeface="Times New Roman"/>
                <a:sym typeface="Times New Roman"/>
              </a:rPr>
              <a:t>. </a:t>
            </a:r>
            <a:endParaRPr lang="en" sz="1700" dirty="0">
              <a:solidFill>
                <a:srgbClr val="FFFFFF"/>
              </a:solidFill>
              <a:latin typeface="Times New Roman"/>
              <a:ea typeface="Times New Roman"/>
              <a:cs typeface="Times New Roman"/>
            </a:endParaRPr>
          </a:p>
          <a:p>
            <a:pPr marL="0" indent="0">
              <a:lnSpc>
                <a:spcPct val="200000"/>
              </a:lnSpc>
              <a:spcBef>
                <a:spcPts val="1200"/>
              </a:spcBef>
              <a:buNone/>
            </a:pPr>
            <a:endParaRPr lang="en" sz="1700" dirty="0">
              <a:solidFill>
                <a:srgbClr val="FFFFFF"/>
              </a:solidFill>
              <a:latin typeface="Times New Roman"/>
              <a:ea typeface="Times New Roman"/>
              <a:cs typeface="Times New Roman"/>
            </a:endParaRPr>
          </a:p>
          <a:p>
            <a:pPr marL="0" indent="0">
              <a:lnSpc>
                <a:spcPct val="114999"/>
              </a:lnSpc>
              <a:spcBef>
                <a:spcPts val="1200"/>
              </a:spcBef>
              <a:buNone/>
            </a:pPr>
            <a:endParaRPr lang="en" sz="1700" dirty="0">
              <a:latin typeface="Times New Roman"/>
              <a:cs typeface="Times New Roman"/>
            </a:endParaRPr>
          </a:p>
          <a:p>
            <a:pPr marL="0" indent="0">
              <a:lnSpc>
                <a:spcPct val="114999"/>
              </a:lnSpc>
              <a:spcBef>
                <a:spcPts val="1200"/>
              </a:spcBef>
              <a:buNone/>
            </a:pPr>
            <a:endParaRPr lang="en-US" dirty="0">
              <a:cs typeface="Times New Roman"/>
            </a:endParaRPr>
          </a:p>
          <a:p>
            <a:pPr marL="0" indent="0">
              <a:lnSpc>
                <a:spcPct val="114999"/>
              </a:lnSpc>
              <a:spcBef>
                <a:spcPts val="1200"/>
              </a:spcBef>
              <a:buNone/>
            </a:pPr>
            <a:endParaRPr lang="en-US" dirty="0">
              <a:cs typeface="Times New Roman"/>
            </a:endParaRPr>
          </a:p>
          <a:p>
            <a:pPr marL="0" indent="0">
              <a:lnSpc>
                <a:spcPct val="114999"/>
              </a:lnSpc>
              <a:spcBef>
                <a:spcPts val="1200"/>
              </a:spcBef>
              <a:buNone/>
            </a:pPr>
            <a:endParaRPr lang="en-US" dirty="0">
              <a:solidFill>
                <a:srgbClr val="FFFFFF"/>
              </a:solidFill>
              <a:cs typeface="Times New Roman"/>
            </a:endParaRPr>
          </a:p>
          <a:p>
            <a:pPr marL="0" lvl="0" indent="0" algn="l" rtl="0">
              <a:lnSpc>
                <a:spcPct val="114999"/>
              </a:lnSpc>
              <a:spcBef>
                <a:spcPts val="1200"/>
              </a:spcBef>
              <a:buNone/>
            </a:pPr>
            <a:endParaRPr lang="en-US" dirty="0">
              <a:solidFill>
                <a:srgbClr val="FFFFFF"/>
              </a:solidFill>
              <a:cs typeface="Times New Roman"/>
            </a:endParaRPr>
          </a:p>
          <a:p>
            <a:pPr marL="0" indent="0">
              <a:lnSpc>
                <a:spcPct val="114999"/>
              </a:lnSpc>
              <a:spcBef>
                <a:spcPts val="1200"/>
              </a:spcBef>
              <a:buNone/>
            </a:pPr>
            <a:endParaRPr lang="en-US" sz="1700" dirty="0">
              <a:solidFill>
                <a:srgbClr val="FFFFFF"/>
              </a:solidFill>
              <a:latin typeface="Times New Roman"/>
              <a:ea typeface="Times New Roman"/>
              <a:cs typeface="Times New Roman"/>
            </a:endParaRPr>
          </a:p>
          <a:p>
            <a:pPr marL="0" indent="0">
              <a:spcBef>
                <a:spcPts val="1200"/>
              </a:spcBef>
              <a:buNone/>
            </a:pPr>
            <a:endParaRPr lang="en-US" sz="1000" dirty="0">
              <a:solidFill>
                <a:srgbClr val="FFFFFF"/>
              </a:solidFill>
              <a:highlight>
                <a:srgbClr val="FFFFFF"/>
              </a:highlight>
              <a:latin typeface="Times New Roman"/>
              <a:ea typeface="Times New Roman"/>
              <a:cs typeface="Times New Roman"/>
            </a:endParaRPr>
          </a:p>
          <a:p>
            <a:pPr marL="0" indent="0">
              <a:spcAft>
                <a:spcPts val="1200"/>
              </a:spcAft>
              <a:buNone/>
            </a:pPr>
            <a:endParaRPr lang="en-US" sz="1000" dirty="0">
              <a:solidFill>
                <a:srgbClr val="FFFFFF"/>
              </a:solidFill>
              <a:latin typeface="Times New Roman"/>
              <a:ea typeface="Times New Roman"/>
              <a:cs typeface="Times New Roman"/>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6e616be-92ea-4dd7-81b9-e5f8d3e1656b">
      <UserInfo>
        <DisplayName>Anna M Sorensen</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14289AE1687B46911E7D0D7E6E1130" ma:contentTypeVersion="6" ma:contentTypeDescription="Create a new document." ma:contentTypeScope="" ma:versionID="43e696d4f21f48c186be6bfca43e6c62">
  <xsd:schema xmlns:xsd="http://www.w3.org/2001/XMLSchema" xmlns:xs="http://www.w3.org/2001/XMLSchema" xmlns:p="http://schemas.microsoft.com/office/2006/metadata/properties" xmlns:ns2="a26f42ef-1c0c-498d-b51a-c58058754b1a" xmlns:ns3="26e616be-92ea-4dd7-81b9-e5f8d3e1656b" targetNamespace="http://schemas.microsoft.com/office/2006/metadata/properties" ma:root="true" ma:fieldsID="a43aaa5307b529477231ead7fe701f4e" ns2:_="" ns3:_="">
    <xsd:import namespace="a26f42ef-1c0c-498d-b51a-c58058754b1a"/>
    <xsd:import namespace="26e616be-92ea-4dd7-81b9-e5f8d3e165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f42ef-1c0c-498d-b51a-c58058754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e616be-92ea-4dd7-81b9-e5f8d3e165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39043-7AC7-4277-B461-5E266A9F6534}">
  <ds:schemaRefs>
    <ds:schemaRef ds:uri="26e616be-92ea-4dd7-81b9-e5f8d3e1656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F8E50C-662C-4980-9278-D457337B2D3C}">
  <ds:schemaRefs>
    <ds:schemaRef ds:uri="26e616be-92ea-4dd7-81b9-e5f8d3e1656b"/>
    <ds:schemaRef ds:uri="a26f42ef-1c0c-498d-b51a-c58058754b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38AD67-5F52-4C47-9B7A-19783C241A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1742</Words>
  <Application>Microsoft Macintosh PowerPoint</Application>
  <PresentationFormat>On-screen Show (16:9)</PresentationFormat>
  <Paragraphs>81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 Slab</vt:lpstr>
      <vt:lpstr>Times New Roman</vt:lpstr>
      <vt:lpstr>Roboto</vt:lpstr>
      <vt:lpstr>Arial</vt:lpstr>
      <vt:lpstr>Marina</vt:lpstr>
      <vt:lpstr>Health Insurance in the United States</vt:lpstr>
      <vt:lpstr>Trends &amp; Patterns of U.S. Healthcare </vt:lpstr>
      <vt:lpstr>How is Health Insurance Implemented?</vt:lpstr>
      <vt:lpstr>Status of Health Insurance Coverage</vt:lpstr>
      <vt:lpstr>Barriers to access of Healthcare</vt:lpstr>
      <vt:lpstr>Determinants in access to health insurance and causes to health inequality. </vt:lpstr>
      <vt:lpstr>Health Coverage by the numbers and Racial makeup.</vt:lpstr>
      <vt:lpstr>References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 in the United States</dc:title>
  <dc:subject/>
  <dc:creator>not real</dc:creator>
  <cp:keywords/>
  <dc:description/>
  <cp:lastModifiedBy>Patricia A Jay</cp:lastModifiedBy>
  <cp:revision>1</cp:revision>
  <dcterms:modified xsi:type="dcterms:W3CDTF">2021-05-02T23:10:25Z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0x010100A814289AE1687B46911E7D0D7E6E1130</vt:lpwstr>
  </property>
</Properties>
</file>