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56"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BEFCD-41F5-1E43-AC30-CE83391665F4}" v="29" dt="2021-03-18T14:42:09.482"/>
    <p1510:client id="{AB40423E-AA52-CCD7-D2F2-2BD9686D738A}" v="154" dt="2021-03-17T21:00:43.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5"/>
    <p:restoredTop sz="91433"/>
  </p:normalViewPr>
  <p:slideViewPr>
    <p:cSldViewPr snapToGrid="0">
      <p:cViewPr varScale="1">
        <p:scale>
          <a:sx n="101" d="100"/>
          <a:sy n="101" d="100"/>
        </p:scale>
        <p:origin x="5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249C0-B3EC-46A6-9D4C-6A4569629FA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E2DC01B-48E5-406B-B153-1782F5B6E19C}">
      <dgm:prSet/>
      <dgm:spPr/>
      <dgm:t>
        <a:bodyPr/>
        <a:lstStyle/>
        <a:p>
          <a:r>
            <a:rPr lang="en-US"/>
            <a:t>This work is supported by an NSF grant (Award #1934666) and by a Henry Dreyfus Teacher-Scholar Award #TH-16-007. </a:t>
          </a:r>
        </a:p>
      </dgm:t>
    </dgm:pt>
    <dgm:pt modelId="{1EB7F8EC-588A-45A8-9E39-FCE7AEC3852D}" type="parTrans" cxnId="{00251A1B-4B89-44B9-8B1A-16AE2E8D42B4}">
      <dgm:prSet/>
      <dgm:spPr/>
      <dgm:t>
        <a:bodyPr/>
        <a:lstStyle/>
        <a:p>
          <a:endParaRPr lang="en-US"/>
        </a:p>
      </dgm:t>
    </dgm:pt>
    <dgm:pt modelId="{A4AC75C7-7EFD-4820-B589-0D8110963999}" type="sibTrans" cxnId="{00251A1B-4B89-44B9-8B1A-16AE2E8D42B4}">
      <dgm:prSet/>
      <dgm:spPr/>
      <dgm:t>
        <a:bodyPr/>
        <a:lstStyle/>
        <a:p>
          <a:endParaRPr lang="en-US"/>
        </a:p>
      </dgm:t>
    </dgm:pt>
    <dgm:pt modelId="{779ACE98-E627-47C9-981F-411D84EFCFE9}">
      <dgm:prSet/>
      <dgm:spPr/>
      <dgm:t>
        <a:bodyPr/>
        <a:lstStyle/>
        <a:p>
          <a:r>
            <a:rPr lang="en-US"/>
            <a:t>THANK YOU</a:t>
          </a:r>
        </a:p>
      </dgm:t>
    </dgm:pt>
    <dgm:pt modelId="{1F422B7B-30E3-49A8-A32F-0894BF62944C}" type="parTrans" cxnId="{D18D0B17-3EFE-4D6D-AAC9-646FFD27DBF1}">
      <dgm:prSet/>
      <dgm:spPr/>
      <dgm:t>
        <a:bodyPr/>
        <a:lstStyle/>
        <a:p>
          <a:endParaRPr lang="en-US"/>
        </a:p>
      </dgm:t>
    </dgm:pt>
    <dgm:pt modelId="{DD2AF968-0CD9-4B67-B2DD-4BA76B6D7ADF}" type="sibTrans" cxnId="{D18D0B17-3EFE-4D6D-AAC9-646FFD27DBF1}">
      <dgm:prSet/>
      <dgm:spPr/>
      <dgm:t>
        <a:bodyPr/>
        <a:lstStyle/>
        <a:p>
          <a:endParaRPr lang="en-US"/>
        </a:p>
      </dgm:t>
    </dgm:pt>
    <dgm:pt modelId="{CC122AA7-EB7C-2E46-896E-10909669276B}" type="pres">
      <dgm:prSet presAssocID="{AD6249C0-B3EC-46A6-9D4C-6A4569629FA0}" presName="hierChild1" presStyleCnt="0">
        <dgm:presLayoutVars>
          <dgm:chPref val="1"/>
          <dgm:dir/>
          <dgm:animOne val="branch"/>
          <dgm:animLvl val="lvl"/>
          <dgm:resizeHandles/>
        </dgm:presLayoutVars>
      </dgm:prSet>
      <dgm:spPr/>
    </dgm:pt>
    <dgm:pt modelId="{19B35361-82B8-7C46-A9C8-A3020F3FA3C2}" type="pres">
      <dgm:prSet presAssocID="{FE2DC01B-48E5-406B-B153-1782F5B6E19C}" presName="hierRoot1" presStyleCnt="0"/>
      <dgm:spPr/>
    </dgm:pt>
    <dgm:pt modelId="{5B062C93-A93F-964F-B37D-930EF5B10652}" type="pres">
      <dgm:prSet presAssocID="{FE2DC01B-48E5-406B-B153-1782F5B6E19C}" presName="composite" presStyleCnt="0"/>
      <dgm:spPr/>
    </dgm:pt>
    <dgm:pt modelId="{B71B45E6-ED38-6F41-B988-4E834CF140DB}" type="pres">
      <dgm:prSet presAssocID="{FE2DC01B-48E5-406B-B153-1782F5B6E19C}" presName="background" presStyleLbl="node0" presStyleIdx="0" presStyleCnt="2"/>
      <dgm:spPr/>
    </dgm:pt>
    <dgm:pt modelId="{7FEC356B-54DC-F84B-8A11-7F13A6C5D7B1}" type="pres">
      <dgm:prSet presAssocID="{FE2DC01B-48E5-406B-B153-1782F5B6E19C}" presName="text" presStyleLbl="fgAcc0" presStyleIdx="0" presStyleCnt="2">
        <dgm:presLayoutVars>
          <dgm:chPref val="3"/>
        </dgm:presLayoutVars>
      </dgm:prSet>
      <dgm:spPr/>
    </dgm:pt>
    <dgm:pt modelId="{501AA228-7AE1-EB47-A9B4-2039D66B70F6}" type="pres">
      <dgm:prSet presAssocID="{FE2DC01B-48E5-406B-B153-1782F5B6E19C}" presName="hierChild2" presStyleCnt="0"/>
      <dgm:spPr/>
    </dgm:pt>
    <dgm:pt modelId="{AFD2C186-FF72-E24A-8B9E-4225A217A1F4}" type="pres">
      <dgm:prSet presAssocID="{779ACE98-E627-47C9-981F-411D84EFCFE9}" presName="hierRoot1" presStyleCnt="0"/>
      <dgm:spPr/>
    </dgm:pt>
    <dgm:pt modelId="{9BF7B818-0F09-724F-98D0-8DC492A4BF00}" type="pres">
      <dgm:prSet presAssocID="{779ACE98-E627-47C9-981F-411D84EFCFE9}" presName="composite" presStyleCnt="0"/>
      <dgm:spPr/>
    </dgm:pt>
    <dgm:pt modelId="{943B38AE-F226-2645-9DCF-B9156A37E9A2}" type="pres">
      <dgm:prSet presAssocID="{779ACE98-E627-47C9-981F-411D84EFCFE9}" presName="background" presStyleLbl="node0" presStyleIdx="1" presStyleCnt="2"/>
      <dgm:spPr/>
    </dgm:pt>
    <dgm:pt modelId="{D6F4B39B-62E2-6B4F-8572-4B85E8C65C29}" type="pres">
      <dgm:prSet presAssocID="{779ACE98-E627-47C9-981F-411D84EFCFE9}" presName="text" presStyleLbl="fgAcc0" presStyleIdx="1" presStyleCnt="2">
        <dgm:presLayoutVars>
          <dgm:chPref val="3"/>
        </dgm:presLayoutVars>
      </dgm:prSet>
      <dgm:spPr/>
    </dgm:pt>
    <dgm:pt modelId="{9EFE6E72-1EED-5343-AC96-E6D283FE5AD9}" type="pres">
      <dgm:prSet presAssocID="{779ACE98-E627-47C9-981F-411D84EFCFE9}" presName="hierChild2" presStyleCnt="0"/>
      <dgm:spPr/>
    </dgm:pt>
  </dgm:ptLst>
  <dgm:cxnLst>
    <dgm:cxn modelId="{D18D0B17-3EFE-4D6D-AAC9-646FFD27DBF1}" srcId="{AD6249C0-B3EC-46A6-9D4C-6A4569629FA0}" destId="{779ACE98-E627-47C9-981F-411D84EFCFE9}" srcOrd="1" destOrd="0" parTransId="{1F422B7B-30E3-49A8-A32F-0894BF62944C}" sibTransId="{DD2AF968-0CD9-4B67-B2DD-4BA76B6D7ADF}"/>
    <dgm:cxn modelId="{00251A1B-4B89-44B9-8B1A-16AE2E8D42B4}" srcId="{AD6249C0-B3EC-46A6-9D4C-6A4569629FA0}" destId="{FE2DC01B-48E5-406B-B153-1782F5B6E19C}" srcOrd="0" destOrd="0" parTransId="{1EB7F8EC-588A-45A8-9E39-FCE7AEC3852D}" sibTransId="{A4AC75C7-7EFD-4820-B589-0D8110963999}"/>
    <dgm:cxn modelId="{A1E8C660-2D03-6540-A38B-02AA0360827C}" type="presOf" srcId="{AD6249C0-B3EC-46A6-9D4C-6A4569629FA0}" destId="{CC122AA7-EB7C-2E46-896E-10909669276B}" srcOrd="0" destOrd="0" presId="urn:microsoft.com/office/officeart/2005/8/layout/hierarchy1"/>
    <dgm:cxn modelId="{A61828AC-EFD9-E24A-9CA2-8D0F8BE17213}" type="presOf" srcId="{779ACE98-E627-47C9-981F-411D84EFCFE9}" destId="{D6F4B39B-62E2-6B4F-8572-4B85E8C65C29}" srcOrd="0" destOrd="0" presId="urn:microsoft.com/office/officeart/2005/8/layout/hierarchy1"/>
    <dgm:cxn modelId="{C07944EA-4778-3B46-99D6-92401962A153}" type="presOf" srcId="{FE2DC01B-48E5-406B-B153-1782F5B6E19C}" destId="{7FEC356B-54DC-F84B-8A11-7F13A6C5D7B1}" srcOrd="0" destOrd="0" presId="urn:microsoft.com/office/officeart/2005/8/layout/hierarchy1"/>
    <dgm:cxn modelId="{57C09D55-46F6-8742-ABA9-591CC818E163}" type="presParOf" srcId="{CC122AA7-EB7C-2E46-896E-10909669276B}" destId="{19B35361-82B8-7C46-A9C8-A3020F3FA3C2}" srcOrd="0" destOrd="0" presId="urn:microsoft.com/office/officeart/2005/8/layout/hierarchy1"/>
    <dgm:cxn modelId="{D40CC7F8-1167-8740-98C5-B359A2DF2814}" type="presParOf" srcId="{19B35361-82B8-7C46-A9C8-A3020F3FA3C2}" destId="{5B062C93-A93F-964F-B37D-930EF5B10652}" srcOrd="0" destOrd="0" presId="urn:microsoft.com/office/officeart/2005/8/layout/hierarchy1"/>
    <dgm:cxn modelId="{908CD7E2-905C-A44E-9CE4-C849001E0178}" type="presParOf" srcId="{5B062C93-A93F-964F-B37D-930EF5B10652}" destId="{B71B45E6-ED38-6F41-B988-4E834CF140DB}" srcOrd="0" destOrd="0" presId="urn:microsoft.com/office/officeart/2005/8/layout/hierarchy1"/>
    <dgm:cxn modelId="{71B16CC8-7FA6-9340-9204-86E36A76DE04}" type="presParOf" srcId="{5B062C93-A93F-964F-B37D-930EF5B10652}" destId="{7FEC356B-54DC-F84B-8A11-7F13A6C5D7B1}" srcOrd="1" destOrd="0" presId="urn:microsoft.com/office/officeart/2005/8/layout/hierarchy1"/>
    <dgm:cxn modelId="{82369198-6FCE-924A-AAB9-B28F0D6F748E}" type="presParOf" srcId="{19B35361-82B8-7C46-A9C8-A3020F3FA3C2}" destId="{501AA228-7AE1-EB47-A9B4-2039D66B70F6}" srcOrd="1" destOrd="0" presId="urn:microsoft.com/office/officeart/2005/8/layout/hierarchy1"/>
    <dgm:cxn modelId="{9912A166-AE18-BF41-A091-C77785E140AC}" type="presParOf" srcId="{CC122AA7-EB7C-2E46-896E-10909669276B}" destId="{AFD2C186-FF72-E24A-8B9E-4225A217A1F4}" srcOrd="1" destOrd="0" presId="urn:microsoft.com/office/officeart/2005/8/layout/hierarchy1"/>
    <dgm:cxn modelId="{9F64899C-0F26-804A-B89A-16740C523FE9}" type="presParOf" srcId="{AFD2C186-FF72-E24A-8B9E-4225A217A1F4}" destId="{9BF7B818-0F09-724F-98D0-8DC492A4BF00}" srcOrd="0" destOrd="0" presId="urn:microsoft.com/office/officeart/2005/8/layout/hierarchy1"/>
    <dgm:cxn modelId="{631584BE-F729-8541-9D43-FAD41C8EC708}" type="presParOf" srcId="{9BF7B818-0F09-724F-98D0-8DC492A4BF00}" destId="{943B38AE-F226-2645-9DCF-B9156A37E9A2}" srcOrd="0" destOrd="0" presId="urn:microsoft.com/office/officeart/2005/8/layout/hierarchy1"/>
    <dgm:cxn modelId="{F8FC2E7A-087A-194E-886E-6A7FF42A3F34}" type="presParOf" srcId="{9BF7B818-0F09-724F-98D0-8DC492A4BF00}" destId="{D6F4B39B-62E2-6B4F-8572-4B85E8C65C29}" srcOrd="1" destOrd="0" presId="urn:microsoft.com/office/officeart/2005/8/layout/hierarchy1"/>
    <dgm:cxn modelId="{E018D7A7-BA6A-4940-A490-69878D5337C6}" type="presParOf" srcId="{AFD2C186-FF72-E24A-8B9E-4225A217A1F4}" destId="{9EFE6E72-1EED-5343-AC96-E6D283FE5AD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B45E6-ED38-6F41-B988-4E834CF140DB}">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C356B-54DC-F84B-8A11-7F13A6C5D7B1}">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This work is supported by an NSF grant (Award #1934666) and by a Henry Dreyfus Teacher-Scholar Award #TH-16-007. </a:t>
          </a:r>
        </a:p>
      </dsp:txBody>
      <dsp:txXfrm>
        <a:off x="706207" y="551349"/>
        <a:ext cx="4264426" cy="2647776"/>
      </dsp:txXfrm>
    </dsp:sp>
    <dsp:sp modelId="{943B38AE-F226-2645-9DCF-B9156A37E9A2}">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4B39B-62E2-6B4F-8572-4B85E8C65C29}">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THANK YOU</a:t>
          </a:r>
        </a:p>
      </dsp:txBody>
      <dsp:txXfrm>
        <a:off x="6119647" y="551349"/>
        <a:ext cx="4264426" cy="2647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1F452-A122-DA45-80A5-3BDC332D58E8}" type="datetimeFigureOut">
              <a:rPr lang="en-US" smtClean="0"/>
              <a:t>4/29/21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A0465-FCF8-E044-8321-618DF3F0DA49}" type="slidenum">
              <a:rPr lang="en-US" smtClean="0"/>
              <a:t>‹#›</a:t>
            </a:fld>
            <a:endParaRPr lang="en-US"/>
          </a:p>
        </p:txBody>
      </p:sp>
    </p:spTree>
    <p:extLst>
      <p:ext uri="{BB962C8B-B14F-4D97-AF65-F5344CB8AC3E}">
        <p14:creationId xmlns:p14="http://schemas.microsoft.com/office/powerpoint/2010/main" val="28975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A0465-FCF8-E044-8321-618DF3F0DA49}" type="slidenum">
              <a:rPr lang="en-US" smtClean="0"/>
              <a:t>2</a:t>
            </a:fld>
            <a:endParaRPr lang="en-US"/>
          </a:p>
        </p:txBody>
      </p:sp>
    </p:spTree>
    <p:extLst>
      <p:ext uri="{BB962C8B-B14F-4D97-AF65-F5344CB8AC3E}">
        <p14:creationId xmlns:p14="http://schemas.microsoft.com/office/powerpoint/2010/main" val="349041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4/29/21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18" Type="http://schemas.openxmlformats.org/officeDocument/2006/relationships/oleObject" Target="../embeddings/oleObject8.bin"/><Relationship Id="rId3" Type="http://schemas.openxmlformats.org/officeDocument/2006/relationships/image" Target="../media/image10.png"/><Relationship Id="rId21" Type="http://schemas.openxmlformats.org/officeDocument/2006/relationships/image" Target="../media/image9.wmf"/><Relationship Id="rId7" Type="http://schemas.openxmlformats.org/officeDocument/2006/relationships/image" Target="../media/image2.wmf"/><Relationship Id="rId12" Type="http://schemas.openxmlformats.org/officeDocument/2006/relationships/oleObject" Target="../embeddings/oleObject5.bin"/><Relationship Id="rId17" Type="http://schemas.openxmlformats.org/officeDocument/2006/relationships/image" Target="../media/image7.wmf"/><Relationship Id="rId25" Type="http://schemas.openxmlformats.org/officeDocument/2006/relationships/hyperlink" Target="https://doi.org/10.1016/j.bbagen.2010.03.021" TargetMode="External"/><Relationship Id="rId2" Type="http://schemas.openxmlformats.org/officeDocument/2006/relationships/slideLayout" Target="../slideLayouts/slideLayout1.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24" Type="http://schemas.openxmlformats.org/officeDocument/2006/relationships/image" Target="../media/image13.png"/><Relationship Id="rId5" Type="http://schemas.openxmlformats.org/officeDocument/2006/relationships/image" Target="../media/image1.wmf"/><Relationship Id="rId15" Type="http://schemas.openxmlformats.org/officeDocument/2006/relationships/image" Target="../media/image6.wmf"/><Relationship Id="rId23" Type="http://schemas.openxmlformats.org/officeDocument/2006/relationships/image" Target="../media/image12.png"/><Relationship Id="rId10" Type="http://schemas.openxmlformats.org/officeDocument/2006/relationships/oleObject" Target="../embeddings/oleObject4.bin"/><Relationship Id="rId19"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5.bin"/><Relationship Id="rId18" Type="http://schemas.openxmlformats.org/officeDocument/2006/relationships/image" Target="../media/image7.wmf"/><Relationship Id="rId3" Type="http://schemas.openxmlformats.org/officeDocument/2006/relationships/notesSlide" Target="../notesSlides/notesSlide1.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4.wmf"/><Relationship Id="rId17" Type="http://schemas.openxmlformats.org/officeDocument/2006/relationships/oleObject" Target="../embeddings/oleObject7.bin"/><Relationship Id="rId25" Type="http://schemas.openxmlformats.org/officeDocument/2006/relationships/image" Target="../media/image13.png"/><Relationship Id="rId2" Type="http://schemas.openxmlformats.org/officeDocument/2006/relationships/slideLayout" Target="../slideLayouts/slideLayout1.xml"/><Relationship Id="rId16" Type="http://schemas.openxmlformats.org/officeDocument/2006/relationships/image" Target="../media/image6.wmf"/><Relationship Id="rId20" Type="http://schemas.openxmlformats.org/officeDocument/2006/relationships/image" Target="../media/image8.wmf"/><Relationship Id="rId1" Type="http://schemas.openxmlformats.org/officeDocument/2006/relationships/vmlDrawing" Target="../drawings/vmlDrawing2.vml"/><Relationship Id="rId6" Type="http://schemas.openxmlformats.org/officeDocument/2006/relationships/image" Target="../media/image1.wmf"/><Relationship Id="rId11" Type="http://schemas.openxmlformats.org/officeDocument/2006/relationships/oleObject" Target="../embeddings/oleObject4.bin"/><Relationship Id="rId24" Type="http://schemas.openxmlformats.org/officeDocument/2006/relationships/image" Target="../media/image12.png"/><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image" Target="../media/image11.png"/><Relationship Id="rId10" Type="http://schemas.openxmlformats.org/officeDocument/2006/relationships/image" Target="../media/image3.wmf"/><Relationship Id="rId19" Type="http://schemas.openxmlformats.org/officeDocument/2006/relationships/oleObject" Target="../embeddings/oleObject8.bin"/><Relationship Id="rId4" Type="http://schemas.openxmlformats.org/officeDocument/2006/relationships/image" Target="../media/image10.png"/><Relationship Id="rId9" Type="http://schemas.openxmlformats.org/officeDocument/2006/relationships/oleObject" Target="../embeddings/oleObject3.bin"/><Relationship Id="rId14" Type="http://schemas.openxmlformats.org/officeDocument/2006/relationships/image" Target="../media/image5.wmf"/><Relationship Id="rId22" Type="http://schemas.openxmlformats.org/officeDocument/2006/relationships/image" Target="../media/image9.w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11A889-BA1A-48E3-94F9-2017A6A6E070}"/>
              </a:ext>
            </a:extLst>
          </p:cNvPr>
          <p:cNvSpPr txBox="1"/>
          <p:nvPr/>
        </p:nvSpPr>
        <p:spPr>
          <a:xfrm>
            <a:off x="1101814" y="24958"/>
            <a:ext cx="10075535" cy="461665"/>
          </a:xfrm>
          <a:prstGeom prst="rect">
            <a:avLst/>
          </a:prstGeom>
          <a:solidFill>
            <a:schemeClr val="accent6">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latin typeface="Times New Roman"/>
                <a:ea typeface="+mn-lt"/>
                <a:cs typeface="+mn-lt"/>
              </a:rPr>
              <a:t>Complexation of Ferrous Ions by Ferrozine, 2,2’-Bipyridine and 1,10-Phenanthroline: Implication for the </a:t>
            </a:r>
            <a:endParaRPr lang="en-US" sz="1200" dirty="0">
              <a:latin typeface="Times New Roman"/>
              <a:ea typeface="+mn-lt"/>
              <a:cs typeface="+mn-lt"/>
            </a:endParaRPr>
          </a:p>
          <a:p>
            <a:pPr algn="ctr"/>
            <a:r>
              <a:rPr lang="en-US" sz="1200" b="1" dirty="0">
                <a:latin typeface="Times New Roman"/>
                <a:ea typeface="+mn-lt"/>
                <a:cs typeface="+mn-lt"/>
              </a:rPr>
              <a:t>Quantification of Iron in Biological Systems</a:t>
            </a:r>
            <a:r>
              <a:rPr lang="en-US" sz="1200" dirty="0">
                <a:latin typeface="Times New Roman"/>
                <a:ea typeface="+mn-lt"/>
                <a:cs typeface="+mn-lt"/>
              </a:rPr>
              <a:t> </a:t>
            </a:r>
            <a:endParaRPr lang="en-US" sz="1200" dirty="0">
              <a:latin typeface="Times New Roman"/>
              <a:cs typeface="Calibri" panose="020F0502020204030204"/>
            </a:endParaRPr>
          </a:p>
        </p:txBody>
      </p:sp>
      <p:sp>
        <p:nvSpPr>
          <p:cNvPr id="5" name="TextBox 4">
            <a:extLst>
              <a:ext uri="{FF2B5EF4-FFF2-40B4-BE49-F238E27FC236}">
                <a16:creationId xmlns:a16="http://schemas.microsoft.com/office/drawing/2014/main" id="{6CF5FE51-F791-4061-BE62-BB46FE3021E0}"/>
              </a:ext>
            </a:extLst>
          </p:cNvPr>
          <p:cNvSpPr txBox="1"/>
          <p:nvPr/>
        </p:nvSpPr>
        <p:spPr>
          <a:xfrm>
            <a:off x="3002" y="446769"/>
            <a:ext cx="121794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latin typeface="Times New Roman"/>
                <a:cs typeface="Times New Roman"/>
              </a:rPr>
              <a:t>Cassidy H. Welsh</a:t>
            </a:r>
            <a:r>
              <a:rPr lang="en-US" sz="800" baseline="30000" dirty="0">
                <a:latin typeface="Times New Roman"/>
                <a:cs typeface="Times New Roman"/>
              </a:rPr>
              <a:t>1</a:t>
            </a:r>
            <a:r>
              <a:rPr lang="en-US" sz="800" dirty="0">
                <a:latin typeface="Times New Roman"/>
                <a:cs typeface="Times New Roman"/>
              </a:rPr>
              <a:t>, Ruth E. Reichard</a:t>
            </a:r>
            <a:r>
              <a:rPr lang="en-US" sz="800" baseline="30000" dirty="0">
                <a:latin typeface="Times New Roman"/>
                <a:cs typeface="Times New Roman"/>
              </a:rPr>
              <a:t>1</a:t>
            </a:r>
            <a:r>
              <a:rPr lang="en-US" sz="800" dirty="0">
                <a:latin typeface="Times New Roman"/>
                <a:cs typeface="Times New Roman"/>
              </a:rPr>
              <a:t>,Gideon</a:t>
            </a:r>
            <a:r>
              <a:rPr lang="en-US" sz="800" dirty="0">
                <a:latin typeface="Times New Roman"/>
                <a:ea typeface="+mn-lt"/>
                <a:cs typeface="+mn-lt"/>
              </a:rPr>
              <a:t> L. Smith</a:t>
            </a:r>
            <a:r>
              <a:rPr lang="en-US" sz="800" baseline="30000" dirty="0">
                <a:latin typeface="Times New Roman"/>
                <a:ea typeface="+mn-lt"/>
                <a:cs typeface="+mn-lt"/>
              </a:rPr>
              <a:t>1</a:t>
            </a:r>
            <a:r>
              <a:rPr lang="en-US" sz="800" dirty="0">
                <a:latin typeface="Times New Roman"/>
                <a:ea typeface="+mn-lt"/>
                <a:cs typeface="+mn-lt"/>
              </a:rPr>
              <a:t>, Aliaksandra A. Reutovich</a:t>
            </a:r>
            <a:r>
              <a:rPr lang="en-US" sz="800" baseline="30000" dirty="0">
                <a:latin typeface="Times New Roman"/>
                <a:ea typeface="+mn-lt"/>
                <a:cs typeface="+mn-lt"/>
              </a:rPr>
              <a:t>1</a:t>
            </a:r>
            <a:r>
              <a:rPr lang="en-US" sz="800" dirty="0">
                <a:latin typeface="Times New Roman"/>
                <a:ea typeface="+mn-lt"/>
                <a:cs typeface="+mn-lt"/>
              </a:rPr>
              <a:t>, Ayush K. Srivastava</a:t>
            </a:r>
            <a:r>
              <a:rPr lang="en-US" sz="800" baseline="30000" dirty="0">
                <a:latin typeface="Times New Roman"/>
                <a:ea typeface="+mn-lt"/>
                <a:cs typeface="+mn-lt"/>
              </a:rPr>
              <a:t>1</a:t>
            </a:r>
            <a:r>
              <a:rPr lang="en-US" sz="800" dirty="0">
                <a:latin typeface="Times New Roman"/>
                <a:ea typeface="+mn-lt"/>
                <a:cs typeface="+mn-lt"/>
              </a:rPr>
              <a:t>, Artem Melman</a:t>
            </a:r>
            <a:r>
              <a:rPr lang="en-US" sz="800" baseline="30000" dirty="0">
                <a:latin typeface="Times New Roman"/>
                <a:ea typeface="+mn-lt"/>
                <a:cs typeface="+mn-lt"/>
              </a:rPr>
              <a:t>2*</a:t>
            </a:r>
            <a:r>
              <a:rPr lang="en-US" sz="800" dirty="0">
                <a:latin typeface="Times New Roman"/>
                <a:ea typeface="+mn-lt"/>
                <a:cs typeface="+mn-lt"/>
              </a:rPr>
              <a:t>, Fadi Bou-Abdallah</a:t>
            </a:r>
            <a:r>
              <a:rPr lang="en-US" sz="800" baseline="30000" dirty="0">
                <a:latin typeface="Times New Roman"/>
                <a:ea typeface="+mn-lt"/>
                <a:cs typeface="+mn-lt"/>
              </a:rPr>
              <a:t>1*</a:t>
            </a:r>
            <a:r>
              <a:rPr lang="en-US" sz="800" dirty="0">
                <a:latin typeface="Times New Roman"/>
                <a:ea typeface="+mn-lt"/>
                <a:cs typeface="+mn-lt"/>
              </a:rPr>
              <a:t> </a:t>
            </a:r>
            <a:endParaRPr lang="en-US" sz="800" dirty="0">
              <a:latin typeface="Times New Roman"/>
              <a:cs typeface="Times New Roman"/>
            </a:endParaRPr>
          </a:p>
          <a:p>
            <a:pPr algn="ctr"/>
            <a:r>
              <a:rPr lang="en-US" sz="800" baseline="30000" dirty="0">
                <a:latin typeface="Times New Roman"/>
                <a:ea typeface="+mn-lt"/>
                <a:cs typeface="+mn-lt"/>
              </a:rPr>
              <a:t>1 </a:t>
            </a:r>
            <a:r>
              <a:rPr lang="en-US" sz="800" dirty="0">
                <a:latin typeface="Times New Roman"/>
                <a:ea typeface="+mn-lt"/>
                <a:cs typeface="+mn-lt"/>
              </a:rPr>
              <a:t>Department of Chemistry, State University of New York at Potsdam, Potsdam, NY 13676 , 2 Department of Chemistry &amp; Biomolecular Science, Clarkson University, Potsdam, NY 13699 </a:t>
            </a:r>
            <a:endParaRPr lang="en-US" sz="800" dirty="0">
              <a:latin typeface="Times New Roman"/>
              <a:cs typeface="Calibri"/>
            </a:endParaRPr>
          </a:p>
        </p:txBody>
      </p:sp>
      <p:pic>
        <p:nvPicPr>
          <p:cNvPr id="6" name="Picture 6" descr="A picture containing drawing&#10;&#10;Description automatically generated">
            <a:extLst>
              <a:ext uri="{FF2B5EF4-FFF2-40B4-BE49-F238E27FC236}">
                <a16:creationId xmlns:a16="http://schemas.microsoft.com/office/drawing/2014/main" id="{DDD35531-E366-4FD3-8C2C-A4DC94FBD2D1}"/>
              </a:ext>
            </a:extLst>
          </p:cNvPr>
          <p:cNvPicPr>
            <a:picLocks noChangeAspect="1"/>
          </p:cNvPicPr>
          <p:nvPr/>
        </p:nvPicPr>
        <p:blipFill>
          <a:blip r:embed="rId3"/>
          <a:stretch>
            <a:fillRect/>
          </a:stretch>
        </p:blipFill>
        <p:spPr>
          <a:xfrm>
            <a:off x="11439270" y="3914"/>
            <a:ext cx="743733" cy="733295"/>
          </a:xfrm>
          <a:prstGeom prst="rect">
            <a:avLst/>
          </a:prstGeom>
        </p:spPr>
      </p:pic>
      <p:pic>
        <p:nvPicPr>
          <p:cNvPr id="7" name="Picture 7" descr="A picture containing drawing&#10;&#10;Description automatically generated">
            <a:extLst>
              <a:ext uri="{FF2B5EF4-FFF2-40B4-BE49-F238E27FC236}">
                <a16:creationId xmlns:a16="http://schemas.microsoft.com/office/drawing/2014/main" id="{8F828B5C-53FD-49F6-9DA4-1137B7A50139}"/>
              </a:ext>
            </a:extLst>
          </p:cNvPr>
          <p:cNvPicPr>
            <a:picLocks noChangeAspect="1"/>
          </p:cNvPicPr>
          <p:nvPr/>
        </p:nvPicPr>
        <p:blipFill>
          <a:blip r:embed="rId3"/>
          <a:stretch>
            <a:fillRect/>
          </a:stretch>
        </p:blipFill>
        <p:spPr>
          <a:xfrm>
            <a:off x="-618" y="-6526"/>
            <a:ext cx="754172" cy="733296"/>
          </a:xfrm>
          <a:prstGeom prst="rect">
            <a:avLst/>
          </a:prstGeom>
        </p:spPr>
      </p:pic>
      <p:sp>
        <p:nvSpPr>
          <p:cNvPr id="8" name="TextBox 7">
            <a:extLst>
              <a:ext uri="{FF2B5EF4-FFF2-40B4-BE49-F238E27FC236}">
                <a16:creationId xmlns:a16="http://schemas.microsoft.com/office/drawing/2014/main" id="{1E93710E-3731-49C7-A11C-29BD811A95F6}"/>
              </a:ext>
            </a:extLst>
          </p:cNvPr>
          <p:cNvSpPr txBox="1"/>
          <p:nvPr/>
        </p:nvSpPr>
        <p:spPr>
          <a:xfrm>
            <a:off x="8816" y="859254"/>
            <a:ext cx="4618121" cy="261610"/>
          </a:xfrm>
          <a:prstGeom prst="rect">
            <a:avLst/>
          </a:prstGeom>
          <a:solidFill>
            <a:schemeClr val="accent6">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Times New Roman"/>
                <a:cs typeface="Calibri"/>
              </a:rPr>
              <a:t>Abstract</a:t>
            </a:r>
            <a:endParaRPr lang="en-US" sz="1100"/>
          </a:p>
        </p:txBody>
      </p:sp>
      <p:sp>
        <p:nvSpPr>
          <p:cNvPr id="9" name="TextBox 8">
            <a:extLst>
              <a:ext uri="{FF2B5EF4-FFF2-40B4-BE49-F238E27FC236}">
                <a16:creationId xmlns:a16="http://schemas.microsoft.com/office/drawing/2014/main" id="{1858739E-A5B8-4003-8E6A-AC98F2E1885B}"/>
              </a:ext>
            </a:extLst>
          </p:cNvPr>
          <p:cNvSpPr txBox="1"/>
          <p:nvPr/>
        </p:nvSpPr>
        <p:spPr>
          <a:xfrm>
            <a:off x="-3008" y="2092495"/>
            <a:ext cx="4618121" cy="261610"/>
          </a:xfrm>
          <a:prstGeom prst="rect">
            <a:avLst/>
          </a:prstGeom>
          <a:solidFill>
            <a:schemeClr val="accent6">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Times New Roman"/>
                <a:cs typeface="Calibri"/>
              </a:rPr>
              <a:t>Introduction</a:t>
            </a:r>
          </a:p>
        </p:txBody>
      </p:sp>
      <p:sp>
        <p:nvSpPr>
          <p:cNvPr id="10" name="TextBox 9">
            <a:extLst>
              <a:ext uri="{FF2B5EF4-FFF2-40B4-BE49-F238E27FC236}">
                <a16:creationId xmlns:a16="http://schemas.microsoft.com/office/drawing/2014/main" id="{C1C245A9-10AD-4A95-A7D4-8E5C49C71DB5}"/>
              </a:ext>
            </a:extLst>
          </p:cNvPr>
          <p:cNvSpPr txBox="1"/>
          <p:nvPr/>
        </p:nvSpPr>
        <p:spPr>
          <a:xfrm>
            <a:off x="16315" y="3757043"/>
            <a:ext cx="4628148" cy="246221"/>
          </a:xfrm>
          <a:prstGeom prst="rect">
            <a:avLst/>
          </a:prstGeom>
          <a:solidFill>
            <a:schemeClr val="accent6">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latin typeface="Times New Roman"/>
                <a:cs typeface="Calibri"/>
              </a:rPr>
              <a:t>Methods and Materials</a:t>
            </a:r>
            <a:endParaRPr lang="en-US" sz="1000"/>
          </a:p>
        </p:txBody>
      </p:sp>
      <p:sp>
        <p:nvSpPr>
          <p:cNvPr id="11" name="TextBox 10">
            <a:extLst>
              <a:ext uri="{FF2B5EF4-FFF2-40B4-BE49-F238E27FC236}">
                <a16:creationId xmlns:a16="http://schemas.microsoft.com/office/drawing/2014/main" id="{D0CE25CA-15C4-4058-B60F-9BF77D2BD484}"/>
              </a:ext>
            </a:extLst>
          </p:cNvPr>
          <p:cNvSpPr txBox="1"/>
          <p:nvPr/>
        </p:nvSpPr>
        <p:spPr>
          <a:xfrm>
            <a:off x="-501" y="1122445"/>
            <a:ext cx="4608098" cy="954107"/>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Times New Roman"/>
                <a:ea typeface="+mn-lt"/>
                <a:cs typeface="+mn-lt"/>
              </a:rPr>
              <a:t>Because of Iron's redox properties and involvement in a wide range of biological processes, several chemical tools were developed to detect reduced (Fe</a:t>
            </a:r>
            <a:r>
              <a:rPr lang="en-US" sz="700" baseline="30000" dirty="0">
                <a:latin typeface="Times New Roman"/>
                <a:ea typeface="+mn-lt"/>
                <a:cs typeface="+mn-lt"/>
              </a:rPr>
              <a:t>2+</a:t>
            </a:r>
            <a:r>
              <a:rPr lang="en-US" sz="700" dirty="0">
                <a:latin typeface="Times New Roman"/>
                <a:ea typeface="+mn-lt"/>
                <a:cs typeface="+mn-lt"/>
              </a:rPr>
              <a:t>) and oxidized (Fe</a:t>
            </a:r>
            <a:r>
              <a:rPr lang="en-US" sz="700" baseline="30000" dirty="0">
                <a:latin typeface="Times New Roman"/>
                <a:ea typeface="+mn-lt"/>
                <a:cs typeface="+mn-lt"/>
              </a:rPr>
              <a:t>3+</a:t>
            </a:r>
            <a:r>
              <a:rPr lang="en-US" sz="700" dirty="0">
                <a:latin typeface="Times New Roman"/>
                <a:ea typeface="+mn-lt"/>
                <a:cs typeface="+mn-lt"/>
              </a:rPr>
              <a:t>) forms of iron in biomolecules. We quantify the concentration of ferrous ions in aqueous solutions, owing to the unique absorption spectra, molar absorptivity, and characteristic colors of these Fe</a:t>
            </a:r>
            <a:r>
              <a:rPr lang="en-US" sz="700" baseline="30000" dirty="0">
                <a:latin typeface="Times New Roman"/>
                <a:ea typeface="+mn-lt"/>
                <a:cs typeface="+mn-lt"/>
              </a:rPr>
              <a:t>2+</a:t>
            </a:r>
            <a:r>
              <a:rPr lang="en-US" sz="700" dirty="0">
                <a:latin typeface="Times New Roman"/>
                <a:ea typeface="+mn-lt"/>
                <a:cs typeface="+mn-lt"/>
              </a:rPr>
              <a:t>-chelator complexes. Our results show that kinetics of the formation of the {Fe</a:t>
            </a:r>
            <a:r>
              <a:rPr lang="en-US" sz="700" baseline="30000" dirty="0">
                <a:latin typeface="Times New Roman"/>
                <a:ea typeface="+mn-lt"/>
                <a:cs typeface="+mn-lt"/>
              </a:rPr>
              <a:t>2+</a:t>
            </a:r>
            <a:r>
              <a:rPr lang="en-US" sz="700" dirty="0">
                <a:latin typeface="Times New Roman"/>
                <a:ea typeface="+mn-lt"/>
                <a:cs typeface="+mn-lt"/>
              </a:rPr>
              <a:t>-(ferrozine)</a:t>
            </a:r>
            <a:r>
              <a:rPr lang="en-US" sz="700" baseline="-25000" dirty="0">
                <a:latin typeface="Times New Roman"/>
                <a:ea typeface="+mn-lt"/>
                <a:cs typeface="+mn-lt"/>
              </a:rPr>
              <a:t>3</a:t>
            </a:r>
            <a:r>
              <a:rPr lang="en-US" sz="700" dirty="0">
                <a:latin typeface="Times New Roman"/>
                <a:ea typeface="+mn-lt"/>
                <a:cs typeface="+mn-lt"/>
              </a:rPr>
              <a:t>} and {Fe</a:t>
            </a:r>
            <a:r>
              <a:rPr lang="en-US" sz="700" baseline="30000" dirty="0">
                <a:latin typeface="Times New Roman"/>
                <a:ea typeface="+mn-lt"/>
                <a:cs typeface="+mn-lt"/>
              </a:rPr>
              <a:t>2+</a:t>
            </a:r>
            <a:r>
              <a:rPr lang="en-US" sz="700" dirty="0">
                <a:latin typeface="Times New Roman"/>
                <a:ea typeface="+mn-lt"/>
                <a:cs typeface="+mn-lt"/>
              </a:rPr>
              <a:t>-(bipyridine)</a:t>
            </a:r>
            <a:r>
              <a:rPr lang="en-US" sz="700" baseline="-25000" dirty="0">
                <a:latin typeface="Times New Roman"/>
                <a:ea typeface="+mn-lt"/>
                <a:cs typeface="+mn-lt"/>
              </a:rPr>
              <a:t>3</a:t>
            </a:r>
            <a:r>
              <a:rPr lang="en-US" sz="700" dirty="0">
                <a:latin typeface="Times New Roman"/>
                <a:ea typeface="+mn-lt"/>
                <a:cs typeface="+mn-lt"/>
              </a:rPr>
              <a:t>} complexes, but not the{Fe(II)-(phenanthroline)</a:t>
            </a:r>
            <a:r>
              <a:rPr lang="en-US" sz="700" baseline="-25000" dirty="0">
                <a:latin typeface="Times New Roman"/>
                <a:ea typeface="+mn-lt"/>
                <a:cs typeface="+mn-lt"/>
              </a:rPr>
              <a:t>3</a:t>
            </a:r>
            <a:r>
              <a:rPr lang="en-US" sz="700" dirty="0">
                <a:latin typeface="Times New Roman"/>
                <a:ea typeface="+mn-lt"/>
                <a:cs typeface="+mn-lt"/>
              </a:rPr>
              <a:t>} complex depend on the concentration of the iron chelator. The molar absorptivity values of these complexes under excess chelator concentrations were 31,500 ± 1,500 M</a:t>
            </a:r>
            <a:r>
              <a:rPr lang="en-US" sz="700" baseline="30000" dirty="0">
                <a:latin typeface="Times New Roman"/>
                <a:ea typeface="+mn-lt"/>
                <a:cs typeface="+mn-lt"/>
              </a:rPr>
              <a:t>-1</a:t>
            </a:r>
            <a:r>
              <a:rPr lang="en-US" sz="700" dirty="0">
                <a:latin typeface="Times New Roman"/>
                <a:ea typeface="+mn-lt"/>
                <a:cs typeface="+mn-lt"/>
              </a:rPr>
              <a:t>cm</a:t>
            </a:r>
            <a:r>
              <a:rPr lang="en-US" sz="700" baseline="30000" dirty="0">
                <a:latin typeface="Times New Roman"/>
                <a:ea typeface="+mn-lt"/>
                <a:cs typeface="+mn-lt"/>
              </a:rPr>
              <a:t>-1</a:t>
            </a:r>
            <a:r>
              <a:rPr lang="en-US" sz="700" dirty="0">
                <a:latin typeface="Times New Roman"/>
                <a:ea typeface="+mn-lt"/>
                <a:cs typeface="+mn-lt"/>
              </a:rPr>
              <a:t> for ferrozine at 562 nm, 9.950 ± 100  M</a:t>
            </a:r>
            <a:r>
              <a:rPr lang="en-US" sz="700" baseline="30000" dirty="0">
                <a:latin typeface="Times New Roman"/>
                <a:ea typeface="+mn-lt"/>
                <a:cs typeface="+mn-lt"/>
              </a:rPr>
              <a:t>-1</a:t>
            </a:r>
            <a:r>
              <a:rPr lang="en-US" sz="700" dirty="0">
                <a:latin typeface="Times New Roman"/>
                <a:ea typeface="+mn-lt"/>
                <a:cs typeface="+mn-lt"/>
              </a:rPr>
              <a:t>cm</a:t>
            </a:r>
            <a:r>
              <a:rPr lang="en-US" sz="700" baseline="30000" dirty="0">
                <a:latin typeface="Times New Roman"/>
                <a:ea typeface="+mn-lt"/>
                <a:cs typeface="+mn-lt"/>
              </a:rPr>
              <a:t>-1</a:t>
            </a:r>
            <a:r>
              <a:rPr lang="en-US" sz="700">
                <a:latin typeface="Times New Roman"/>
                <a:ea typeface="+mn-lt"/>
                <a:cs typeface="+mn-lt"/>
              </a:rPr>
              <a:t> for 2,2’-bipyridine at 522 nm, and 12.450 ± 370 M</a:t>
            </a:r>
            <a:r>
              <a:rPr lang="en-US" sz="700" baseline="30000">
                <a:latin typeface="Times New Roman"/>
                <a:ea typeface="+mn-lt"/>
                <a:cs typeface="+mn-lt"/>
              </a:rPr>
              <a:t>-1</a:t>
            </a:r>
            <a:r>
              <a:rPr lang="en-US" sz="700">
                <a:latin typeface="Times New Roman"/>
                <a:ea typeface="+mn-lt"/>
                <a:cs typeface="+mn-lt"/>
              </a:rPr>
              <a:t>cm</a:t>
            </a:r>
            <a:r>
              <a:rPr lang="en-US" sz="700" baseline="30000" dirty="0">
                <a:latin typeface="Times New Roman"/>
                <a:ea typeface="+mn-lt"/>
                <a:cs typeface="+mn-lt"/>
              </a:rPr>
              <a:t>-1</a:t>
            </a:r>
            <a:r>
              <a:rPr lang="en-US" sz="700" dirty="0">
                <a:latin typeface="Times New Roman"/>
                <a:ea typeface="+mn-lt"/>
                <a:cs typeface="+mn-lt"/>
              </a:rPr>
              <a:t> for 1,10-phenanthroline at 510 nm.</a:t>
            </a:r>
            <a:endParaRPr lang="en-US" sz="700" dirty="0">
              <a:latin typeface="Times New Roman"/>
              <a:cs typeface="Calibri"/>
            </a:endParaRPr>
          </a:p>
        </p:txBody>
      </p:sp>
      <p:sp>
        <p:nvSpPr>
          <p:cNvPr id="12" name="TextBox 11">
            <a:extLst>
              <a:ext uri="{FF2B5EF4-FFF2-40B4-BE49-F238E27FC236}">
                <a16:creationId xmlns:a16="http://schemas.microsoft.com/office/drawing/2014/main" id="{A5D51787-EB9A-45BC-93A4-F27DE4AAD90E}"/>
              </a:ext>
            </a:extLst>
          </p:cNvPr>
          <p:cNvSpPr txBox="1"/>
          <p:nvPr/>
        </p:nvSpPr>
        <p:spPr>
          <a:xfrm>
            <a:off x="12378" y="2356097"/>
            <a:ext cx="4608096" cy="1384995"/>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Times New Roman"/>
                <a:ea typeface="+mn-lt"/>
                <a:cs typeface="+mn-lt"/>
              </a:rPr>
              <a:t>Many chemical tools and assays have been developed to qualitatively and quantitatively measure the redox status of iron and its distribution and accumulation in biological systems. Spectroscopic methods to quantify the concentration of metal ions in aqueous solutions involve the measurement of absorbance changes using chromogenic reagents, and color changes are directly proportional to the concentration of metal ions in solution. Reagents that contain a specific and cyclic atomic configuration N=C-C=N that binds metal ions, including Fe(II), to form colored complexes. The most used ferrous iron chelators is ferrozine (FZ), which has high water solubility, high sensitivity, and stability over a wide range of </a:t>
            </a:r>
            <a:r>
              <a:rPr lang="en-US" sz="700">
                <a:latin typeface="Times New Roman"/>
                <a:ea typeface="+mn-lt"/>
                <a:cs typeface="+mn-lt"/>
              </a:rPr>
              <a:t>pH. The </a:t>
            </a:r>
            <a:r>
              <a:rPr lang="en-US" sz="700" dirty="0">
                <a:latin typeface="Times New Roman"/>
                <a:ea typeface="+mn-lt"/>
                <a:cs typeface="+mn-lt"/>
              </a:rPr>
              <a:t>ferrous-ferrozine complex exists in a 3:1 ratio of ferrozine to iron. The accurate quantification of Fe</a:t>
            </a:r>
            <a:r>
              <a:rPr lang="en-US" sz="700" baseline="30000" dirty="0">
                <a:latin typeface="Times New Roman"/>
                <a:ea typeface="+mn-lt"/>
                <a:cs typeface="+mn-lt"/>
              </a:rPr>
              <a:t>2+</a:t>
            </a:r>
            <a:r>
              <a:rPr lang="en-US" sz="700" dirty="0">
                <a:latin typeface="Times New Roman"/>
                <a:ea typeface="+mn-lt"/>
                <a:cs typeface="+mn-lt"/>
              </a:rPr>
              <a:t>ions is affected by several factors including pH, temperature, concentration of reagents, incubation time, anions such as oxalate, cyanide and nitrite, and the presence of Fe</a:t>
            </a:r>
            <a:r>
              <a:rPr lang="en-US" sz="700" baseline="30000" dirty="0">
                <a:latin typeface="Times New Roman"/>
                <a:ea typeface="+mn-lt"/>
                <a:cs typeface="+mn-lt"/>
              </a:rPr>
              <a:t>3+</a:t>
            </a:r>
            <a:r>
              <a:rPr lang="en-US" sz="700" dirty="0">
                <a:latin typeface="Times New Roman"/>
                <a:ea typeface="+mn-lt"/>
                <a:cs typeface="+mn-lt"/>
              </a:rPr>
              <a:t> cations. Many studies have used stoichiometric amounts of ferrozine, or a slight excess of chelator, to make sure that Fe</a:t>
            </a:r>
            <a:r>
              <a:rPr lang="en-US" sz="700" baseline="30000" dirty="0">
                <a:latin typeface="Times New Roman"/>
                <a:ea typeface="+mn-lt"/>
                <a:cs typeface="+mn-lt"/>
              </a:rPr>
              <a:t>2+</a:t>
            </a:r>
            <a:r>
              <a:rPr lang="en-US" sz="700" dirty="0">
                <a:latin typeface="Times New Roman"/>
                <a:ea typeface="+mn-lt"/>
                <a:cs typeface="+mn-lt"/>
              </a:rPr>
              <a:t> ions are fully bound, however, we obtained conflicting results. We also investigated the complexation kinetics of two other frequently used ferrous ions chelators (2,2’-bipyridine and 1,10-phenanthroline) to explore whether the peculiar behavior observed with ferrozine is also prominent with these other strong Fe(II) chelators.</a:t>
            </a:r>
            <a:endParaRPr lang="en-US" sz="700" dirty="0">
              <a:latin typeface="Times New Roman"/>
              <a:cs typeface="Times New Roman"/>
            </a:endParaRPr>
          </a:p>
        </p:txBody>
      </p:sp>
      <p:sp>
        <p:nvSpPr>
          <p:cNvPr id="13" name="TextBox 12">
            <a:extLst>
              <a:ext uri="{FF2B5EF4-FFF2-40B4-BE49-F238E27FC236}">
                <a16:creationId xmlns:a16="http://schemas.microsoft.com/office/drawing/2014/main" id="{24D25F6A-A1AC-4478-A7E2-1E0FCD3D6B44}"/>
              </a:ext>
            </a:extLst>
          </p:cNvPr>
          <p:cNvSpPr txBox="1"/>
          <p:nvPr/>
        </p:nvSpPr>
        <p:spPr>
          <a:xfrm>
            <a:off x="9522" y="3989971"/>
            <a:ext cx="4618123" cy="139502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b="1" u="sng">
                <a:latin typeface="Times New Roman"/>
                <a:cs typeface="Calibri"/>
              </a:rPr>
              <a:t>Chemicals</a:t>
            </a:r>
            <a:r>
              <a:rPr lang="en-US" sz="700" b="1">
                <a:latin typeface="Times New Roman"/>
                <a:cs typeface="Calibri"/>
              </a:rPr>
              <a:t>: </a:t>
            </a:r>
            <a:r>
              <a:rPr lang="en-US" sz="700">
                <a:latin typeface="Times New Roman"/>
                <a:cs typeface="Calibri"/>
              </a:rPr>
              <a:t>1,10 phenanthroline, 2,2’-bipyridine, MOPS [3-(N-morpholino) </a:t>
            </a:r>
            <a:r>
              <a:rPr lang="en-US" sz="700" err="1">
                <a:latin typeface="Times New Roman"/>
                <a:cs typeface="Calibri"/>
              </a:rPr>
              <a:t>propanesulfonic</a:t>
            </a:r>
            <a:r>
              <a:rPr lang="en-US" sz="700">
                <a:latin typeface="Times New Roman"/>
                <a:cs typeface="Calibri"/>
              </a:rPr>
              <a:t> acid] buffer,  tris-(hydroxymethyl) </a:t>
            </a:r>
            <a:r>
              <a:rPr lang="en-US" sz="700" err="1">
                <a:latin typeface="Times New Roman"/>
                <a:cs typeface="Calibri"/>
              </a:rPr>
              <a:t>aminomethanehydrochloride</a:t>
            </a:r>
            <a:r>
              <a:rPr lang="en-US" sz="700">
                <a:latin typeface="Times New Roman"/>
                <a:cs typeface="Calibri"/>
              </a:rPr>
              <a:t> (Tris-HCl), sodium chloride and acetic acid, ferrous sulfate heptahydrate and sodium acetate, ferrozine (5,6-Diphenyl-3-(2-pyridyl)-1,2,4-triazine-4,4'-disulfonic acid disodium salt hydrate, &gt; 97 % purity). Fe(II) stock solutions were freshly prepared immediately before each experiment with pH 2.0 deionized water. All other solutions were freshly prepared in DI water/buffer.</a:t>
            </a:r>
            <a:endParaRPr lang="en-US" sz="700" b="1">
              <a:latin typeface="Times New Roman"/>
              <a:cs typeface="Calibri"/>
            </a:endParaRPr>
          </a:p>
          <a:p>
            <a:r>
              <a:rPr lang="en-US" sz="700" b="1" u="sng">
                <a:latin typeface="Times New Roman"/>
                <a:cs typeface="Calibri"/>
              </a:rPr>
              <a:t>Absorption Spectroscopy and Ultraviolet−Visible (UV−vis) Kinetics:</a:t>
            </a:r>
            <a:r>
              <a:rPr lang="en-US" sz="700">
                <a:latin typeface="Times New Roman"/>
                <a:cs typeface="Calibri"/>
              </a:rPr>
              <a:t> UV−vis absorption spectroscopy was performed on a Varian Cary 50 Bio (or Cary 60) spectrophotometer. Unless otherwise noted, all experiments were conducted at 25.00 °C in 50 mM MOPS and 100 mM NaCl (pH 7.4). For the absorbance measurements, multiple samples were prepared as indicated in the figure captions and were left on a rocker, wrapped in aluminum foil, for 30-50 min. The kinetics of Fe(II) complexation with ferrozine were followed at 562 nm. All experiments were repeated 3 to 7 times, using freshly prepared solutions each time, and the instrument is zeroed using the ferrozine-buffered solution as the blank with spin bar rapidly stirring.</a:t>
            </a:r>
          </a:p>
        </p:txBody>
      </p:sp>
      <p:sp>
        <p:nvSpPr>
          <p:cNvPr id="14" name="TextBox 13">
            <a:extLst>
              <a:ext uri="{FF2B5EF4-FFF2-40B4-BE49-F238E27FC236}">
                <a16:creationId xmlns:a16="http://schemas.microsoft.com/office/drawing/2014/main" id="{2542969F-1B15-4CB9-9EBD-087065400882}"/>
              </a:ext>
            </a:extLst>
          </p:cNvPr>
          <p:cNvSpPr txBox="1"/>
          <p:nvPr/>
        </p:nvSpPr>
        <p:spPr>
          <a:xfrm>
            <a:off x="4735565" y="858725"/>
            <a:ext cx="7455568" cy="261610"/>
          </a:xfrm>
          <a:prstGeom prst="rect">
            <a:avLst/>
          </a:prstGeom>
          <a:solidFill>
            <a:schemeClr val="accent6">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Times New Roman"/>
                <a:cs typeface="Calibri"/>
              </a:rPr>
              <a:t>Results</a:t>
            </a:r>
          </a:p>
        </p:txBody>
      </p:sp>
      <p:sp>
        <p:nvSpPr>
          <p:cNvPr id="15" name="TextBox 14">
            <a:extLst>
              <a:ext uri="{FF2B5EF4-FFF2-40B4-BE49-F238E27FC236}">
                <a16:creationId xmlns:a16="http://schemas.microsoft.com/office/drawing/2014/main" id="{A7FD033B-6291-49D5-8A1D-9CBCD184A6A1}"/>
              </a:ext>
            </a:extLst>
          </p:cNvPr>
          <p:cNvSpPr txBox="1"/>
          <p:nvPr/>
        </p:nvSpPr>
        <p:spPr>
          <a:xfrm>
            <a:off x="11455" y="5385354"/>
            <a:ext cx="4616299" cy="246221"/>
          </a:xfrm>
          <a:prstGeom prst="rect">
            <a:avLst/>
          </a:prstGeom>
          <a:solidFill>
            <a:schemeClr val="accent6">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latin typeface="Times New Roman"/>
                <a:cs typeface="Calibri"/>
              </a:rPr>
              <a:t>Analysis and Conclusions</a:t>
            </a:r>
          </a:p>
        </p:txBody>
      </p:sp>
      <p:sp>
        <p:nvSpPr>
          <p:cNvPr id="16" name="TextBox 15">
            <a:extLst>
              <a:ext uri="{FF2B5EF4-FFF2-40B4-BE49-F238E27FC236}">
                <a16:creationId xmlns:a16="http://schemas.microsoft.com/office/drawing/2014/main" id="{7FF8C84F-465E-429C-A651-4651F2D75401}"/>
              </a:ext>
            </a:extLst>
          </p:cNvPr>
          <p:cNvSpPr txBox="1"/>
          <p:nvPr/>
        </p:nvSpPr>
        <p:spPr>
          <a:xfrm>
            <a:off x="4690964" y="4981036"/>
            <a:ext cx="1547465" cy="261610"/>
          </a:xfrm>
          <a:prstGeom prst="rect">
            <a:avLst/>
          </a:prstGeom>
          <a:solidFill>
            <a:schemeClr val="accent6">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Times New Roman"/>
                <a:cs typeface="Calibri"/>
              </a:rPr>
              <a:t>Acknowledgements</a:t>
            </a:r>
          </a:p>
        </p:txBody>
      </p:sp>
      <p:sp>
        <p:nvSpPr>
          <p:cNvPr id="2" name="TextBox 1">
            <a:extLst>
              <a:ext uri="{FF2B5EF4-FFF2-40B4-BE49-F238E27FC236}">
                <a16:creationId xmlns:a16="http://schemas.microsoft.com/office/drawing/2014/main" id="{82BE84EB-4742-4FAF-AE52-100EC65426F5}"/>
              </a:ext>
            </a:extLst>
          </p:cNvPr>
          <p:cNvSpPr txBox="1"/>
          <p:nvPr/>
        </p:nvSpPr>
        <p:spPr>
          <a:xfrm>
            <a:off x="7167" y="5632716"/>
            <a:ext cx="4623954" cy="106182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Times New Roman"/>
                <a:ea typeface="+mn-lt"/>
                <a:cs typeface="+mn-lt"/>
              </a:rPr>
              <a:t>Here, we have shown that the kinetics of Fe(II) complexation by ferrozine, but not by 2,2’-bipyridine or 1,10-phenanthroline depend on the concentration of the ligand, or the ligand:Fe(II) ratio. For ferrozine, it is recommended that a molar ratio of 100:1 ferrozine: Fe(II) be employed with a corresponding molar absorptivity of  31,500 M</a:t>
            </a:r>
            <a:r>
              <a:rPr lang="en-US" sz="700" baseline="30000" dirty="0">
                <a:latin typeface="Times New Roman"/>
                <a:ea typeface="+mn-lt"/>
                <a:cs typeface="+mn-lt"/>
              </a:rPr>
              <a:t>-1</a:t>
            </a:r>
            <a:r>
              <a:rPr lang="en-US" sz="700" dirty="0">
                <a:latin typeface="Times New Roman"/>
                <a:ea typeface="+mn-lt"/>
                <a:cs typeface="+mn-lt"/>
              </a:rPr>
              <a:t>cm</a:t>
            </a:r>
            <a:r>
              <a:rPr lang="en-US" sz="700" baseline="30000" dirty="0">
                <a:latin typeface="Times New Roman"/>
                <a:ea typeface="+mn-lt"/>
                <a:cs typeface="+mn-lt"/>
              </a:rPr>
              <a:t>-1</a:t>
            </a:r>
            <a:r>
              <a:rPr lang="en-US" sz="700" dirty="0">
                <a:latin typeface="Times New Roman"/>
                <a:ea typeface="+mn-lt"/>
                <a:cs typeface="+mn-lt"/>
              </a:rPr>
              <a:t>.  For bipyridine, a molar ratio of 10:1 bipyridine: Fe(II) must be used with a corresponding molar absorptivity of  9,950 M</a:t>
            </a:r>
            <a:r>
              <a:rPr lang="en-US" sz="700" baseline="30000" dirty="0">
                <a:latin typeface="Times New Roman"/>
                <a:ea typeface="+mn-lt"/>
                <a:cs typeface="+mn-lt"/>
              </a:rPr>
              <a:t>-1</a:t>
            </a:r>
            <a:r>
              <a:rPr lang="en-US" sz="700" dirty="0">
                <a:latin typeface="Times New Roman"/>
                <a:ea typeface="+mn-lt"/>
                <a:cs typeface="+mn-lt"/>
              </a:rPr>
              <a:t>cm</a:t>
            </a:r>
            <a:r>
              <a:rPr lang="en-US" sz="700" baseline="30000" dirty="0">
                <a:latin typeface="Times New Roman"/>
                <a:ea typeface="+mn-lt"/>
                <a:cs typeface="+mn-lt"/>
              </a:rPr>
              <a:t>-1</a:t>
            </a:r>
            <a:r>
              <a:rPr lang="en-US" sz="700" dirty="0">
                <a:latin typeface="Times New Roman"/>
                <a:ea typeface="+mn-lt"/>
                <a:cs typeface="+mn-lt"/>
              </a:rPr>
              <a:t>.  This value is much higher than the published value. As to 1,10-phenanthroline , a stoichiometric molar ratio of 10:1 phenanthroline: Fe(II) is also recommended. A molar absorptivity value of 12,450 M</a:t>
            </a:r>
            <a:r>
              <a:rPr lang="en-US" sz="700" baseline="30000" dirty="0">
                <a:latin typeface="Times New Roman"/>
                <a:ea typeface="+mn-lt"/>
                <a:cs typeface="+mn-lt"/>
              </a:rPr>
              <a:t>-1</a:t>
            </a:r>
            <a:r>
              <a:rPr lang="en-US" sz="700" dirty="0">
                <a:latin typeface="Times New Roman"/>
                <a:ea typeface="+mn-lt"/>
                <a:cs typeface="+mn-lt"/>
              </a:rPr>
              <a:t>cm</a:t>
            </a:r>
            <a:r>
              <a:rPr lang="en-US" sz="700" baseline="30000" dirty="0">
                <a:latin typeface="Times New Roman"/>
                <a:ea typeface="+mn-lt"/>
                <a:cs typeface="+mn-lt"/>
              </a:rPr>
              <a:t>-1</a:t>
            </a:r>
            <a:r>
              <a:rPr lang="en-US" sz="700" dirty="0">
                <a:latin typeface="Times New Roman"/>
                <a:ea typeface="+mn-lt"/>
                <a:cs typeface="+mn-lt"/>
              </a:rPr>
              <a:t> was determined for the {Fe(II)-(phenanthroline)</a:t>
            </a:r>
            <a:r>
              <a:rPr lang="en-US" sz="700" baseline="-25000" dirty="0">
                <a:latin typeface="Times New Roman"/>
                <a:ea typeface="+mn-lt"/>
                <a:cs typeface="+mn-lt"/>
              </a:rPr>
              <a:t>3</a:t>
            </a:r>
            <a:r>
              <a:rPr lang="en-US" sz="700" dirty="0">
                <a:latin typeface="Times New Roman"/>
                <a:ea typeface="+mn-lt"/>
                <a:cs typeface="+mn-lt"/>
              </a:rPr>
              <a:t>} complex at 510 nm, a value higher than that reported . Our results have important implications in the quantification of iron in biological systems since many studies often employ less than optimal concentrations of these iron chelators, leading to inaccurate determination of iron concentrations. </a:t>
            </a:r>
            <a:endParaRPr lang="en-US" sz="700" dirty="0">
              <a:latin typeface="Times New Roman"/>
              <a:cs typeface="Calibri"/>
            </a:endParaRPr>
          </a:p>
        </p:txBody>
      </p:sp>
      <p:grpSp>
        <p:nvGrpSpPr>
          <p:cNvPr id="47" name="Group 46">
            <a:extLst>
              <a:ext uri="{FF2B5EF4-FFF2-40B4-BE49-F238E27FC236}">
                <a16:creationId xmlns:a16="http://schemas.microsoft.com/office/drawing/2014/main" id="{BDEB86D6-72C5-4BDB-89B3-ED689D08A18C}"/>
              </a:ext>
            </a:extLst>
          </p:cNvPr>
          <p:cNvGrpSpPr/>
          <p:nvPr/>
        </p:nvGrpSpPr>
        <p:grpSpPr>
          <a:xfrm>
            <a:off x="4701636" y="1060067"/>
            <a:ext cx="1293395" cy="3892728"/>
            <a:chOff x="4701634" y="1142259"/>
            <a:chExt cx="1293395" cy="3624543"/>
          </a:xfrm>
        </p:grpSpPr>
        <p:sp>
          <p:nvSpPr>
            <p:cNvPr id="31" name="Rectangle 30">
              <a:extLst>
                <a:ext uri="{FF2B5EF4-FFF2-40B4-BE49-F238E27FC236}">
                  <a16:creationId xmlns:a16="http://schemas.microsoft.com/office/drawing/2014/main" id="{47792D0C-5078-4897-9201-51CD0E755019}"/>
                </a:ext>
              </a:extLst>
            </p:cNvPr>
            <p:cNvSpPr/>
            <p:nvPr/>
          </p:nvSpPr>
          <p:spPr>
            <a:xfrm>
              <a:off x="4701634" y="1580314"/>
              <a:ext cx="1293395" cy="31864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0FCC2A7-1321-495F-A15F-65EE2D742D4F}"/>
                </a:ext>
              </a:extLst>
            </p:cNvPr>
            <p:cNvSpPr txBox="1"/>
            <p:nvPr/>
          </p:nvSpPr>
          <p:spPr>
            <a:xfrm>
              <a:off x="4711978" y="1142259"/>
              <a:ext cx="1169068" cy="401202"/>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cs typeface="Calibri"/>
                </a:rPr>
                <a:t>Structures of </a:t>
              </a:r>
            </a:p>
            <a:p>
              <a:pPr algn="ctr"/>
              <a:r>
                <a:rPr lang="en-US" sz="1100" b="1" dirty="0">
                  <a:cs typeface="Calibri"/>
                </a:rPr>
                <a:t>Iron (II) Ligands</a:t>
              </a:r>
              <a:endParaRPr lang="en-US" sz="1100" dirty="0">
                <a:cs typeface="Calibri" panose="020F0502020204030204"/>
              </a:endParaRPr>
            </a:p>
          </p:txBody>
        </p:sp>
      </p:grpSp>
      <p:graphicFrame>
        <p:nvGraphicFramePr>
          <p:cNvPr id="3" name="Object 2">
            <a:extLst>
              <a:ext uri="{FF2B5EF4-FFF2-40B4-BE49-F238E27FC236}">
                <a16:creationId xmlns:a16="http://schemas.microsoft.com/office/drawing/2014/main" id="{B5C6B592-72FD-424E-8390-09235470A46B}"/>
              </a:ext>
            </a:extLst>
          </p:cNvPr>
          <p:cNvGraphicFramePr>
            <a:graphicFrameLocks noChangeAspect="1"/>
          </p:cNvGraphicFramePr>
          <p:nvPr>
            <p:extLst>
              <p:ext uri="{D42A27DB-BD31-4B8C-83A1-F6EECF244321}">
                <p14:modId xmlns:p14="http://schemas.microsoft.com/office/powerpoint/2010/main" val="130343106"/>
              </p:ext>
            </p:extLst>
          </p:nvPr>
        </p:nvGraphicFramePr>
        <p:xfrm>
          <a:off x="8096275" y="1135023"/>
          <a:ext cx="2036856" cy="1558566"/>
        </p:xfrm>
        <a:graphic>
          <a:graphicData uri="http://schemas.openxmlformats.org/presentationml/2006/ole">
            <mc:AlternateContent xmlns:mc="http://schemas.openxmlformats.org/markup-compatibility/2006">
              <mc:Choice xmlns:v="urn:schemas-microsoft-com:vml" Requires="v">
                <p:oleObj spid="_x0000_s13448" name="Graph" r:id="rId4" imgW="3920760" imgH="3000960" progId="Origin95.Graph">
                  <p:embed/>
                </p:oleObj>
              </mc:Choice>
              <mc:Fallback>
                <p:oleObj name="Graph" r:id="rId4" imgW="3920760" imgH="3000960" progId="Origin95.Graph">
                  <p:embed/>
                  <p:pic>
                    <p:nvPicPr>
                      <p:cNvPr id="3" name="Object 2">
                        <a:extLst>
                          <a:ext uri="{FF2B5EF4-FFF2-40B4-BE49-F238E27FC236}">
                            <a16:creationId xmlns:a16="http://schemas.microsoft.com/office/drawing/2014/main" id="{B5C6B592-72FD-424E-8390-09235470A46B}"/>
                          </a:ext>
                        </a:extLst>
                      </p:cNvPr>
                      <p:cNvPicPr/>
                      <p:nvPr/>
                    </p:nvPicPr>
                    <p:blipFill>
                      <a:blip r:embed="rId5"/>
                      <a:stretch>
                        <a:fillRect/>
                      </a:stretch>
                    </p:blipFill>
                    <p:spPr>
                      <a:xfrm>
                        <a:off x="8096275" y="1135023"/>
                        <a:ext cx="2036856" cy="1558566"/>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CEB17109-E25F-4831-98FA-BF210E5ADF4F}"/>
              </a:ext>
            </a:extLst>
          </p:cNvPr>
          <p:cNvGraphicFramePr>
            <a:graphicFrameLocks noChangeAspect="1"/>
          </p:cNvGraphicFramePr>
          <p:nvPr>
            <p:extLst>
              <p:ext uri="{D42A27DB-BD31-4B8C-83A1-F6EECF244321}">
                <p14:modId xmlns:p14="http://schemas.microsoft.com/office/powerpoint/2010/main" val="2184996429"/>
              </p:ext>
            </p:extLst>
          </p:nvPr>
        </p:nvGraphicFramePr>
        <p:xfrm>
          <a:off x="6155062" y="1140835"/>
          <a:ext cx="2036856" cy="1558566"/>
        </p:xfrm>
        <a:graphic>
          <a:graphicData uri="http://schemas.openxmlformats.org/presentationml/2006/ole">
            <mc:AlternateContent xmlns:mc="http://schemas.openxmlformats.org/markup-compatibility/2006">
              <mc:Choice xmlns:v="urn:schemas-microsoft-com:vml" Requires="v">
                <p:oleObj spid="_x0000_s13449" name="Graph" r:id="rId6" imgW="3920760" imgH="3000960" progId="Origin95.Graph">
                  <p:embed/>
                </p:oleObj>
              </mc:Choice>
              <mc:Fallback>
                <p:oleObj name="Graph" r:id="rId6" imgW="3920760" imgH="3000960" progId="Origin95.Graph">
                  <p:embed/>
                  <p:pic>
                    <p:nvPicPr>
                      <p:cNvPr id="24" name="Object 23">
                        <a:extLst>
                          <a:ext uri="{FF2B5EF4-FFF2-40B4-BE49-F238E27FC236}">
                            <a16:creationId xmlns:a16="http://schemas.microsoft.com/office/drawing/2014/main" id="{CEB17109-E25F-4831-98FA-BF210E5ADF4F}"/>
                          </a:ext>
                        </a:extLst>
                      </p:cNvPr>
                      <p:cNvPicPr/>
                      <p:nvPr/>
                    </p:nvPicPr>
                    <p:blipFill>
                      <a:blip r:embed="rId7"/>
                      <a:stretch>
                        <a:fillRect/>
                      </a:stretch>
                    </p:blipFill>
                    <p:spPr>
                      <a:xfrm>
                        <a:off x="6155062" y="1140835"/>
                        <a:ext cx="2036856" cy="1558566"/>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AD3335DF-04B4-49B5-9C27-D21A0F6D4B5F}"/>
              </a:ext>
            </a:extLst>
          </p:cNvPr>
          <p:cNvGraphicFramePr>
            <a:graphicFrameLocks noChangeAspect="1"/>
          </p:cNvGraphicFramePr>
          <p:nvPr>
            <p:extLst>
              <p:ext uri="{D42A27DB-BD31-4B8C-83A1-F6EECF244321}">
                <p14:modId xmlns:p14="http://schemas.microsoft.com/office/powerpoint/2010/main" val="1234264400"/>
              </p:ext>
            </p:extLst>
          </p:nvPr>
        </p:nvGraphicFramePr>
        <p:xfrm>
          <a:off x="10175075" y="1165558"/>
          <a:ext cx="2004549" cy="1533845"/>
        </p:xfrm>
        <a:graphic>
          <a:graphicData uri="http://schemas.openxmlformats.org/presentationml/2006/ole">
            <mc:AlternateContent xmlns:mc="http://schemas.openxmlformats.org/markup-compatibility/2006">
              <mc:Choice xmlns:v="urn:schemas-microsoft-com:vml" Requires="v">
                <p:oleObj spid="_x0000_s13450" name="Graph" r:id="rId8" imgW="3920760" imgH="3000960" progId="Origin95.Graph">
                  <p:embed/>
                </p:oleObj>
              </mc:Choice>
              <mc:Fallback>
                <p:oleObj name="Graph" r:id="rId8" imgW="3920760" imgH="3000960" progId="Origin95.Graph">
                  <p:embed/>
                  <p:pic>
                    <p:nvPicPr>
                      <p:cNvPr id="28" name="Object 27">
                        <a:extLst>
                          <a:ext uri="{FF2B5EF4-FFF2-40B4-BE49-F238E27FC236}">
                            <a16:creationId xmlns:a16="http://schemas.microsoft.com/office/drawing/2014/main" id="{AD3335DF-04B4-49B5-9C27-D21A0F6D4B5F}"/>
                          </a:ext>
                        </a:extLst>
                      </p:cNvPr>
                      <p:cNvPicPr/>
                      <p:nvPr/>
                    </p:nvPicPr>
                    <p:blipFill>
                      <a:blip r:embed="rId9"/>
                      <a:stretch>
                        <a:fillRect/>
                      </a:stretch>
                    </p:blipFill>
                    <p:spPr>
                      <a:xfrm>
                        <a:off x="10175075" y="1165558"/>
                        <a:ext cx="2004549" cy="153384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F9B81CA2-B6F6-49A6-9EFF-ACC937DF110B}"/>
              </a:ext>
            </a:extLst>
          </p:cNvPr>
          <p:cNvGraphicFramePr>
            <a:graphicFrameLocks noChangeAspect="1"/>
          </p:cNvGraphicFramePr>
          <p:nvPr>
            <p:extLst>
              <p:ext uri="{D42A27DB-BD31-4B8C-83A1-F6EECF244321}">
                <p14:modId xmlns:p14="http://schemas.microsoft.com/office/powerpoint/2010/main" val="4180023275"/>
              </p:ext>
            </p:extLst>
          </p:nvPr>
        </p:nvGraphicFramePr>
        <p:xfrm>
          <a:off x="6147954" y="2615540"/>
          <a:ext cx="2098028" cy="1465428"/>
        </p:xfrm>
        <a:graphic>
          <a:graphicData uri="http://schemas.openxmlformats.org/presentationml/2006/ole">
            <mc:AlternateContent xmlns:mc="http://schemas.openxmlformats.org/markup-compatibility/2006">
              <mc:Choice xmlns:v="urn:schemas-microsoft-com:vml" Requires="v">
                <p:oleObj spid="_x0000_s13451" name="Graph" r:id="rId10" imgW="4174560" imgH="2916000" progId="Origin95.Graph">
                  <p:embed/>
                </p:oleObj>
              </mc:Choice>
              <mc:Fallback>
                <p:oleObj name="Graph" r:id="rId10" imgW="4174560" imgH="2916000" progId="Origin95.Graph">
                  <p:embed/>
                  <p:pic>
                    <p:nvPicPr>
                      <p:cNvPr id="29" name="Object 28">
                        <a:extLst>
                          <a:ext uri="{FF2B5EF4-FFF2-40B4-BE49-F238E27FC236}">
                            <a16:creationId xmlns:a16="http://schemas.microsoft.com/office/drawing/2014/main" id="{F9B81CA2-B6F6-49A6-9EFF-ACC937DF110B}"/>
                          </a:ext>
                        </a:extLst>
                      </p:cNvPr>
                      <p:cNvPicPr/>
                      <p:nvPr/>
                    </p:nvPicPr>
                    <p:blipFill>
                      <a:blip r:embed="rId11"/>
                      <a:stretch>
                        <a:fillRect/>
                      </a:stretch>
                    </p:blipFill>
                    <p:spPr>
                      <a:xfrm>
                        <a:off x="6147954" y="2615540"/>
                        <a:ext cx="2098028" cy="1465428"/>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28FEC61A-B54E-4FE7-B6AD-99995F0DD577}"/>
              </a:ext>
            </a:extLst>
          </p:cNvPr>
          <p:cNvGraphicFramePr>
            <a:graphicFrameLocks noChangeAspect="1"/>
          </p:cNvGraphicFramePr>
          <p:nvPr>
            <p:extLst>
              <p:ext uri="{D42A27DB-BD31-4B8C-83A1-F6EECF244321}">
                <p14:modId xmlns:p14="http://schemas.microsoft.com/office/powerpoint/2010/main" val="4142773639"/>
              </p:ext>
            </p:extLst>
          </p:nvPr>
        </p:nvGraphicFramePr>
        <p:xfrm>
          <a:off x="8077629" y="2564478"/>
          <a:ext cx="2036856" cy="1516491"/>
        </p:xfrm>
        <a:graphic>
          <a:graphicData uri="http://schemas.openxmlformats.org/presentationml/2006/ole">
            <mc:AlternateContent xmlns:mc="http://schemas.openxmlformats.org/markup-compatibility/2006">
              <mc:Choice xmlns:v="urn:schemas-microsoft-com:vml" Requires="v">
                <p:oleObj spid="_x0000_s13452" name="Graph" r:id="rId12" imgW="3920760" imgH="3000960" progId="Origin95.Graph">
                  <p:embed/>
                </p:oleObj>
              </mc:Choice>
              <mc:Fallback>
                <p:oleObj name="Graph" r:id="rId12" imgW="3920760" imgH="3000960" progId="Origin95.Graph">
                  <p:embed/>
                  <p:pic>
                    <p:nvPicPr>
                      <p:cNvPr id="33" name="Object 32">
                        <a:extLst>
                          <a:ext uri="{FF2B5EF4-FFF2-40B4-BE49-F238E27FC236}">
                            <a16:creationId xmlns:a16="http://schemas.microsoft.com/office/drawing/2014/main" id="{28FEC61A-B54E-4FE7-B6AD-99995F0DD577}"/>
                          </a:ext>
                        </a:extLst>
                      </p:cNvPr>
                      <p:cNvPicPr/>
                      <p:nvPr/>
                    </p:nvPicPr>
                    <p:blipFill>
                      <a:blip r:embed="rId13"/>
                      <a:stretch>
                        <a:fillRect/>
                      </a:stretch>
                    </p:blipFill>
                    <p:spPr>
                      <a:xfrm>
                        <a:off x="8077629" y="2564478"/>
                        <a:ext cx="2036856" cy="1516491"/>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DFF1D4D3-2E84-437D-9BE8-7A69706E507A}"/>
              </a:ext>
            </a:extLst>
          </p:cNvPr>
          <p:cNvGraphicFramePr>
            <a:graphicFrameLocks noChangeAspect="1"/>
          </p:cNvGraphicFramePr>
          <p:nvPr>
            <p:extLst>
              <p:ext uri="{D42A27DB-BD31-4B8C-83A1-F6EECF244321}">
                <p14:modId xmlns:p14="http://schemas.microsoft.com/office/powerpoint/2010/main" val="3095685640"/>
              </p:ext>
            </p:extLst>
          </p:nvPr>
        </p:nvGraphicFramePr>
        <p:xfrm>
          <a:off x="9949418" y="2394694"/>
          <a:ext cx="2226269" cy="1703502"/>
        </p:xfrm>
        <a:graphic>
          <a:graphicData uri="http://schemas.openxmlformats.org/presentationml/2006/ole">
            <mc:AlternateContent xmlns:mc="http://schemas.openxmlformats.org/markup-compatibility/2006">
              <mc:Choice xmlns:v="urn:schemas-microsoft-com:vml" Requires="v">
                <p:oleObj spid="_x0000_s13453" name="Graph" r:id="rId14" imgW="3920760" imgH="3000960" progId="Origin95.Graph">
                  <p:embed/>
                </p:oleObj>
              </mc:Choice>
              <mc:Fallback>
                <p:oleObj name="Graph" r:id="rId14" imgW="3920760" imgH="3000960" progId="Origin95.Graph">
                  <p:embed/>
                  <p:pic>
                    <p:nvPicPr>
                      <p:cNvPr id="34" name="Object 33">
                        <a:extLst>
                          <a:ext uri="{FF2B5EF4-FFF2-40B4-BE49-F238E27FC236}">
                            <a16:creationId xmlns:a16="http://schemas.microsoft.com/office/drawing/2014/main" id="{DFF1D4D3-2E84-437D-9BE8-7A69706E507A}"/>
                          </a:ext>
                        </a:extLst>
                      </p:cNvPr>
                      <p:cNvPicPr/>
                      <p:nvPr/>
                    </p:nvPicPr>
                    <p:blipFill>
                      <a:blip r:embed="rId15"/>
                      <a:stretch>
                        <a:fillRect/>
                      </a:stretch>
                    </p:blipFill>
                    <p:spPr>
                      <a:xfrm>
                        <a:off x="9949418" y="2394694"/>
                        <a:ext cx="2226269" cy="1703502"/>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8E3C8728-2EBF-4BF6-AA72-739D0D529964}"/>
              </a:ext>
            </a:extLst>
          </p:cNvPr>
          <p:cNvGraphicFramePr>
            <a:graphicFrameLocks noChangeAspect="1"/>
          </p:cNvGraphicFramePr>
          <p:nvPr>
            <p:extLst>
              <p:ext uri="{D42A27DB-BD31-4B8C-83A1-F6EECF244321}">
                <p14:modId xmlns:p14="http://schemas.microsoft.com/office/powerpoint/2010/main" val="873569756"/>
              </p:ext>
            </p:extLst>
          </p:nvPr>
        </p:nvGraphicFramePr>
        <p:xfrm>
          <a:off x="5997751" y="4007422"/>
          <a:ext cx="2098028" cy="1605374"/>
        </p:xfrm>
        <a:graphic>
          <a:graphicData uri="http://schemas.openxmlformats.org/presentationml/2006/ole">
            <mc:AlternateContent xmlns:mc="http://schemas.openxmlformats.org/markup-compatibility/2006">
              <mc:Choice xmlns:v="urn:schemas-microsoft-com:vml" Requires="v">
                <p:oleObj spid="_x0000_s13454" name="Graph" r:id="rId16" imgW="3920760" imgH="3000960" progId="Origin95.Graph">
                  <p:embed/>
                </p:oleObj>
              </mc:Choice>
              <mc:Fallback>
                <p:oleObj name="Graph" r:id="rId16" imgW="3920760" imgH="3000960" progId="Origin95.Graph">
                  <p:embed/>
                  <p:pic>
                    <p:nvPicPr>
                      <p:cNvPr id="36" name="Object 35">
                        <a:extLst>
                          <a:ext uri="{FF2B5EF4-FFF2-40B4-BE49-F238E27FC236}">
                            <a16:creationId xmlns:a16="http://schemas.microsoft.com/office/drawing/2014/main" id="{8E3C8728-2EBF-4BF6-AA72-739D0D529964}"/>
                          </a:ext>
                        </a:extLst>
                      </p:cNvPr>
                      <p:cNvPicPr/>
                      <p:nvPr/>
                    </p:nvPicPr>
                    <p:blipFill>
                      <a:blip r:embed="rId17"/>
                      <a:stretch>
                        <a:fillRect/>
                      </a:stretch>
                    </p:blipFill>
                    <p:spPr>
                      <a:xfrm>
                        <a:off x="5997751" y="4007422"/>
                        <a:ext cx="2098028" cy="1605374"/>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921AD71B-FEAF-4D41-B47B-0326BC779853}"/>
              </a:ext>
            </a:extLst>
          </p:cNvPr>
          <p:cNvGraphicFramePr>
            <a:graphicFrameLocks noChangeAspect="1"/>
          </p:cNvGraphicFramePr>
          <p:nvPr>
            <p:extLst>
              <p:ext uri="{D42A27DB-BD31-4B8C-83A1-F6EECF244321}">
                <p14:modId xmlns:p14="http://schemas.microsoft.com/office/powerpoint/2010/main" val="1018067989"/>
              </p:ext>
            </p:extLst>
          </p:nvPr>
        </p:nvGraphicFramePr>
        <p:xfrm>
          <a:off x="7974483" y="3965827"/>
          <a:ext cx="2141017" cy="1638268"/>
        </p:xfrm>
        <a:graphic>
          <a:graphicData uri="http://schemas.openxmlformats.org/presentationml/2006/ole">
            <mc:AlternateContent xmlns:mc="http://schemas.openxmlformats.org/markup-compatibility/2006">
              <mc:Choice xmlns:v="urn:schemas-microsoft-com:vml" Requires="v">
                <p:oleObj spid="_x0000_s13455" name="Graph" r:id="rId18" imgW="3920760" imgH="3000960" progId="Origin95.Graph">
                  <p:embed/>
                </p:oleObj>
              </mc:Choice>
              <mc:Fallback>
                <p:oleObj name="Graph" r:id="rId18" imgW="3920760" imgH="3000960" progId="Origin95.Graph">
                  <p:embed/>
                  <p:pic>
                    <p:nvPicPr>
                      <p:cNvPr id="38" name="Object 37">
                        <a:extLst>
                          <a:ext uri="{FF2B5EF4-FFF2-40B4-BE49-F238E27FC236}">
                            <a16:creationId xmlns:a16="http://schemas.microsoft.com/office/drawing/2014/main" id="{921AD71B-FEAF-4D41-B47B-0326BC779853}"/>
                          </a:ext>
                        </a:extLst>
                      </p:cNvPr>
                      <p:cNvPicPr/>
                      <p:nvPr/>
                    </p:nvPicPr>
                    <p:blipFill>
                      <a:blip r:embed="rId19"/>
                      <a:stretch>
                        <a:fillRect/>
                      </a:stretch>
                    </p:blipFill>
                    <p:spPr>
                      <a:xfrm>
                        <a:off x="7974483" y="3965827"/>
                        <a:ext cx="2141017" cy="1638268"/>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5246B2CF-F80A-42E4-9C8F-E91CA6D80992}"/>
              </a:ext>
            </a:extLst>
          </p:cNvPr>
          <p:cNvGraphicFramePr>
            <a:graphicFrameLocks noChangeAspect="1"/>
          </p:cNvGraphicFramePr>
          <p:nvPr>
            <p:extLst>
              <p:ext uri="{D42A27DB-BD31-4B8C-83A1-F6EECF244321}">
                <p14:modId xmlns:p14="http://schemas.microsoft.com/office/powerpoint/2010/main" val="2243638975"/>
              </p:ext>
            </p:extLst>
          </p:nvPr>
        </p:nvGraphicFramePr>
        <p:xfrm>
          <a:off x="9952358" y="3962115"/>
          <a:ext cx="2098029" cy="1605374"/>
        </p:xfrm>
        <a:graphic>
          <a:graphicData uri="http://schemas.openxmlformats.org/presentationml/2006/ole">
            <mc:AlternateContent xmlns:mc="http://schemas.openxmlformats.org/markup-compatibility/2006">
              <mc:Choice xmlns:v="urn:schemas-microsoft-com:vml" Requires="v">
                <p:oleObj spid="_x0000_s13456" name="Graph" r:id="rId20" imgW="3920760" imgH="3000960" progId="Origin95.Graph">
                  <p:embed/>
                </p:oleObj>
              </mc:Choice>
              <mc:Fallback>
                <p:oleObj name="Graph" r:id="rId20" imgW="3920760" imgH="3000960" progId="Origin95.Graph">
                  <p:embed/>
                  <p:pic>
                    <p:nvPicPr>
                      <p:cNvPr id="39" name="Object 38">
                        <a:extLst>
                          <a:ext uri="{FF2B5EF4-FFF2-40B4-BE49-F238E27FC236}">
                            <a16:creationId xmlns:a16="http://schemas.microsoft.com/office/drawing/2014/main" id="{5246B2CF-F80A-42E4-9C8F-E91CA6D80992}"/>
                          </a:ext>
                        </a:extLst>
                      </p:cNvPr>
                      <p:cNvPicPr/>
                      <p:nvPr/>
                    </p:nvPicPr>
                    <p:blipFill>
                      <a:blip r:embed="rId21"/>
                      <a:stretch>
                        <a:fillRect/>
                      </a:stretch>
                    </p:blipFill>
                    <p:spPr>
                      <a:xfrm>
                        <a:off x="9952358" y="3962115"/>
                        <a:ext cx="2098029" cy="1605374"/>
                      </a:xfrm>
                      <a:prstGeom prst="rect">
                        <a:avLst/>
                      </a:prstGeom>
                    </p:spPr>
                  </p:pic>
                </p:oleObj>
              </mc:Fallback>
            </mc:AlternateContent>
          </a:graphicData>
        </a:graphic>
      </p:graphicFrame>
      <p:grpSp>
        <p:nvGrpSpPr>
          <p:cNvPr id="44" name="Group 43">
            <a:extLst>
              <a:ext uri="{FF2B5EF4-FFF2-40B4-BE49-F238E27FC236}">
                <a16:creationId xmlns:a16="http://schemas.microsoft.com/office/drawing/2014/main" id="{0B2BAE87-396D-4748-BE81-F651EA546FD4}"/>
              </a:ext>
            </a:extLst>
          </p:cNvPr>
          <p:cNvGrpSpPr/>
          <p:nvPr/>
        </p:nvGrpSpPr>
        <p:grpSpPr>
          <a:xfrm>
            <a:off x="4753392" y="1502293"/>
            <a:ext cx="1189882" cy="3270328"/>
            <a:chOff x="4768646" y="1680915"/>
            <a:chExt cx="1189882" cy="3270328"/>
          </a:xfrm>
        </p:grpSpPr>
        <p:pic>
          <p:nvPicPr>
            <p:cNvPr id="40" name="Picture 39">
              <a:extLst>
                <a:ext uri="{FF2B5EF4-FFF2-40B4-BE49-F238E27FC236}">
                  <a16:creationId xmlns:a16="http://schemas.microsoft.com/office/drawing/2014/main" id="{D21FF394-4BE0-49E7-A786-0557CAF1C070}"/>
                </a:ext>
              </a:extLst>
            </p:cNvPr>
            <p:cNvPicPr>
              <a:picLocks noChangeAspect="1"/>
            </p:cNvPicPr>
            <p:nvPr/>
          </p:nvPicPr>
          <p:blipFill>
            <a:blip r:embed="rId22"/>
            <a:stretch>
              <a:fillRect/>
            </a:stretch>
          </p:blipFill>
          <p:spPr>
            <a:xfrm>
              <a:off x="4768646" y="1680915"/>
              <a:ext cx="1189882" cy="1185216"/>
            </a:xfrm>
            <a:prstGeom prst="rect">
              <a:avLst/>
            </a:prstGeom>
          </p:spPr>
        </p:pic>
        <p:pic>
          <p:nvPicPr>
            <p:cNvPr id="41" name="Picture 40">
              <a:extLst>
                <a:ext uri="{FF2B5EF4-FFF2-40B4-BE49-F238E27FC236}">
                  <a16:creationId xmlns:a16="http://schemas.microsoft.com/office/drawing/2014/main" id="{0E352770-30EF-45A6-9357-4D95F840E2C5}"/>
                </a:ext>
              </a:extLst>
            </p:cNvPr>
            <p:cNvPicPr>
              <a:picLocks noChangeAspect="1"/>
            </p:cNvPicPr>
            <p:nvPr/>
          </p:nvPicPr>
          <p:blipFill>
            <a:blip r:embed="rId23"/>
            <a:stretch>
              <a:fillRect/>
            </a:stretch>
          </p:blipFill>
          <p:spPr>
            <a:xfrm>
              <a:off x="4844496" y="2913236"/>
              <a:ext cx="904032" cy="904032"/>
            </a:xfrm>
            <a:prstGeom prst="rect">
              <a:avLst/>
            </a:prstGeom>
          </p:spPr>
        </p:pic>
        <p:pic>
          <p:nvPicPr>
            <p:cNvPr id="42" name="Picture 41">
              <a:extLst>
                <a:ext uri="{FF2B5EF4-FFF2-40B4-BE49-F238E27FC236}">
                  <a16:creationId xmlns:a16="http://schemas.microsoft.com/office/drawing/2014/main" id="{333B80F1-0798-435E-A5D5-0068D3DBC9C3}"/>
                </a:ext>
              </a:extLst>
            </p:cNvPr>
            <p:cNvPicPr>
              <a:picLocks noChangeAspect="1"/>
            </p:cNvPicPr>
            <p:nvPr/>
          </p:nvPicPr>
          <p:blipFill>
            <a:blip r:embed="rId24"/>
            <a:stretch>
              <a:fillRect/>
            </a:stretch>
          </p:blipFill>
          <p:spPr>
            <a:xfrm>
              <a:off x="4917648" y="4028746"/>
              <a:ext cx="848552" cy="742483"/>
            </a:xfrm>
            <a:prstGeom prst="rect">
              <a:avLst/>
            </a:prstGeom>
          </p:spPr>
        </p:pic>
        <p:sp>
          <p:nvSpPr>
            <p:cNvPr id="43" name="TextBox 42">
              <a:extLst>
                <a:ext uri="{FF2B5EF4-FFF2-40B4-BE49-F238E27FC236}">
                  <a16:creationId xmlns:a16="http://schemas.microsoft.com/office/drawing/2014/main" id="{49AF7248-6C70-4B01-827D-895777B4783A}"/>
                </a:ext>
              </a:extLst>
            </p:cNvPr>
            <p:cNvSpPr txBox="1"/>
            <p:nvPr/>
          </p:nvSpPr>
          <p:spPr>
            <a:xfrm>
              <a:off x="4772416" y="2638814"/>
              <a:ext cx="745098" cy="184666"/>
            </a:xfrm>
            <a:prstGeom prst="rect">
              <a:avLst/>
            </a:prstGeom>
            <a:solidFill>
              <a:schemeClr val="bg1"/>
            </a:solidFill>
          </p:spPr>
          <p:txBody>
            <a:bodyPr wrap="square" rtlCol="0">
              <a:spAutoFit/>
            </a:bodyPr>
            <a:lstStyle/>
            <a:p>
              <a:r>
                <a:rPr lang="en-US" sz="600" b="1" dirty="0"/>
                <a:t>Fe(II)-(Ferrozine)</a:t>
              </a:r>
              <a:r>
                <a:rPr lang="en-US" sz="600" b="1" baseline="-25000" dirty="0"/>
                <a:t>3</a:t>
              </a:r>
              <a:endParaRPr lang="en-US" sz="600" b="1" dirty="0"/>
            </a:p>
          </p:txBody>
        </p:sp>
        <p:sp>
          <p:nvSpPr>
            <p:cNvPr id="45" name="TextBox 44">
              <a:extLst>
                <a:ext uri="{FF2B5EF4-FFF2-40B4-BE49-F238E27FC236}">
                  <a16:creationId xmlns:a16="http://schemas.microsoft.com/office/drawing/2014/main" id="{8760944A-E826-4484-A1D9-9717D9B24232}"/>
                </a:ext>
              </a:extLst>
            </p:cNvPr>
            <p:cNvSpPr txBox="1"/>
            <p:nvPr/>
          </p:nvSpPr>
          <p:spPr>
            <a:xfrm>
              <a:off x="4855398" y="3804947"/>
              <a:ext cx="1036942" cy="184666"/>
            </a:xfrm>
            <a:prstGeom prst="rect">
              <a:avLst/>
            </a:prstGeom>
            <a:solidFill>
              <a:schemeClr val="bg1"/>
            </a:solidFill>
          </p:spPr>
          <p:txBody>
            <a:bodyPr wrap="square" rtlCol="0">
              <a:spAutoFit/>
            </a:bodyPr>
            <a:lstStyle/>
            <a:p>
              <a:r>
                <a:rPr lang="en-US" sz="600" b="1" dirty="0"/>
                <a:t>Fe(II)-(Phenanthroline)</a:t>
              </a:r>
              <a:r>
                <a:rPr lang="en-US" sz="600" b="1" baseline="-25000" dirty="0"/>
                <a:t>3</a:t>
              </a:r>
              <a:endParaRPr lang="en-US" sz="600" b="1" dirty="0"/>
            </a:p>
          </p:txBody>
        </p:sp>
        <p:sp>
          <p:nvSpPr>
            <p:cNvPr id="46" name="TextBox 45">
              <a:extLst>
                <a:ext uri="{FF2B5EF4-FFF2-40B4-BE49-F238E27FC236}">
                  <a16:creationId xmlns:a16="http://schemas.microsoft.com/office/drawing/2014/main" id="{53E658CC-530C-4ACF-A5F2-7E55B821D25D}"/>
                </a:ext>
              </a:extLst>
            </p:cNvPr>
            <p:cNvSpPr txBox="1"/>
            <p:nvPr/>
          </p:nvSpPr>
          <p:spPr>
            <a:xfrm>
              <a:off x="4976712" y="4766577"/>
              <a:ext cx="848551" cy="184666"/>
            </a:xfrm>
            <a:prstGeom prst="rect">
              <a:avLst/>
            </a:prstGeom>
            <a:solidFill>
              <a:schemeClr val="bg1"/>
            </a:solidFill>
          </p:spPr>
          <p:txBody>
            <a:bodyPr wrap="square" rtlCol="0">
              <a:spAutoFit/>
            </a:bodyPr>
            <a:lstStyle/>
            <a:p>
              <a:r>
                <a:rPr lang="en-US" sz="600" b="1" dirty="0"/>
                <a:t>Fe(II)-(Bipyridine)</a:t>
              </a:r>
              <a:r>
                <a:rPr lang="en-US" sz="600" b="1" baseline="-25000" dirty="0"/>
                <a:t>3</a:t>
              </a:r>
              <a:endParaRPr lang="en-US" sz="600" b="1" dirty="0"/>
            </a:p>
          </p:txBody>
        </p:sp>
      </p:grpSp>
      <p:graphicFrame>
        <p:nvGraphicFramePr>
          <p:cNvPr id="18" name="Table 17">
            <a:extLst>
              <a:ext uri="{FF2B5EF4-FFF2-40B4-BE49-F238E27FC236}">
                <a16:creationId xmlns:a16="http://schemas.microsoft.com/office/drawing/2014/main" id="{43B2A28F-CD66-4191-9D92-F3DEF5AE9D03}"/>
              </a:ext>
            </a:extLst>
          </p:cNvPr>
          <p:cNvGraphicFramePr>
            <a:graphicFrameLocks noGrp="1"/>
          </p:cNvGraphicFramePr>
          <p:nvPr>
            <p:extLst>
              <p:ext uri="{D42A27DB-BD31-4B8C-83A1-F6EECF244321}">
                <p14:modId xmlns:p14="http://schemas.microsoft.com/office/powerpoint/2010/main" val="4047338161"/>
              </p:ext>
            </p:extLst>
          </p:nvPr>
        </p:nvGraphicFramePr>
        <p:xfrm>
          <a:off x="7023100" y="5542169"/>
          <a:ext cx="5188331" cy="1295400"/>
        </p:xfrm>
        <a:graphic>
          <a:graphicData uri="http://schemas.openxmlformats.org/drawingml/2006/table">
            <a:tbl>
              <a:tblPr firstRow="1" bandRow="1">
                <a:tableStyleId>{5C22544A-7EE6-4342-B048-85BDC9FD1C3A}</a:tableStyleId>
              </a:tblPr>
              <a:tblGrid>
                <a:gridCol w="1823435">
                  <a:extLst>
                    <a:ext uri="{9D8B030D-6E8A-4147-A177-3AD203B41FA5}">
                      <a16:colId xmlns:a16="http://schemas.microsoft.com/office/drawing/2014/main" val="16470496"/>
                    </a:ext>
                  </a:extLst>
                </a:gridCol>
                <a:gridCol w="1231289">
                  <a:extLst>
                    <a:ext uri="{9D8B030D-6E8A-4147-A177-3AD203B41FA5}">
                      <a16:colId xmlns:a16="http://schemas.microsoft.com/office/drawing/2014/main" val="2681023098"/>
                    </a:ext>
                  </a:extLst>
                </a:gridCol>
                <a:gridCol w="1156095">
                  <a:extLst>
                    <a:ext uri="{9D8B030D-6E8A-4147-A177-3AD203B41FA5}">
                      <a16:colId xmlns:a16="http://schemas.microsoft.com/office/drawing/2014/main" val="3715090520"/>
                    </a:ext>
                  </a:extLst>
                </a:gridCol>
                <a:gridCol w="977512">
                  <a:extLst>
                    <a:ext uri="{9D8B030D-6E8A-4147-A177-3AD203B41FA5}">
                      <a16:colId xmlns:a16="http://schemas.microsoft.com/office/drawing/2014/main" val="3545044444"/>
                    </a:ext>
                  </a:extLst>
                </a:gridCol>
              </a:tblGrid>
              <a:tr h="238038">
                <a:tc gridSpan="4">
                  <a:txBody>
                    <a:bodyPr/>
                    <a:lstStyle/>
                    <a:p>
                      <a:pPr algn="ctr" rtl="0" fontAlgn="base"/>
                      <a:r>
                        <a:rPr lang="en-US" sz="1100">
                          <a:effectLst/>
                        </a:rPr>
                        <a:t>Experiment vs Published Molar Absorptivity Values </a:t>
                      </a:r>
                      <a:endParaRPr lang="en-US">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6985389"/>
                  </a:ext>
                </a:extLst>
              </a:tr>
              <a:tr h="251262">
                <a:tc>
                  <a:txBody>
                    <a:bodyPr/>
                    <a:lstStyle/>
                    <a:p>
                      <a:pPr algn="ctr" rtl="0" fontAlgn="base"/>
                      <a:r>
                        <a:rPr lang="en-US" sz="1100">
                          <a:effectLst/>
                        </a:rPr>
                        <a:t>Fe (II) - Chelator </a:t>
                      </a:r>
                      <a:endParaRPr lang="en-US">
                        <a:effectLst/>
                      </a:endParaRPr>
                    </a:p>
                  </a:txBody>
                  <a:tcPr/>
                </a:tc>
                <a:tc>
                  <a:txBody>
                    <a:bodyPr/>
                    <a:lstStyle/>
                    <a:p>
                      <a:pPr algn="ctr" rtl="0" fontAlgn="base"/>
                      <a:r>
                        <a:rPr lang="en-US" sz="1100">
                          <a:effectLst/>
                        </a:rPr>
                        <a:t>Epsilon </a:t>
                      </a:r>
                      <a:r>
                        <a:rPr lang="en-US" sz="850" baseline="-25000">
                          <a:effectLst/>
                        </a:rPr>
                        <a:t>Experimental</a:t>
                      </a:r>
                      <a:r>
                        <a:rPr lang="en-US" sz="850">
                          <a:effectLst/>
                        </a:rPr>
                        <a:t> </a:t>
                      </a:r>
                      <a:endParaRPr lang="en-US">
                        <a:effectLst/>
                      </a:endParaRPr>
                    </a:p>
                  </a:txBody>
                  <a:tcPr/>
                </a:tc>
                <a:tc>
                  <a:txBody>
                    <a:bodyPr/>
                    <a:lstStyle/>
                    <a:p>
                      <a:pPr algn="ctr" rtl="0" fontAlgn="base"/>
                      <a:r>
                        <a:rPr lang="en-US" sz="1100">
                          <a:effectLst/>
                        </a:rPr>
                        <a:t>Epsilon </a:t>
                      </a:r>
                      <a:r>
                        <a:rPr lang="en-US" sz="850" baseline="-25000">
                          <a:effectLst/>
                        </a:rPr>
                        <a:t>Literature</a:t>
                      </a:r>
                      <a:r>
                        <a:rPr lang="en-US" sz="850">
                          <a:effectLst/>
                        </a:rPr>
                        <a:t> </a:t>
                      </a:r>
                      <a:endParaRPr lang="en-US">
                        <a:effectLst/>
                      </a:endParaRPr>
                    </a:p>
                  </a:txBody>
                  <a:tcPr/>
                </a:tc>
                <a:tc>
                  <a:txBody>
                    <a:bodyPr/>
                    <a:lstStyle/>
                    <a:p>
                      <a:pPr algn="ctr" rtl="0" fontAlgn="base"/>
                      <a:r>
                        <a:rPr lang="en-US" sz="1100">
                          <a:effectLst/>
                        </a:rPr>
                        <a:t>Percent Error </a:t>
                      </a:r>
                      <a:endParaRPr lang="en-US">
                        <a:effectLst/>
                      </a:endParaRPr>
                    </a:p>
                  </a:txBody>
                  <a:tcPr/>
                </a:tc>
                <a:extLst>
                  <a:ext uri="{0D108BD9-81ED-4DB2-BD59-A6C34878D82A}">
                    <a16:rowId xmlns:a16="http://schemas.microsoft.com/office/drawing/2014/main" val="4290528028"/>
                  </a:ext>
                </a:extLst>
              </a:tr>
              <a:tr h="251262">
                <a:tc>
                  <a:txBody>
                    <a:bodyPr/>
                    <a:lstStyle/>
                    <a:p>
                      <a:pPr algn="ctr" rtl="0" fontAlgn="base"/>
                      <a:r>
                        <a:rPr lang="en-US" sz="1100">
                          <a:effectLst/>
                        </a:rPr>
                        <a:t>Fe (II) - (Ferrozine)</a:t>
                      </a:r>
                      <a:r>
                        <a:rPr lang="en-US" sz="850" baseline="-25000">
                          <a:effectLst/>
                        </a:rPr>
                        <a:t>3</a:t>
                      </a:r>
                      <a:r>
                        <a:rPr lang="en-US" sz="850">
                          <a:effectLst/>
                        </a:rPr>
                        <a:t> </a:t>
                      </a:r>
                      <a:endParaRPr lang="en-US">
                        <a:effectLst/>
                      </a:endParaRPr>
                    </a:p>
                  </a:txBody>
                  <a:tcPr/>
                </a:tc>
                <a:tc>
                  <a:txBody>
                    <a:bodyPr/>
                    <a:lstStyle/>
                    <a:p>
                      <a:pPr algn="ctr" rtl="0" fontAlgn="base"/>
                      <a:r>
                        <a:rPr lang="en-US" sz="1100">
                          <a:effectLst/>
                        </a:rPr>
                        <a:t>31,500 </a:t>
                      </a:r>
                      <a:endParaRPr lang="en-US">
                        <a:effectLst/>
                      </a:endParaRPr>
                    </a:p>
                  </a:txBody>
                  <a:tcPr/>
                </a:tc>
                <a:tc>
                  <a:txBody>
                    <a:bodyPr/>
                    <a:lstStyle/>
                    <a:p>
                      <a:pPr algn="ctr" rtl="0" fontAlgn="base"/>
                      <a:r>
                        <a:rPr lang="en-US" sz="1100">
                          <a:effectLst/>
                        </a:rPr>
                        <a:t>27,900 </a:t>
                      </a:r>
                      <a:endParaRPr lang="en-US">
                        <a:effectLst/>
                      </a:endParaRPr>
                    </a:p>
                  </a:txBody>
                  <a:tcPr/>
                </a:tc>
                <a:tc>
                  <a:txBody>
                    <a:bodyPr/>
                    <a:lstStyle/>
                    <a:p>
                      <a:pPr algn="ctr" rtl="0" fontAlgn="base"/>
                      <a:r>
                        <a:rPr lang="en-US" sz="1100">
                          <a:effectLst/>
                        </a:rPr>
                        <a:t>~10% </a:t>
                      </a:r>
                      <a:endParaRPr lang="en-US">
                        <a:effectLst/>
                      </a:endParaRPr>
                    </a:p>
                  </a:txBody>
                  <a:tcPr/>
                </a:tc>
                <a:extLst>
                  <a:ext uri="{0D108BD9-81ED-4DB2-BD59-A6C34878D82A}">
                    <a16:rowId xmlns:a16="http://schemas.microsoft.com/office/drawing/2014/main" val="2593358779"/>
                  </a:ext>
                </a:extLst>
              </a:tr>
              <a:tr h="251262">
                <a:tc>
                  <a:txBody>
                    <a:bodyPr/>
                    <a:lstStyle/>
                    <a:p>
                      <a:pPr algn="ctr" rtl="0" fontAlgn="base"/>
                      <a:r>
                        <a:rPr lang="en-US" sz="1100">
                          <a:effectLst/>
                        </a:rPr>
                        <a:t>Fe (II) - (Bipyridine)</a:t>
                      </a:r>
                      <a:r>
                        <a:rPr lang="en-US" sz="850" baseline="-25000">
                          <a:effectLst/>
                        </a:rPr>
                        <a:t>3</a:t>
                      </a:r>
                      <a:r>
                        <a:rPr lang="en-US" sz="850">
                          <a:effectLst/>
                        </a:rPr>
                        <a:t> </a:t>
                      </a:r>
                      <a:endParaRPr lang="en-US">
                        <a:effectLst/>
                      </a:endParaRPr>
                    </a:p>
                  </a:txBody>
                  <a:tcPr/>
                </a:tc>
                <a:tc>
                  <a:txBody>
                    <a:bodyPr/>
                    <a:lstStyle/>
                    <a:p>
                      <a:pPr algn="ctr" rtl="0" fontAlgn="base"/>
                      <a:r>
                        <a:rPr lang="en-US" sz="1100">
                          <a:effectLst/>
                        </a:rPr>
                        <a:t>9,950 </a:t>
                      </a:r>
                      <a:endParaRPr lang="en-US">
                        <a:effectLst/>
                      </a:endParaRPr>
                    </a:p>
                  </a:txBody>
                  <a:tcPr/>
                </a:tc>
                <a:tc>
                  <a:txBody>
                    <a:bodyPr/>
                    <a:lstStyle/>
                    <a:p>
                      <a:pPr algn="ctr" rtl="0" fontAlgn="base"/>
                      <a:r>
                        <a:rPr lang="en-US" sz="1100">
                          <a:effectLst/>
                        </a:rPr>
                        <a:t>8,650 </a:t>
                      </a:r>
                      <a:endParaRPr lang="en-US">
                        <a:effectLst/>
                      </a:endParaRPr>
                    </a:p>
                  </a:txBody>
                  <a:tcPr/>
                </a:tc>
                <a:tc>
                  <a:txBody>
                    <a:bodyPr/>
                    <a:lstStyle/>
                    <a:p>
                      <a:pPr algn="ctr" rtl="0" fontAlgn="base"/>
                      <a:r>
                        <a:rPr lang="en-US" sz="1100">
                          <a:effectLst/>
                        </a:rPr>
                        <a:t>~13% </a:t>
                      </a:r>
                      <a:endParaRPr lang="en-US">
                        <a:effectLst/>
                      </a:endParaRPr>
                    </a:p>
                  </a:txBody>
                  <a:tcPr/>
                </a:tc>
                <a:extLst>
                  <a:ext uri="{0D108BD9-81ED-4DB2-BD59-A6C34878D82A}">
                    <a16:rowId xmlns:a16="http://schemas.microsoft.com/office/drawing/2014/main" val="2490695987"/>
                  </a:ext>
                </a:extLst>
              </a:tr>
              <a:tr h="251262">
                <a:tc>
                  <a:txBody>
                    <a:bodyPr/>
                    <a:lstStyle/>
                    <a:p>
                      <a:pPr algn="ctr" rtl="0" fontAlgn="base"/>
                      <a:r>
                        <a:rPr lang="en-US" sz="1100">
                          <a:effectLst/>
                        </a:rPr>
                        <a:t>Fe (II) - (Phenanthroline)</a:t>
                      </a:r>
                      <a:r>
                        <a:rPr lang="en-US" sz="850" baseline="-25000">
                          <a:effectLst/>
                        </a:rPr>
                        <a:t>3</a:t>
                      </a:r>
                      <a:r>
                        <a:rPr lang="en-US" sz="850">
                          <a:effectLst/>
                        </a:rPr>
                        <a:t> </a:t>
                      </a:r>
                      <a:endParaRPr lang="en-US">
                        <a:effectLst/>
                      </a:endParaRPr>
                    </a:p>
                  </a:txBody>
                  <a:tcPr/>
                </a:tc>
                <a:tc>
                  <a:txBody>
                    <a:bodyPr/>
                    <a:lstStyle/>
                    <a:p>
                      <a:pPr algn="ctr" rtl="0" fontAlgn="base"/>
                      <a:r>
                        <a:rPr lang="en-US" sz="1100">
                          <a:effectLst/>
                        </a:rPr>
                        <a:t>12,450 </a:t>
                      </a:r>
                      <a:endParaRPr lang="en-US">
                        <a:effectLst/>
                      </a:endParaRPr>
                    </a:p>
                  </a:txBody>
                  <a:tcPr/>
                </a:tc>
                <a:tc>
                  <a:txBody>
                    <a:bodyPr/>
                    <a:lstStyle/>
                    <a:p>
                      <a:pPr algn="ctr" rtl="0" fontAlgn="base"/>
                      <a:r>
                        <a:rPr lang="en-US" sz="1100">
                          <a:effectLst/>
                        </a:rPr>
                        <a:t>11,100 </a:t>
                      </a:r>
                      <a:endParaRPr lang="en-US">
                        <a:effectLst/>
                      </a:endParaRPr>
                    </a:p>
                  </a:txBody>
                  <a:tcPr/>
                </a:tc>
                <a:tc>
                  <a:txBody>
                    <a:bodyPr/>
                    <a:lstStyle/>
                    <a:p>
                      <a:pPr algn="ctr" rtl="0" fontAlgn="base"/>
                      <a:r>
                        <a:rPr lang="en-US" sz="1100" dirty="0">
                          <a:effectLst/>
                        </a:rPr>
                        <a:t>~11% </a:t>
                      </a:r>
                      <a:endParaRPr lang="en-US" dirty="0">
                        <a:effectLst/>
                      </a:endParaRPr>
                    </a:p>
                  </a:txBody>
                  <a:tcPr/>
                </a:tc>
                <a:extLst>
                  <a:ext uri="{0D108BD9-81ED-4DB2-BD59-A6C34878D82A}">
                    <a16:rowId xmlns:a16="http://schemas.microsoft.com/office/drawing/2014/main" val="1524896468"/>
                  </a:ext>
                </a:extLst>
              </a:tr>
            </a:tbl>
          </a:graphicData>
        </a:graphic>
      </p:graphicFrame>
      <p:sp>
        <p:nvSpPr>
          <p:cNvPr id="17" name="TextBox 16">
            <a:extLst>
              <a:ext uri="{FF2B5EF4-FFF2-40B4-BE49-F238E27FC236}">
                <a16:creationId xmlns:a16="http://schemas.microsoft.com/office/drawing/2014/main" id="{A70B49D9-1C4B-6A47-ACEB-16C07D1B93EE}"/>
              </a:ext>
            </a:extLst>
          </p:cNvPr>
          <p:cNvSpPr txBox="1"/>
          <p:nvPr/>
        </p:nvSpPr>
        <p:spPr>
          <a:xfrm>
            <a:off x="4587016" y="5228007"/>
            <a:ext cx="2232683" cy="615553"/>
          </a:xfrm>
          <a:prstGeom prst="rect">
            <a:avLst/>
          </a:prstGeom>
          <a:noFill/>
        </p:spPr>
        <p:txBody>
          <a:bodyPr wrap="square" rtlCol="0">
            <a:spAutoFit/>
          </a:bodyPr>
          <a:lstStyle/>
          <a:p>
            <a:r>
              <a:rPr lang="en-US" sz="800" dirty="0">
                <a:solidFill>
                  <a:srgbClr val="201F1E"/>
                </a:solidFill>
                <a:latin typeface="Times New Roman" panose="02020603050405020304" pitchFamily="18" charset="0"/>
                <a:cs typeface="Times New Roman" panose="02020603050405020304" pitchFamily="18" charset="0"/>
              </a:rPr>
              <a:t>This work is supported by an NSF grant</a:t>
            </a:r>
          </a:p>
          <a:p>
            <a:r>
              <a:rPr lang="en-US" sz="800" dirty="0">
                <a:solidFill>
                  <a:srgbClr val="201F1E"/>
                </a:solidFill>
                <a:latin typeface="Times New Roman" panose="02020603050405020304" pitchFamily="18" charset="0"/>
                <a:cs typeface="Times New Roman" panose="02020603050405020304" pitchFamily="18" charset="0"/>
              </a:rPr>
              <a:t> (Award #1934666) and by a Henry Dreyfus Teacher-Scholar Award #TH-16-007. </a:t>
            </a:r>
            <a:endParaRPr lang="en-US" sz="800" dirty="0">
              <a:latin typeface="Times New Roman" panose="02020603050405020304" pitchFamily="18" charset="0"/>
              <a:cs typeface="Times New Roman" panose="02020603050405020304" pitchFamily="18" charset="0"/>
            </a:endParaRPr>
          </a:p>
          <a:p>
            <a:endParaRPr lang="en-US" sz="1000" dirty="0"/>
          </a:p>
        </p:txBody>
      </p:sp>
      <p:sp>
        <p:nvSpPr>
          <p:cNvPr id="37" name="TextBox 36">
            <a:extLst>
              <a:ext uri="{FF2B5EF4-FFF2-40B4-BE49-F238E27FC236}">
                <a16:creationId xmlns:a16="http://schemas.microsoft.com/office/drawing/2014/main" id="{E0CB30AC-4B57-3842-B563-F26AC8A8B259}"/>
              </a:ext>
            </a:extLst>
          </p:cNvPr>
          <p:cNvSpPr txBox="1"/>
          <p:nvPr/>
        </p:nvSpPr>
        <p:spPr>
          <a:xfrm>
            <a:off x="4612787" y="5666067"/>
            <a:ext cx="2098028" cy="231706"/>
          </a:xfrm>
          <a:prstGeom prst="rect">
            <a:avLst/>
          </a:prstGeom>
          <a:solidFill>
            <a:schemeClr val="accent6">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latin typeface="Times New Roman"/>
                <a:cs typeface="Calibri"/>
              </a:rPr>
              <a:t>References</a:t>
            </a:r>
          </a:p>
        </p:txBody>
      </p:sp>
      <p:sp>
        <p:nvSpPr>
          <p:cNvPr id="19" name="Rectangle 18">
            <a:extLst>
              <a:ext uri="{FF2B5EF4-FFF2-40B4-BE49-F238E27FC236}">
                <a16:creationId xmlns:a16="http://schemas.microsoft.com/office/drawing/2014/main" id="{35BC1A84-45BB-1849-A845-ABFCA34E270B}"/>
              </a:ext>
            </a:extLst>
          </p:cNvPr>
          <p:cNvSpPr/>
          <p:nvPr/>
        </p:nvSpPr>
        <p:spPr>
          <a:xfrm>
            <a:off x="4587016" y="5858159"/>
            <a:ext cx="2436084" cy="1077218"/>
          </a:xfrm>
          <a:prstGeom prst="rect">
            <a:avLst/>
          </a:prstGeom>
        </p:spPr>
        <p:txBody>
          <a:bodyPr wrap="square">
            <a:spAutoFit/>
          </a:bodyPr>
          <a:lstStyle/>
          <a:p>
            <a:r>
              <a:rPr lang="en-US" sz="800" dirty="0">
                <a:latin typeface="Times New Roman" panose="02020603050405020304" pitchFamily="18" charset="0"/>
                <a:ea typeface="SimSun" panose="02010600030101010101" pitchFamily="2" charset="-122"/>
              </a:rPr>
              <a:t>1. F. </a:t>
            </a:r>
            <a:r>
              <a:rPr lang="en-US" sz="800" dirty="0" err="1">
                <a:latin typeface="Times New Roman" panose="02020603050405020304" pitchFamily="18" charset="0"/>
                <a:ea typeface="SimSun" panose="02010600030101010101" pitchFamily="2" charset="-122"/>
              </a:rPr>
              <a:t>Bou</a:t>
            </a:r>
            <a:r>
              <a:rPr lang="en-US" sz="800" dirty="0">
                <a:latin typeface="Times New Roman" panose="02020603050405020304" pitchFamily="18" charset="0"/>
                <a:ea typeface="SimSun" panose="02010600030101010101" pitchFamily="2" charset="-122"/>
              </a:rPr>
              <a:t>-Abdallah, The iron redox and hydrolysis chemistry of the ferritins. </a:t>
            </a:r>
            <a:r>
              <a:rPr lang="en-US" sz="800" dirty="0" err="1">
                <a:solidFill>
                  <a:srgbClr val="231F20"/>
                </a:solidFill>
                <a:latin typeface="Times New Roman" panose="02020603050405020304" pitchFamily="18" charset="0"/>
                <a:ea typeface="SimSun" panose="02010600030101010101" pitchFamily="2" charset="-122"/>
              </a:rPr>
              <a:t>Biochimica</a:t>
            </a:r>
            <a:r>
              <a:rPr lang="en-US" sz="800" dirty="0">
                <a:solidFill>
                  <a:srgbClr val="231F20"/>
                </a:solidFill>
                <a:latin typeface="Times New Roman" panose="02020603050405020304" pitchFamily="18" charset="0"/>
                <a:ea typeface="SimSun" panose="02010600030101010101" pitchFamily="2" charset="-122"/>
              </a:rPr>
              <a:t> et </a:t>
            </a:r>
            <a:r>
              <a:rPr lang="en-US" sz="800" dirty="0" err="1">
                <a:solidFill>
                  <a:srgbClr val="231F20"/>
                </a:solidFill>
                <a:latin typeface="Times New Roman" panose="02020603050405020304" pitchFamily="18" charset="0"/>
                <a:ea typeface="SimSun" panose="02010600030101010101" pitchFamily="2" charset="-122"/>
              </a:rPr>
              <a:t>Biophysica</a:t>
            </a:r>
            <a:r>
              <a:rPr lang="en-US" sz="800" dirty="0">
                <a:solidFill>
                  <a:srgbClr val="231F20"/>
                </a:solidFill>
                <a:latin typeface="Times New Roman" panose="02020603050405020304" pitchFamily="18" charset="0"/>
                <a:ea typeface="SimSun" panose="02010600030101010101" pitchFamily="2" charset="-122"/>
              </a:rPr>
              <a:t> Acta 2010, 1800, 719–731. </a:t>
            </a:r>
            <a:r>
              <a:rPr lang="en-US" sz="800" dirty="0" err="1">
                <a:solidFill>
                  <a:srgbClr val="231F20"/>
                </a:solidFill>
                <a:latin typeface="Times New Roman" panose="02020603050405020304" pitchFamily="18" charset="0"/>
                <a:ea typeface="SimSun" panose="02010600030101010101" pitchFamily="2" charset="-122"/>
              </a:rPr>
              <a:t>doi</a:t>
            </a:r>
            <a:r>
              <a:rPr lang="en-US" sz="800" dirty="0">
                <a:latin typeface="Times New Roman" panose="02020603050405020304" pitchFamily="18" charset="0"/>
                <a:ea typeface="SimSun" panose="02010600030101010101" pitchFamily="2" charset="-122"/>
                <a:cs typeface="Arial" panose="020B0604020202020204" pitchFamily="34" charset="0"/>
              </a:rPr>
              <a:t>:</a:t>
            </a:r>
            <a:endParaRPr lang="en-US" sz="800" u="sng" dirty="0">
              <a:solidFill>
                <a:srgbClr val="0563C1"/>
              </a:solidFill>
              <a:latin typeface="Times New Roman" panose="02020603050405020304" pitchFamily="18" charset="0"/>
              <a:ea typeface="SimSun" panose="02010600030101010101" pitchFamily="2" charset="-122"/>
              <a:cs typeface="Arial" panose="020B0604020202020204" pitchFamily="34" charset="0"/>
              <a:hlinkClick r:id="rId25">
                <a:extLst>
                  <a:ext uri="{A12FA001-AC4F-418D-AE19-62706E023703}">
                    <ahyp:hlinkClr xmlns:ahyp="http://schemas.microsoft.com/office/drawing/2018/hyperlinkcolor" val="tx"/>
                  </a:ext>
                </a:extLst>
              </a:hlinkClick>
            </a:endParaRPr>
          </a:p>
          <a:p>
            <a:r>
              <a:rPr lang="en-US" sz="800" dirty="0">
                <a:latin typeface="Times New Roman" panose="02020603050405020304" pitchFamily="18" charset="0"/>
                <a:ea typeface="SimSun" panose="02010600030101010101" pitchFamily="2" charset="-122"/>
                <a:cs typeface="Arial" panose="020B0604020202020204" pitchFamily="34" charset="0"/>
                <a:hlinkClick r:id="rId25">
                  <a:extLst>
                    <a:ext uri="{A12FA001-AC4F-418D-AE19-62706E023703}">
                      <ahyp:hlinkClr xmlns:ahyp="http://schemas.microsoft.com/office/drawing/2018/hyperlinkcolor" val="tx"/>
                    </a:ext>
                  </a:extLst>
                </a:hlinkClick>
              </a:rPr>
              <a:t>2.</a:t>
            </a:r>
            <a:r>
              <a:rPr lang="en-US" sz="800" dirty="0">
                <a:latin typeface="Times New Roman" panose="02020603050405020304" pitchFamily="18" charset="0"/>
                <a:ea typeface="SimSun" panose="02010600030101010101" pitchFamily="2" charset="-122"/>
                <a:cs typeface="Times New Roman" panose="02020603050405020304" pitchFamily="18" charset="0"/>
              </a:rPr>
              <a:t> T.M. </a:t>
            </a:r>
            <a:r>
              <a:rPr lang="en-US" sz="800" dirty="0" err="1">
                <a:latin typeface="Times New Roman" panose="02020603050405020304" pitchFamily="18" charset="0"/>
                <a:ea typeface="SimSun" panose="02010600030101010101" pitchFamily="2" charset="-122"/>
                <a:cs typeface="Times New Roman" panose="02020603050405020304" pitchFamily="18" charset="0"/>
              </a:rPr>
              <a:t>Jeitner</a:t>
            </a:r>
            <a:r>
              <a:rPr lang="en-US" sz="800" dirty="0">
                <a:latin typeface="Times New Roman" panose="02020603050405020304" pitchFamily="18" charset="0"/>
                <a:ea typeface="SimSun" panose="02010600030101010101" pitchFamily="2" charset="-122"/>
                <a:cs typeface="Times New Roman" panose="02020603050405020304" pitchFamily="18" charset="0"/>
              </a:rPr>
              <a:t>. Optimized ferrozine-based assay for dissolved iron. Anal. </a:t>
            </a:r>
            <a:r>
              <a:rPr lang="en-US" sz="800" dirty="0" err="1">
                <a:latin typeface="Times New Roman" panose="02020603050405020304" pitchFamily="18" charset="0"/>
                <a:ea typeface="SimSun" panose="02010600030101010101" pitchFamily="2" charset="-122"/>
                <a:cs typeface="Times New Roman" panose="02020603050405020304" pitchFamily="18" charset="0"/>
              </a:rPr>
              <a:t>Biochem</a:t>
            </a:r>
            <a:r>
              <a:rPr lang="en-US" sz="800" dirty="0">
                <a:latin typeface="Times New Roman" panose="02020603050405020304" pitchFamily="18" charset="0"/>
                <a:ea typeface="SimSun" panose="02010600030101010101" pitchFamily="2" charset="-122"/>
                <a:cs typeface="Times New Roman" panose="02020603050405020304" pitchFamily="18" charset="0"/>
              </a:rPr>
              <a:t>. 2014, 454, 36–37. </a:t>
            </a:r>
            <a:endParaRPr lang="es-ES_tradnl" sz="800" dirty="0">
              <a:latin typeface="Times New Roman" panose="02020603050405020304" pitchFamily="18" charset="0"/>
              <a:ea typeface="SimSun" panose="02010600030101010101" pitchFamily="2" charset="-122"/>
              <a:cs typeface="Times New Roman" panose="02020603050405020304" pitchFamily="18" charset="0"/>
            </a:endParaRPr>
          </a:p>
          <a:p>
            <a:r>
              <a:rPr lang="es-ES_tradnl" sz="800" dirty="0">
                <a:latin typeface="Times New Roman" panose="02020603050405020304" pitchFamily="18" charset="0"/>
                <a:ea typeface="SimSun" panose="02010600030101010101" pitchFamily="2" charset="-122"/>
                <a:cs typeface="Times New Roman" panose="02020603050405020304" pitchFamily="18" charset="0"/>
              </a:rPr>
              <a:t>3.</a:t>
            </a:r>
            <a:r>
              <a:rPr lang="en-US" sz="800" dirty="0">
                <a:latin typeface="Times New Roman" panose="02020603050405020304" pitchFamily="18" charset="0"/>
                <a:ea typeface="SimSun" panose="02010600030101010101" pitchFamily="2" charset="-122"/>
              </a:rPr>
              <a:t> D.J. Hennessy, G.R. Reid, F.E. Smith, S.L. Thompson. </a:t>
            </a:r>
            <a:r>
              <a:rPr lang="en-US" sz="800" dirty="0" err="1">
                <a:latin typeface="Times New Roman" panose="02020603050405020304" pitchFamily="18" charset="0"/>
                <a:ea typeface="SimSun" panose="02010600030101010101" pitchFamily="2" charset="-122"/>
              </a:rPr>
              <a:t>Ferene</a:t>
            </a:r>
            <a:r>
              <a:rPr lang="en-US" sz="800" dirty="0">
                <a:latin typeface="Times New Roman" panose="02020603050405020304" pitchFamily="18" charset="0"/>
                <a:ea typeface="SimSun" panose="02010600030101010101" pitchFamily="2" charset="-122"/>
              </a:rPr>
              <a:t> - a new spectrophotometric reagent for iron, Can. J. Chem. 1984, 62, 721-724. </a:t>
            </a:r>
            <a:endParaRPr lang="en-US" sz="800"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11A889-BA1A-48E3-94F9-2017A6A6E070}"/>
              </a:ext>
            </a:extLst>
          </p:cNvPr>
          <p:cNvSpPr txBox="1"/>
          <p:nvPr/>
        </p:nvSpPr>
        <p:spPr>
          <a:xfrm>
            <a:off x="1047687" y="-4174"/>
            <a:ext cx="10075535" cy="461665"/>
          </a:xfrm>
          <a:prstGeom prst="rect">
            <a:avLst/>
          </a:prstGeom>
          <a:solidFill>
            <a:schemeClr val="accent6">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Times New Roman"/>
                <a:ea typeface="+mn-lt"/>
                <a:cs typeface="+mn-lt"/>
              </a:rPr>
              <a:t>Complexation of Ferrous Ions by Ferrozine, 2,2’-Bipyridine and 1,10-Phenanthroline: Implication for the </a:t>
            </a:r>
            <a:endParaRPr lang="en-US" sz="1200">
              <a:latin typeface="Times New Roman"/>
              <a:ea typeface="+mn-lt"/>
              <a:cs typeface="+mn-lt"/>
            </a:endParaRPr>
          </a:p>
          <a:p>
            <a:pPr algn="ctr"/>
            <a:r>
              <a:rPr lang="en-US" sz="1200" b="1">
                <a:latin typeface="Times New Roman"/>
                <a:ea typeface="+mn-lt"/>
                <a:cs typeface="+mn-lt"/>
              </a:rPr>
              <a:t>Quantification of Iron in Biological Systems</a:t>
            </a:r>
            <a:r>
              <a:rPr lang="en-US" sz="1200">
                <a:latin typeface="Times New Roman"/>
                <a:ea typeface="+mn-lt"/>
                <a:cs typeface="+mn-lt"/>
              </a:rPr>
              <a:t> </a:t>
            </a:r>
            <a:endParaRPr lang="en-US" sz="1200">
              <a:latin typeface="Times New Roman"/>
              <a:cs typeface="Calibri" panose="020F0502020204030204"/>
            </a:endParaRPr>
          </a:p>
        </p:txBody>
      </p:sp>
      <p:sp>
        <p:nvSpPr>
          <p:cNvPr id="5" name="TextBox 4">
            <a:extLst>
              <a:ext uri="{FF2B5EF4-FFF2-40B4-BE49-F238E27FC236}">
                <a16:creationId xmlns:a16="http://schemas.microsoft.com/office/drawing/2014/main" id="{6CF5FE51-F791-4061-BE62-BB46FE3021E0}"/>
              </a:ext>
            </a:extLst>
          </p:cNvPr>
          <p:cNvSpPr txBox="1"/>
          <p:nvPr/>
        </p:nvSpPr>
        <p:spPr>
          <a:xfrm>
            <a:off x="-4283" y="435776"/>
            <a:ext cx="121794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latin typeface="Times New Roman"/>
                <a:cs typeface="Times New Roman"/>
              </a:rPr>
              <a:t>Cassidy H. Welsh</a:t>
            </a:r>
            <a:r>
              <a:rPr lang="en-US" sz="800" baseline="30000" dirty="0">
                <a:latin typeface="Times New Roman"/>
                <a:cs typeface="Times New Roman"/>
              </a:rPr>
              <a:t>1</a:t>
            </a:r>
            <a:r>
              <a:rPr lang="en-US" sz="800" dirty="0">
                <a:latin typeface="Times New Roman"/>
                <a:cs typeface="Times New Roman"/>
              </a:rPr>
              <a:t>, Ruth E. Reichard</a:t>
            </a:r>
            <a:r>
              <a:rPr lang="en-US" sz="800" baseline="30000" dirty="0">
                <a:latin typeface="Times New Roman"/>
                <a:cs typeface="Times New Roman"/>
              </a:rPr>
              <a:t>1</a:t>
            </a:r>
            <a:r>
              <a:rPr lang="en-US" sz="800" dirty="0">
                <a:latin typeface="Times New Roman"/>
                <a:cs typeface="Times New Roman"/>
              </a:rPr>
              <a:t>,Gideon</a:t>
            </a:r>
            <a:r>
              <a:rPr lang="en-US" sz="800" dirty="0">
                <a:latin typeface="Times New Roman"/>
                <a:ea typeface="+mn-lt"/>
                <a:cs typeface="+mn-lt"/>
              </a:rPr>
              <a:t> L. Smith</a:t>
            </a:r>
            <a:r>
              <a:rPr lang="en-US" sz="800" baseline="30000" dirty="0">
                <a:latin typeface="Times New Roman"/>
                <a:ea typeface="+mn-lt"/>
                <a:cs typeface="+mn-lt"/>
              </a:rPr>
              <a:t>1</a:t>
            </a:r>
            <a:r>
              <a:rPr lang="en-US" sz="800" dirty="0">
                <a:latin typeface="Times New Roman"/>
                <a:ea typeface="+mn-lt"/>
                <a:cs typeface="+mn-lt"/>
              </a:rPr>
              <a:t>, Aliaksandra A. Reutovich</a:t>
            </a:r>
            <a:r>
              <a:rPr lang="en-US" sz="800" baseline="30000" dirty="0">
                <a:latin typeface="Times New Roman"/>
                <a:ea typeface="+mn-lt"/>
                <a:cs typeface="+mn-lt"/>
              </a:rPr>
              <a:t>1</a:t>
            </a:r>
            <a:r>
              <a:rPr lang="en-US" sz="800" dirty="0">
                <a:latin typeface="Times New Roman"/>
                <a:ea typeface="+mn-lt"/>
                <a:cs typeface="+mn-lt"/>
              </a:rPr>
              <a:t>, Ayush K. Srivastava</a:t>
            </a:r>
            <a:r>
              <a:rPr lang="en-US" sz="800" baseline="30000" dirty="0">
                <a:latin typeface="Times New Roman"/>
                <a:ea typeface="+mn-lt"/>
                <a:cs typeface="+mn-lt"/>
              </a:rPr>
              <a:t>1</a:t>
            </a:r>
            <a:r>
              <a:rPr lang="en-US" sz="800" dirty="0">
                <a:latin typeface="Times New Roman"/>
                <a:ea typeface="+mn-lt"/>
                <a:cs typeface="+mn-lt"/>
              </a:rPr>
              <a:t>, Artem Melman</a:t>
            </a:r>
            <a:r>
              <a:rPr lang="en-US" sz="800" baseline="30000" dirty="0">
                <a:latin typeface="Times New Roman"/>
                <a:ea typeface="+mn-lt"/>
                <a:cs typeface="+mn-lt"/>
              </a:rPr>
              <a:t>2*</a:t>
            </a:r>
            <a:r>
              <a:rPr lang="en-US" sz="800" dirty="0">
                <a:latin typeface="Times New Roman"/>
                <a:ea typeface="+mn-lt"/>
                <a:cs typeface="+mn-lt"/>
              </a:rPr>
              <a:t>, Fadi Bou-Abdallah</a:t>
            </a:r>
            <a:r>
              <a:rPr lang="en-US" sz="800" baseline="30000" dirty="0">
                <a:latin typeface="Times New Roman"/>
                <a:ea typeface="+mn-lt"/>
                <a:cs typeface="+mn-lt"/>
              </a:rPr>
              <a:t>1*</a:t>
            </a:r>
            <a:r>
              <a:rPr lang="en-US" sz="800" dirty="0">
                <a:latin typeface="Times New Roman"/>
                <a:ea typeface="+mn-lt"/>
                <a:cs typeface="+mn-lt"/>
              </a:rPr>
              <a:t> </a:t>
            </a:r>
            <a:endParaRPr lang="en-US" sz="800" dirty="0">
              <a:latin typeface="Times New Roman"/>
              <a:cs typeface="Times New Roman"/>
            </a:endParaRPr>
          </a:p>
          <a:p>
            <a:pPr algn="ctr"/>
            <a:r>
              <a:rPr lang="en-US" sz="800" baseline="30000" dirty="0">
                <a:latin typeface="Times New Roman"/>
                <a:ea typeface="+mn-lt"/>
                <a:cs typeface="+mn-lt"/>
              </a:rPr>
              <a:t>1 </a:t>
            </a:r>
            <a:r>
              <a:rPr lang="en-US" sz="800" dirty="0">
                <a:latin typeface="Times New Roman"/>
                <a:ea typeface="+mn-lt"/>
                <a:cs typeface="+mn-lt"/>
              </a:rPr>
              <a:t>Department of Chemistry, State University of New York at Potsdam, Potsdam, NY 13676 , 2 Department of Chemistry &amp; Biomolecular Science, Clarkson University, Potsdam, NY 13699 </a:t>
            </a:r>
            <a:endParaRPr lang="en-US" sz="800" dirty="0">
              <a:latin typeface="Times New Roman"/>
              <a:cs typeface="Calibri"/>
            </a:endParaRPr>
          </a:p>
        </p:txBody>
      </p:sp>
      <p:pic>
        <p:nvPicPr>
          <p:cNvPr id="6" name="Picture 6" descr="A picture containing drawing&#10;&#10;Description automatically generated">
            <a:extLst>
              <a:ext uri="{FF2B5EF4-FFF2-40B4-BE49-F238E27FC236}">
                <a16:creationId xmlns:a16="http://schemas.microsoft.com/office/drawing/2014/main" id="{DDD35531-E366-4FD3-8C2C-A4DC94FBD2D1}"/>
              </a:ext>
            </a:extLst>
          </p:cNvPr>
          <p:cNvPicPr>
            <a:picLocks noChangeAspect="1"/>
          </p:cNvPicPr>
          <p:nvPr/>
        </p:nvPicPr>
        <p:blipFill>
          <a:blip r:embed="rId4"/>
          <a:stretch>
            <a:fillRect/>
          </a:stretch>
        </p:blipFill>
        <p:spPr>
          <a:xfrm>
            <a:off x="11439270" y="3914"/>
            <a:ext cx="743733" cy="733295"/>
          </a:xfrm>
          <a:prstGeom prst="rect">
            <a:avLst/>
          </a:prstGeom>
        </p:spPr>
      </p:pic>
      <p:pic>
        <p:nvPicPr>
          <p:cNvPr id="7" name="Picture 7" descr="A picture containing drawing&#10;&#10;Description automatically generated">
            <a:extLst>
              <a:ext uri="{FF2B5EF4-FFF2-40B4-BE49-F238E27FC236}">
                <a16:creationId xmlns:a16="http://schemas.microsoft.com/office/drawing/2014/main" id="{8F828B5C-53FD-49F6-9DA4-1137B7A50139}"/>
              </a:ext>
            </a:extLst>
          </p:cNvPr>
          <p:cNvPicPr>
            <a:picLocks noChangeAspect="1"/>
          </p:cNvPicPr>
          <p:nvPr/>
        </p:nvPicPr>
        <p:blipFill>
          <a:blip r:embed="rId4"/>
          <a:stretch>
            <a:fillRect/>
          </a:stretch>
        </p:blipFill>
        <p:spPr>
          <a:xfrm>
            <a:off x="-618" y="-6526"/>
            <a:ext cx="754172" cy="733296"/>
          </a:xfrm>
          <a:prstGeom prst="rect">
            <a:avLst/>
          </a:prstGeom>
        </p:spPr>
      </p:pic>
      <p:sp>
        <p:nvSpPr>
          <p:cNvPr id="14" name="TextBox 13">
            <a:extLst>
              <a:ext uri="{FF2B5EF4-FFF2-40B4-BE49-F238E27FC236}">
                <a16:creationId xmlns:a16="http://schemas.microsoft.com/office/drawing/2014/main" id="{2542969F-1B15-4CB9-9EBD-087065400882}"/>
              </a:ext>
            </a:extLst>
          </p:cNvPr>
          <p:cNvSpPr txBox="1"/>
          <p:nvPr/>
        </p:nvSpPr>
        <p:spPr>
          <a:xfrm>
            <a:off x="807921" y="793896"/>
            <a:ext cx="10555065" cy="261610"/>
          </a:xfrm>
          <a:prstGeom prst="rect">
            <a:avLst/>
          </a:prstGeom>
          <a:solidFill>
            <a:schemeClr val="accent6">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Times New Roman"/>
                <a:cs typeface="Calibri"/>
              </a:rPr>
              <a:t>Results</a:t>
            </a:r>
          </a:p>
        </p:txBody>
      </p:sp>
      <p:grpSp>
        <p:nvGrpSpPr>
          <p:cNvPr id="47" name="Group 46">
            <a:extLst>
              <a:ext uri="{FF2B5EF4-FFF2-40B4-BE49-F238E27FC236}">
                <a16:creationId xmlns:a16="http://schemas.microsoft.com/office/drawing/2014/main" id="{BDEB86D6-72C5-4BDB-89B3-ED689D08A18C}"/>
              </a:ext>
            </a:extLst>
          </p:cNvPr>
          <p:cNvGrpSpPr/>
          <p:nvPr/>
        </p:nvGrpSpPr>
        <p:grpSpPr>
          <a:xfrm>
            <a:off x="14569" y="2925264"/>
            <a:ext cx="1293395" cy="3892728"/>
            <a:chOff x="4701634" y="1142259"/>
            <a:chExt cx="1293395" cy="3624543"/>
          </a:xfrm>
        </p:grpSpPr>
        <p:sp>
          <p:nvSpPr>
            <p:cNvPr id="31" name="Rectangle 30">
              <a:extLst>
                <a:ext uri="{FF2B5EF4-FFF2-40B4-BE49-F238E27FC236}">
                  <a16:creationId xmlns:a16="http://schemas.microsoft.com/office/drawing/2014/main" id="{47792D0C-5078-4897-9201-51CD0E755019}"/>
                </a:ext>
              </a:extLst>
            </p:cNvPr>
            <p:cNvSpPr/>
            <p:nvPr/>
          </p:nvSpPr>
          <p:spPr>
            <a:xfrm>
              <a:off x="4701634" y="1580314"/>
              <a:ext cx="1293395" cy="318648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0FCC2A7-1321-495F-A15F-65EE2D742D4F}"/>
                </a:ext>
              </a:extLst>
            </p:cNvPr>
            <p:cNvSpPr txBox="1"/>
            <p:nvPr/>
          </p:nvSpPr>
          <p:spPr>
            <a:xfrm>
              <a:off x="4711978" y="1142259"/>
              <a:ext cx="1169068" cy="401202"/>
            </a:xfrm>
            <a:prstGeom prst="rect">
              <a:avLst/>
            </a:prstGeom>
            <a:noFill/>
            <a:ln w="28575">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cs typeface="Calibri"/>
                </a:rPr>
                <a:t>Structures of </a:t>
              </a:r>
            </a:p>
            <a:p>
              <a:pPr algn="ctr"/>
              <a:r>
                <a:rPr lang="en-US" sz="1100" b="1" dirty="0">
                  <a:cs typeface="Calibri"/>
                </a:rPr>
                <a:t>Iron (II) Ligands</a:t>
              </a:r>
              <a:endParaRPr lang="en-US" sz="1100" dirty="0">
                <a:cs typeface="Calibri" panose="020F0502020204030204"/>
              </a:endParaRPr>
            </a:p>
          </p:txBody>
        </p:sp>
      </p:grpSp>
      <p:graphicFrame>
        <p:nvGraphicFramePr>
          <p:cNvPr id="3" name="Object 2">
            <a:extLst>
              <a:ext uri="{FF2B5EF4-FFF2-40B4-BE49-F238E27FC236}">
                <a16:creationId xmlns:a16="http://schemas.microsoft.com/office/drawing/2014/main" id="{B5C6B592-72FD-424E-8390-09235470A46B}"/>
              </a:ext>
            </a:extLst>
          </p:cNvPr>
          <p:cNvGraphicFramePr>
            <a:graphicFrameLocks noChangeAspect="1"/>
          </p:cNvGraphicFramePr>
          <p:nvPr>
            <p:extLst>
              <p:ext uri="{D42A27DB-BD31-4B8C-83A1-F6EECF244321}">
                <p14:modId xmlns:p14="http://schemas.microsoft.com/office/powerpoint/2010/main" val="546141409"/>
              </p:ext>
            </p:extLst>
          </p:nvPr>
        </p:nvGraphicFramePr>
        <p:xfrm>
          <a:off x="2747639" y="951777"/>
          <a:ext cx="2844890" cy="2176860"/>
        </p:xfrm>
        <a:graphic>
          <a:graphicData uri="http://schemas.openxmlformats.org/presentationml/2006/ole">
            <mc:AlternateContent xmlns:mc="http://schemas.openxmlformats.org/markup-compatibility/2006">
              <mc:Choice xmlns:v="urn:schemas-microsoft-com:vml" Requires="v">
                <p:oleObj spid="_x0000_s14454" name="Graph" r:id="rId5" imgW="3920760" imgH="3000960" progId="Origin95.Graph">
                  <p:embed/>
                </p:oleObj>
              </mc:Choice>
              <mc:Fallback>
                <p:oleObj name="Graph" r:id="rId5" imgW="3920760" imgH="3000960" progId="Origin95.Graph">
                  <p:embed/>
                  <p:pic>
                    <p:nvPicPr>
                      <p:cNvPr id="3" name="Object 2">
                        <a:extLst>
                          <a:ext uri="{FF2B5EF4-FFF2-40B4-BE49-F238E27FC236}">
                            <a16:creationId xmlns:a16="http://schemas.microsoft.com/office/drawing/2014/main" id="{B5C6B592-72FD-424E-8390-09235470A46B}"/>
                          </a:ext>
                        </a:extLst>
                      </p:cNvPr>
                      <p:cNvPicPr/>
                      <p:nvPr/>
                    </p:nvPicPr>
                    <p:blipFill>
                      <a:blip r:embed="rId6"/>
                      <a:stretch>
                        <a:fillRect/>
                      </a:stretch>
                    </p:blipFill>
                    <p:spPr>
                      <a:xfrm>
                        <a:off x="2747639" y="951777"/>
                        <a:ext cx="2844890" cy="217686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CEB17109-E25F-4831-98FA-BF210E5ADF4F}"/>
              </a:ext>
            </a:extLst>
          </p:cNvPr>
          <p:cNvGraphicFramePr>
            <a:graphicFrameLocks noChangeAspect="1"/>
          </p:cNvGraphicFramePr>
          <p:nvPr>
            <p:extLst>
              <p:ext uri="{D42A27DB-BD31-4B8C-83A1-F6EECF244321}">
                <p14:modId xmlns:p14="http://schemas.microsoft.com/office/powerpoint/2010/main" val="1563924881"/>
              </p:ext>
            </p:extLst>
          </p:nvPr>
        </p:nvGraphicFramePr>
        <p:xfrm>
          <a:off x="-44314" y="956749"/>
          <a:ext cx="2791953" cy="2136353"/>
        </p:xfrm>
        <a:graphic>
          <a:graphicData uri="http://schemas.openxmlformats.org/presentationml/2006/ole">
            <mc:AlternateContent xmlns:mc="http://schemas.openxmlformats.org/markup-compatibility/2006">
              <mc:Choice xmlns:v="urn:schemas-microsoft-com:vml" Requires="v">
                <p:oleObj spid="_x0000_s14455" name="Graph" r:id="rId7" imgW="3920760" imgH="3000960" progId="Origin95.Graph">
                  <p:embed/>
                </p:oleObj>
              </mc:Choice>
              <mc:Fallback>
                <p:oleObj name="Graph" r:id="rId7" imgW="3920760" imgH="3000960" progId="Origin95.Graph">
                  <p:embed/>
                  <p:pic>
                    <p:nvPicPr>
                      <p:cNvPr id="24" name="Object 23">
                        <a:extLst>
                          <a:ext uri="{FF2B5EF4-FFF2-40B4-BE49-F238E27FC236}">
                            <a16:creationId xmlns:a16="http://schemas.microsoft.com/office/drawing/2014/main" id="{CEB17109-E25F-4831-98FA-BF210E5ADF4F}"/>
                          </a:ext>
                        </a:extLst>
                      </p:cNvPr>
                      <p:cNvPicPr/>
                      <p:nvPr/>
                    </p:nvPicPr>
                    <p:blipFill>
                      <a:blip r:embed="rId8"/>
                      <a:stretch>
                        <a:fillRect/>
                      </a:stretch>
                    </p:blipFill>
                    <p:spPr>
                      <a:xfrm>
                        <a:off x="-44314" y="956749"/>
                        <a:ext cx="2791953" cy="2136353"/>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AD3335DF-04B4-49B5-9C27-D21A0F6D4B5F}"/>
              </a:ext>
            </a:extLst>
          </p:cNvPr>
          <p:cNvGraphicFramePr>
            <a:graphicFrameLocks noChangeAspect="1"/>
          </p:cNvGraphicFramePr>
          <p:nvPr>
            <p:extLst>
              <p:ext uri="{D42A27DB-BD31-4B8C-83A1-F6EECF244321}">
                <p14:modId xmlns:p14="http://schemas.microsoft.com/office/powerpoint/2010/main" val="3216096775"/>
              </p:ext>
            </p:extLst>
          </p:nvPr>
        </p:nvGraphicFramePr>
        <p:xfrm>
          <a:off x="6674837" y="1046367"/>
          <a:ext cx="2784711" cy="2130812"/>
        </p:xfrm>
        <a:graphic>
          <a:graphicData uri="http://schemas.openxmlformats.org/presentationml/2006/ole">
            <mc:AlternateContent xmlns:mc="http://schemas.openxmlformats.org/markup-compatibility/2006">
              <mc:Choice xmlns:v="urn:schemas-microsoft-com:vml" Requires="v">
                <p:oleObj spid="_x0000_s14456" name="Graph" r:id="rId9" imgW="3920760" imgH="3000960" progId="Origin95.Graph">
                  <p:embed/>
                </p:oleObj>
              </mc:Choice>
              <mc:Fallback>
                <p:oleObj name="Graph" r:id="rId9" imgW="3920760" imgH="3000960" progId="Origin95.Graph">
                  <p:embed/>
                  <p:pic>
                    <p:nvPicPr>
                      <p:cNvPr id="28" name="Object 27">
                        <a:extLst>
                          <a:ext uri="{FF2B5EF4-FFF2-40B4-BE49-F238E27FC236}">
                            <a16:creationId xmlns:a16="http://schemas.microsoft.com/office/drawing/2014/main" id="{AD3335DF-04B4-49B5-9C27-D21A0F6D4B5F}"/>
                          </a:ext>
                        </a:extLst>
                      </p:cNvPr>
                      <p:cNvPicPr/>
                      <p:nvPr/>
                    </p:nvPicPr>
                    <p:blipFill>
                      <a:blip r:embed="rId10"/>
                      <a:stretch>
                        <a:fillRect/>
                      </a:stretch>
                    </p:blipFill>
                    <p:spPr>
                      <a:xfrm>
                        <a:off x="6674837" y="1046367"/>
                        <a:ext cx="2784711" cy="213081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F9B81CA2-B6F6-49A6-9EFF-ACC937DF110B}"/>
              </a:ext>
            </a:extLst>
          </p:cNvPr>
          <p:cNvGraphicFramePr>
            <a:graphicFrameLocks noChangeAspect="1"/>
          </p:cNvGraphicFramePr>
          <p:nvPr>
            <p:extLst>
              <p:ext uri="{D42A27DB-BD31-4B8C-83A1-F6EECF244321}">
                <p14:modId xmlns:p14="http://schemas.microsoft.com/office/powerpoint/2010/main" val="2827841740"/>
              </p:ext>
            </p:extLst>
          </p:nvPr>
        </p:nvGraphicFramePr>
        <p:xfrm>
          <a:off x="9537510" y="988342"/>
          <a:ext cx="2950710" cy="2061008"/>
        </p:xfrm>
        <a:graphic>
          <a:graphicData uri="http://schemas.openxmlformats.org/presentationml/2006/ole">
            <mc:AlternateContent xmlns:mc="http://schemas.openxmlformats.org/markup-compatibility/2006">
              <mc:Choice xmlns:v="urn:schemas-microsoft-com:vml" Requires="v">
                <p:oleObj spid="_x0000_s14457" name="Graph" r:id="rId11" imgW="4174560" imgH="2916000" progId="Origin95.Graph">
                  <p:embed/>
                </p:oleObj>
              </mc:Choice>
              <mc:Fallback>
                <p:oleObj name="Graph" r:id="rId11" imgW="4174560" imgH="2916000" progId="Origin95.Graph">
                  <p:embed/>
                  <p:pic>
                    <p:nvPicPr>
                      <p:cNvPr id="29" name="Object 28">
                        <a:extLst>
                          <a:ext uri="{FF2B5EF4-FFF2-40B4-BE49-F238E27FC236}">
                            <a16:creationId xmlns:a16="http://schemas.microsoft.com/office/drawing/2014/main" id="{F9B81CA2-B6F6-49A6-9EFF-ACC937DF110B}"/>
                          </a:ext>
                        </a:extLst>
                      </p:cNvPr>
                      <p:cNvPicPr/>
                      <p:nvPr/>
                    </p:nvPicPr>
                    <p:blipFill>
                      <a:blip r:embed="rId12"/>
                      <a:stretch>
                        <a:fillRect/>
                      </a:stretch>
                    </p:blipFill>
                    <p:spPr>
                      <a:xfrm>
                        <a:off x="9537510" y="988342"/>
                        <a:ext cx="2950710" cy="2061008"/>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28FEC61A-B54E-4FE7-B6AD-99995F0DD577}"/>
              </a:ext>
            </a:extLst>
          </p:cNvPr>
          <p:cNvGraphicFramePr>
            <a:graphicFrameLocks noChangeAspect="1"/>
          </p:cNvGraphicFramePr>
          <p:nvPr>
            <p:extLst>
              <p:ext uri="{D42A27DB-BD31-4B8C-83A1-F6EECF244321}">
                <p14:modId xmlns:p14="http://schemas.microsoft.com/office/powerpoint/2010/main" val="3534711246"/>
              </p:ext>
            </p:extLst>
          </p:nvPr>
        </p:nvGraphicFramePr>
        <p:xfrm>
          <a:off x="1311734" y="3030908"/>
          <a:ext cx="2792965" cy="2079433"/>
        </p:xfrm>
        <a:graphic>
          <a:graphicData uri="http://schemas.openxmlformats.org/presentationml/2006/ole">
            <mc:AlternateContent xmlns:mc="http://schemas.openxmlformats.org/markup-compatibility/2006">
              <mc:Choice xmlns:v="urn:schemas-microsoft-com:vml" Requires="v">
                <p:oleObj spid="_x0000_s14458" name="Graph" r:id="rId13" imgW="3920760" imgH="3000960" progId="Origin95.Graph">
                  <p:embed/>
                </p:oleObj>
              </mc:Choice>
              <mc:Fallback>
                <p:oleObj name="Graph" r:id="rId13" imgW="3920760" imgH="3000960" progId="Origin95.Graph">
                  <p:embed/>
                  <p:pic>
                    <p:nvPicPr>
                      <p:cNvPr id="33" name="Object 32">
                        <a:extLst>
                          <a:ext uri="{FF2B5EF4-FFF2-40B4-BE49-F238E27FC236}">
                            <a16:creationId xmlns:a16="http://schemas.microsoft.com/office/drawing/2014/main" id="{28FEC61A-B54E-4FE7-B6AD-99995F0DD577}"/>
                          </a:ext>
                        </a:extLst>
                      </p:cNvPr>
                      <p:cNvPicPr/>
                      <p:nvPr/>
                    </p:nvPicPr>
                    <p:blipFill>
                      <a:blip r:embed="rId14"/>
                      <a:stretch>
                        <a:fillRect/>
                      </a:stretch>
                    </p:blipFill>
                    <p:spPr>
                      <a:xfrm>
                        <a:off x="1311734" y="3030908"/>
                        <a:ext cx="2792965" cy="2079433"/>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DFF1D4D3-2E84-437D-9BE8-7A69706E507A}"/>
              </a:ext>
            </a:extLst>
          </p:cNvPr>
          <p:cNvGraphicFramePr>
            <a:graphicFrameLocks noChangeAspect="1"/>
          </p:cNvGraphicFramePr>
          <p:nvPr>
            <p:extLst>
              <p:ext uri="{D42A27DB-BD31-4B8C-83A1-F6EECF244321}">
                <p14:modId xmlns:p14="http://schemas.microsoft.com/office/powerpoint/2010/main" val="3495664420"/>
              </p:ext>
            </p:extLst>
          </p:nvPr>
        </p:nvGraphicFramePr>
        <p:xfrm>
          <a:off x="9007176" y="2768038"/>
          <a:ext cx="3063021" cy="2343771"/>
        </p:xfrm>
        <a:graphic>
          <a:graphicData uri="http://schemas.openxmlformats.org/presentationml/2006/ole">
            <mc:AlternateContent xmlns:mc="http://schemas.openxmlformats.org/markup-compatibility/2006">
              <mc:Choice xmlns:v="urn:schemas-microsoft-com:vml" Requires="v">
                <p:oleObj spid="_x0000_s14459" name="Graph" r:id="rId15" imgW="3920760" imgH="3000960" progId="Origin95.Graph">
                  <p:embed/>
                </p:oleObj>
              </mc:Choice>
              <mc:Fallback>
                <p:oleObj name="Graph" r:id="rId15" imgW="3920760" imgH="3000960" progId="Origin95.Graph">
                  <p:embed/>
                  <p:pic>
                    <p:nvPicPr>
                      <p:cNvPr id="34" name="Object 33">
                        <a:extLst>
                          <a:ext uri="{FF2B5EF4-FFF2-40B4-BE49-F238E27FC236}">
                            <a16:creationId xmlns:a16="http://schemas.microsoft.com/office/drawing/2014/main" id="{DFF1D4D3-2E84-437D-9BE8-7A69706E507A}"/>
                          </a:ext>
                        </a:extLst>
                      </p:cNvPr>
                      <p:cNvPicPr/>
                      <p:nvPr/>
                    </p:nvPicPr>
                    <p:blipFill>
                      <a:blip r:embed="rId16"/>
                      <a:stretch>
                        <a:fillRect/>
                      </a:stretch>
                    </p:blipFill>
                    <p:spPr>
                      <a:xfrm>
                        <a:off x="9007176" y="2768038"/>
                        <a:ext cx="3063021" cy="2343771"/>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8E3C8728-2EBF-4BF6-AA72-739D0D529964}"/>
              </a:ext>
            </a:extLst>
          </p:cNvPr>
          <p:cNvGraphicFramePr>
            <a:graphicFrameLocks noChangeAspect="1"/>
          </p:cNvGraphicFramePr>
          <p:nvPr>
            <p:extLst>
              <p:ext uri="{D42A27DB-BD31-4B8C-83A1-F6EECF244321}">
                <p14:modId xmlns:p14="http://schemas.microsoft.com/office/powerpoint/2010/main" val="1756351010"/>
              </p:ext>
            </p:extLst>
          </p:nvPr>
        </p:nvGraphicFramePr>
        <p:xfrm>
          <a:off x="2672781" y="4875902"/>
          <a:ext cx="2589845" cy="1981704"/>
        </p:xfrm>
        <a:graphic>
          <a:graphicData uri="http://schemas.openxmlformats.org/presentationml/2006/ole">
            <mc:AlternateContent xmlns:mc="http://schemas.openxmlformats.org/markup-compatibility/2006">
              <mc:Choice xmlns:v="urn:schemas-microsoft-com:vml" Requires="v">
                <p:oleObj spid="_x0000_s14460" name="Graph" r:id="rId17" imgW="3920760" imgH="3000960" progId="Origin95.Graph">
                  <p:embed/>
                </p:oleObj>
              </mc:Choice>
              <mc:Fallback>
                <p:oleObj name="Graph" r:id="rId17" imgW="3920760" imgH="3000960" progId="Origin95.Graph">
                  <p:embed/>
                  <p:pic>
                    <p:nvPicPr>
                      <p:cNvPr id="36" name="Object 35">
                        <a:extLst>
                          <a:ext uri="{FF2B5EF4-FFF2-40B4-BE49-F238E27FC236}">
                            <a16:creationId xmlns:a16="http://schemas.microsoft.com/office/drawing/2014/main" id="{8E3C8728-2EBF-4BF6-AA72-739D0D529964}"/>
                          </a:ext>
                        </a:extLst>
                      </p:cNvPr>
                      <p:cNvPicPr/>
                      <p:nvPr/>
                    </p:nvPicPr>
                    <p:blipFill>
                      <a:blip r:embed="rId18"/>
                      <a:stretch>
                        <a:fillRect/>
                      </a:stretch>
                    </p:blipFill>
                    <p:spPr>
                      <a:xfrm>
                        <a:off x="2672781" y="4875902"/>
                        <a:ext cx="2589845" cy="1981704"/>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921AD71B-FEAF-4D41-B47B-0326BC779853}"/>
              </a:ext>
            </a:extLst>
          </p:cNvPr>
          <p:cNvGraphicFramePr>
            <a:graphicFrameLocks noChangeAspect="1"/>
          </p:cNvGraphicFramePr>
          <p:nvPr>
            <p:extLst>
              <p:ext uri="{D42A27DB-BD31-4B8C-83A1-F6EECF244321}">
                <p14:modId xmlns:p14="http://schemas.microsoft.com/office/powerpoint/2010/main" val="3848397735"/>
              </p:ext>
            </p:extLst>
          </p:nvPr>
        </p:nvGraphicFramePr>
        <p:xfrm>
          <a:off x="5159630" y="4875902"/>
          <a:ext cx="2579022" cy="1973422"/>
        </p:xfrm>
        <a:graphic>
          <a:graphicData uri="http://schemas.openxmlformats.org/presentationml/2006/ole">
            <mc:AlternateContent xmlns:mc="http://schemas.openxmlformats.org/markup-compatibility/2006">
              <mc:Choice xmlns:v="urn:schemas-microsoft-com:vml" Requires="v">
                <p:oleObj spid="_x0000_s14461" name="Graph" r:id="rId19" imgW="3920760" imgH="3000960" progId="Origin95.Graph">
                  <p:embed/>
                </p:oleObj>
              </mc:Choice>
              <mc:Fallback>
                <p:oleObj name="Graph" r:id="rId19" imgW="3920760" imgH="3000960" progId="Origin95.Graph">
                  <p:embed/>
                  <p:pic>
                    <p:nvPicPr>
                      <p:cNvPr id="38" name="Object 37">
                        <a:extLst>
                          <a:ext uri="{FF2B5EF4-FFF2-40B4-BE49-F238E27FC236}">
                            <a16:creationId xmlns:a16="http://schemas.microsoft.com/office/drawing/2014/main" id="{921AD71B-FEAF-4D41-B47B-0326BC779853}"/>
                          </a:ext>
                        </a:extLst>
                      </p:cNvPr>
                      <p:cNvPicPr/>
                      <p:nvPr/>
                    </p:nvPicPr>
                    <p:blipFill>
                      <a:blip r:embed="rId20"/>
                      <a:stretch>
                        <a:fillRect/>
                      </a:stretch>
                    </p:blipFill>
                    <p:spPr>
                      <a:xfrm>
                        <a:off x="5159630" y="4875902"/>
                        <a:ext cx="2579022" cy="1973422"/>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5246B2CF-F80A-42E4-9C8F-E91CA6D80992}"/>
              </a:ext>
            </a:extLst>
          </p:cNvPr>
          <p:cNvGraphicFramePr>
            <a:graphicFrameLocks noChangeAspect="1"/>
          </p:cNvGraphicFramePr>
          <p:nvPr>
            <p:extLst>
              <p:ext uri="{D42A27DB-BD31-4B8C-83A1-F6EECF244321}">
                <p14:modId xmlns:p14="http://schemas.microsoft.com/office/powerpoint/2010/main" val="1333341127"/>
              </p:ext>
            </p:extLst>
          </p:nvPr>
        </p:nvGraphicFramePr>
        <p:xfrm>
          <a:off x="7783033" y="4865404"/>
          <a:ext cx="2579023" cy="1973422"/>
        </p:xfrm>
        <a:graphic>
          <a:graphicData uri="http://schemas.openxmlformats.org/presentationml/2006/ole">
            <mc:AlternateContent xmlns:mc="http://schemas.openxmlformats.org/markup-compatibility/2006">
              <mc:Choice xmlns:v="urn:schemas-microsoft-com:vml" Requires="v">
                <p:oleObj spid="_x0000_s14462" name="Graph" r:id="rId21" imgW="3920760" imgH="3000960" progId="Origin95.Graph">
                  <p:embed/>
                </p:oleObj>
              </mc:Choice>
              <mc:Fallback>
                <p:oleObj name="Graph" r:id="rId21" imgW="3920760" imgH="3000960" progId="Origin95.Graph">
                  <p:embed/>
                  <p:pic>
                    <p:nvPicPr>
                      <p:cNvPr id="39" name="Object 38">
                        <a:extLst>
                          <a:ext uri="{FF2B5EF4-FFF2-40B4-BE49-F238E27FC236}">
                            <a16:creationId xmlns:a16="http://schemas.microsoft.com/office/drawing/2014/main" id="{5246B2CF-F80A-42E4-9C8F-E91CA6D80992}"/>
                          </a:ext>
                        </a:extLst>
                      </p:cNvPr>
                      <p:cNvPicPr/>
                      <p:nvPr/>
                    </p:nvPicPr>
                    <p:blipFill>
                      <a:blip r:embed="rId22"/>
                      <a:stretch>
                        <a:fillRect/>
                      </a:stretch>
                    </p:blipFill>
                    <p:spPr>
                      <a:xfrm>
                        <a:off x="7783033" y="4865404"/>
                        <a:ext cx="2579023" cy="1973422"/>
                      </a:xfrm>
                      <a:prstGeom prst="rect">
                        <a:avLst/>
                      </a:prstGeom>
                    </p:spPr>
                  </p:pic>
                </p:oleObj>
              </mc:Fallback>
            </mc:AlternateContent>
          </a:graphicData>
        </a:graphic>
      </p:graphicFrame>
      <p:grpSp>
        <p:nvGrpSpPr>
          <p:cNvPr id="44" name="Group 43">
            <a:extLst>
              <a:ext uri="{FF2B5EF4-FFF2-40B4-BE49-F238E27FC236}">
                <a16:creationId xmlns:a16="http://schemas.microsoft.com/office/drawing/2014/main" id="{0B2BAE87-396D-4748-BE81-F651EA546FD4}"/>
              </a:ext>
            </a:extLst>
          </p:cNvPr>
          <p:cNvGrpSpPr/>
          <p:nvPr/>
        </p:nvGrpSpPr>
        <p:grpSpPr>
          <a:xfrm>
            <a:off x="88198" y="3493796"/>
            <a:ext cx="1189882" cy="3270328"/>
            <a:chOff x="4768646" y="1680915"/>
            <a:chExt cx="1189882" cy="3270328"/>
          </a:xfrm>
        </p:grpSpPr>
        <p:pic>
          <p:nvPicPr>
            <p:cNvPr id="40" name="Picture 39">
              <a:extLst>
                <a:ext uri="{FF2B5EF4-FFF2-40B4-BE49-F238E27FC236}">
                  <a16:creationId xmlns:a16="http://schemas.microsoft.com/office/drawing/2014/main" id="{D21FF394-4BE0-49E7-A786-0557CAF1C070}"/>
                </a:ext>
              </a:extLst>
            </p:cNvPr>
            <p:cNvPicPr>
              <a:picLocks noChangeAspect="1"/>
            </p:cNvPicPr>
            <p:nvPr/>
          </p:nvPicPr>
          <p:blipFill>
            <a:blip r:embed="rId23"/>
            <a:stretch>
              <a:fillRect/>
            </a:stretch>
          </p:blipFill>
          <p:spPr>
            <a:xfrm>
              <a:off x="4768646" y="1680915"/>
              <a:ext cx="1189882" cy="1185216"/>
            </a:xfrm>
            <a:prstGeom prst="rect">
              <a:avLst/>
            </a:prstGeom>
          </p:spPr>
        </p:pic>
        <p:pic>
          <p:nvPicPr>
            <p:cNvPr id="41" name="Picture 40">
              <a:extLst>
                <a:ext uri="{FF2B5EF4-FFF2-40B4-BE49-F238E27FC236}">
                  <a16:creationId xmlns:a16="http://schemas.microsoft.com/office/drawing/2014/main" id="{0E352770-30EF-45A6-9357-4D95F840E2C5}"/>
                </a:ext>
              </a:extLst>
            </p:cNvPr>
            <p:cNvPicPr>
              <a:picLocks noChangeAspect="1"/>
            </p:cNvPicPr>
            <p:nvPr/>
          </p:nvPicPr>
          <p:blipFill>
            <a:blip r:embed="rId24"/>
            <a:stretch>
              <a:fillRect/>
            </a:stretch>
          </p:blipFill>
          <p:spPr>
            <a:xfrm>
              <a:off x="4844496" y="2913236"/>
              <a:ext cx="904032" cy="904032"/>
            </a:xfrm>
            <a:prstGeom prst="rect">
              <a:avLst/>
            </a:prstGeom>
          </p:spPr>
        </p:pic>
        <p:pic>
          <p:nvPicPr>
            <p:cNvPr id="42" name="Picture 41">
              <a:extLst>
                <a:ext uri="{FF2B5EF4-FFF2-40B4-BE49-F238E27FC236}">
                  <a16:creationId xmlns:a16="http://schemas.microsoft.com/office/drawing/2014/main" id="{333B80F1-0798-435E-A5D5-0068D3DBC9C3}"/>
                </a:ext>
              </a:extLst>
            </p:cNvPr>
            <p:cNvPicPr>
              <a:picLocks noChangeAspect="1"/>
            </p:cNvPicPr>
            <p:nvPr/>
          </p:nvPicPr>
          <p:blipFill>
            <a:blip r:embed="rId25"/>
            <a:stretch>
              <a:fillRect/>
            </a:stretch>
          </p:blipFill>
          <p:spPr>
            <a:xfrm>
              <a:off x="4917648" y="4028746"/>
              <a:ext cx="848552" cy="742483"/>
            </a:xfrm>
            <a:prstGeom prst="rect">
              <a:avLst/>
            </a:prstGeom>
          </p:spPr>
        </p:pic>
        <p:sp>
          <p:nvSpPr>
            <p:cNvPr id="43" name="TextBox 42">
              <a:extLst>
                <a:ext uri="{FF2B5EF4-FFF2-40B4-BE49-F238E27FC236}">
                  <a16:creationId xmlns:a16="http://schemas.microsoft.com/office/drawing/2014/main" id="{49AF7248-6C70-4B01-827D-895777B4783A}"/>
                </a:ext>
              </a:extLst>
            </p:cNvPr>
            <p:cNvSpPr txBox="1"/>
            <p:nvPr/>
          </p:nvSpPr>
          <p:spPr>
            <a:xfrm>
              <a:off x="4772416" y="2638814"/>
              <a:ext cx="745098" cy="184666"/>
            </a:xfrm>
            <a:prstGeom prst="rect">
              <a:avLst/>
            </a:prstGeom>
            <a:solidFill>
              <a:schemeClr val="bg1"/>
            </a:solidFill>
          </p:spPr>
          <p:txBody>
            <a:bodyPr wrap="square" rtlCol="0">
              <a:spAutoFit/>
            </a:bodyPr>
            <a:lstStyle/>
            <a:p>
              <a:r>
                <a:rPr lang="en-US" sz="600" b="1" dirty="0"/>
                <a:t>Fe(II)-(Ferrozine)</a:t>
              </a:r>
              <a:r>
                <a:rPr lang="en-US" sz="600" b="1" baseline="-25000" dirty="0"/>
                <a:t>3</a:t>
              </a:r>
              <a:endParaRPr lang="en-US" sz="600" b="1" dirty="0"/>
            </a:p>
          </p:txBody>
        </p:sp>
        <p:sp>
          <p:nvSpPr>
            <p:cNvPr id="45" name="TextBox 44">
              <a:extLst>
                <a:ext uri="{FF2B5EF4-FFF2-40B4-BE49-F238E27FC236}">
                  <a16:creationId xmlns:a16="http://schemas.microsoft.com/office/drawing/2014/main" id="{8760944A-E826-4484-A1D9-9717D9B24232}"/>
                </a:ext>
              </a:extLst>
            </p:cNvPr>
            <p:cNvSpPr txBox="1"/>
            <p:nvPr/>
          </p:nvSpPr>
          <p:spPr>
            <a:xfrm>
              <a:off x="4855398" y="3804947"/>
              <a:ext cx="1036942" cy="184666"/>
            </a:xfrm>
            <a:prstGeom prst="rect">
              <a:avLst/>
            </a:prstGeom>
            <a:solidFill>
              <a:schemeClr val="bg1"/>
            </a:solidFill>
          </p:spPr>
          <p:txBody>
            <a:bodyPr wrap="square" rtlCol="0">
              <a:spAutoFit/>
            </a:bodyPr>
            <a:lstStyle/>
            <a:p>
              <a:r>
                <a:rPr lang="en-US" sz="600" b="1" dirty="0"/>
                <a:t>Fe(II)-(Phenanthroline)</a:t>
              </a:r>
              <a:r>
                <a:rPr lang="en-US" sz="600" b="1" baseline="-25000" dirty="0"/>
                <a:t>3</a:t>
              </a:r>
              <a:endParaRPr lang="en-US" sz="600" b="1" dirty="0"/>
            </a:p>
          </p:txBody>
        </p:sp>
        <p:sp>
          <p:nvSpPr>
            <p:cNvPr id="46" name="TextBox 45">
              <a:extLst>
                <a:ext uri="{FF2B5EF4-FFF2-40B4-BE49-F238E27FC236}">
                  <a16:creationId xmlns:a16="http://schemas.microsoft.com/office/drawing/2014/main" id="{53E658CC-530C-4ACF-A5F2-7E55B821D25D}"/>
                </a:ext>
              </a:extLst>
            </p:cNvPr>
            <p:cNvSpPr txBox="1"/>
            <p:nvPr/>
          </p:nvSpPr>
          <p:spPr>
            <a:xfrm>
              <a:off x="4976712" y="4766577"/>
              <a:ext cx="848551" cy="184666"/>
            </a:xfrm>
            <a:prstGeom prst="rect">
              <a:avLst/>
            </a:prstGeom>
            <a:solidFill>
              <a:schemeClr val="bg1"/>
            </a:solidFill>
          </p:spPr>
          <p:txBody>
            <a:bodyPr wrap="square" rtlCol="0">
              <a:spAutoFit/>
            </a:bodyPr>
            <a:lstStyle/>
            <a:p>
              <a:r>
                <a:rPr lang="en-US" sz="600" b="1" dirty="0"/>
                <a:t>Fe(II)-(Bipyridine)</a:t>
              </a:r>
              <a:r>
                <a:rPr lang="en-US" sz="600" b="1" baseline="-25000" dirty="0"/>
                <a:t>3</a:t>
              </a:r>
              <a:endParaRPr lang="en-US" sz="600" b="1" dirty="0"/>
            </a:p>
          </p:txBody>
        </p:sp>
      </p:grpSp>
      <p:graphicFrame>
        <p:nvGraphicFramePr>
          <p:cNvPr id="18" name="Table 17">
            <a:extLst>
              <a:ext uri="{FF2B5EF4-FFF2-40B4-BE49-F238E27FC236}">
                <a16:creationId xmlns:a16="http://schemas.microsoft.com/office/drawing/2014/main" id="{43B2A28F-CD66-4191-9D92-F3DEF5AE9D03}"/>
              </a:ext>
            </a:extLst>
          </p:cNvPr>
          <p:cNvGraphicFramePr>
            <a:graphicFrameLocks noGrp="1"/>
          </p:cNvGraphicFramePr>
          <p:nvPr>
            <p:extLst>
              <p:ext uri="{D42A27DB-BD31-4B8C-83A1-F6EECF244321}">
                <p14:modId xmlns:p14="http://schemas.microsoft.com/office/powerpoint/2010/main" val="1802042481"/>
              </p:ext>
            </p:extLst>
          </p:nvPr>
        </p:nvGraphicFramePr>
        <p:xfrm>
          <a:off x="3798937" y="3096762"/>
          <a:ext cx="5130275" cy="1485626"/>
        </p:xfrm>
        <a:graphic>
          <a:graphicData uri="http://schemas.openxmlformats.org/drawingml/2006/table">
            <a:tbl>
              <a:tblPr firstRow="1" bandRow="1">
                <a:tableStyleId>{5C22544A-7EE6-4342-B048-85BDC9FD1C3A}</a:tableStyleId>
              </a:tblPr>
              <a:tblGrid>
                <a:gridCol w="1803032">
                  <a:extLst>
                    <a:ext uri="{9D8B030D-6E8A-4147-A177-3AD203B41FA5}">
                      <a16:colId xmlns:a16="http://schemas.microsoft.com/office/drawing/2014/main" val="16470496"/>
                    </a:ext>
                  </a:extLst>
                </a:gridCol>
                <a:gridCol w="1217511">
                  <a:extLst>
                    <a:ext uri="{9D8B030D-6E8A-4147-A177-3AD203B41FA5}">
                      <a16:colId xmlns:a16="http://schemas.microsoft.com/office/drawing/2014/main" val="2681023098"/>
                    </a:ext>
                  </a:extLst>
                </a:gridCol>
                <a:gridCol w="1143158">
                  <a:extLst>
                    <a:ext uri="{9D8B030D-6E8A-4147-A177-3AD203B41FA5}">
                      <a16:colId xmlns:a16="http://schemas.microsoft.com/office/drawing/2014/main" val="3715090520"/>
                    </a:ext>
                  </a:extLst>
                </a:gridCol>
                <a:gridCol w="966574">
                  <a:extLst>
                    <a:ext uri="{9D8B030D-6E8A-4147-A177-3AD203B41FA5}">
                      <a16:colId xmlns:a16="http://schemas.microsoft.com/office/drawing/2014/main" val="3545044444"/>
                    </a:ext>
                  </a:extLst>
                </a:gridCol>
              </a:tblGrid>
              <a:tr h="281666">
                <a:tc gridSpan="4">
                  <a:txBody>
                    <a:bodyPr/>
                    <a:lstStyle/>
                    <a:p>
                      <a:pPr algn="ctr" rtl="0" fontAlgn="base"/>
                      <a:r>
                        <a:rPr lang="en-US" sz="1100" dirty="0">
                          <a:effectLst/>
                        </a:rPr>
                        <a:t>Experiment vs Published Molar Absorptivity Values </a:t>
                      </a:r>
                      <a:endParaRPr lang="en-US" dirty="0">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6985389"/>
                  </a:ext>
                </a:extLst>
              </a:tr>
              <a:tr h="208758">
                <a:tc>
                  <a:txBody>
                    <a:bodyPr/>
                    <a:lstStyle/>
                    <a:p>
                      <a:pPr algn="ctr" rtl="0" fontAlgn="base"/>
                      <a:r>
                        <a:rPr lang="en-US" sz="1100">
                          <a:effectLst/>
                        </a:rPr>
                        <a:t>Fe (II) - Chelator </a:t>
                      </a:r>
                      <a:endParaRPr lang="en-US">
                        <a:effectLst/>
                      </a:endParaRPr>
                    </a:p>
                  </a:txBody>
                  <a:tcPr/>
                </a:tc>
                <a:tc>
                  <a:txBody>
                    <a:bodyPr/>
                    <a:lstStyle/>
                    <a:p>
                      <a:pPr algn="ctr" rtl="0" fontAlgn="base"/>
                      <a:r>
                        <a:rPr lang="en-US" sz="1100" dirty="0">
                          <a:effectLst/>
                        </a:rPr>
                        <a:t>Epsilon </a:t>
                      </a:r>
                      <a:r>
                        <a:rPr lang="en-US" sz="850" baseline="-25000" dirty="0">
                          <a:effectLst/>
                        </a:rPr>
                        <a:t>Experimental</a:t>
                      </a:r>
                      <a:r>
                        <a:rPr lang="en-US" sz="850" dirty="0">
                          <a:effectLst/>
                        </a:rPr>
                        <a:t> </a:t>
                      </a:r>
                      <a:endParaRPr lang="en-US" dirty="0">
                        <a:effectLst/>
                      </a:endParaRPr>
                    </a:p>
                  </a:txBody>
                  <a:tcPr/>
                </a:tc>
                <a:tc>
                  <a:txBody>
                    <a:bodyPr/>
                    <a:lstStyle/>
                    <a:p>
                      <a:pPr algn="ctr" rtl="0" fontAlgn="base"/>
                      <a:r>
                        <a:rPr lang="en-US" sz="1100" dirty="0">
                          <a:effectLst/>
                        </a:rPr>
                        <a:t>Epsilon </a:t>
                      </a:r>
                      <a:r>
                        <a:rPr lang="en-US" sz="850" baseline="-25000" dirty="0">
                          <a:effectLst/>
                        </a:rPr>
                        <a:t>Literature</a:t>
                      </a:r>
                      <a:r>
                        <a:rPr lang="en-US" sz="850" dirty="0">
                          <a:effectLst/>
                        </a:rPr>
                        <a:t> </a:t>
                      </a:r>
                      <a:endParaRPr lang="en-US" dirty="0">
                        <a:effectLst/>
                      </a:endParaRPr>
                    </a:p>
                  </a:txBody>
                  <a:tcPr/>
                </a:tc>
                <a:tc>
                  <a:txBody>
                    <a:bodyPr/>
                    <a:lstStyle/>
                    <a:p>
                      <a:pPr algn="ctr" rtl="0" fontAlgn="base"/>
                      <a:r>
                        <a:rPr lang="en-US" sz="1100">
                          <a:effectLst/>
                        </a:rPr>
                        <a:t>Percent Error </a:t>
                      </a:r>
                      <a:endParaRPr lang="en-US">
                        <a:effectLst/>
                      </a:endParaRPr>
                    </a:p>
                  </a:txBody>
                  <a:tcPr/>
                </a:tc>
                <a:extLst>
                  <a:ext uri="{0D108BD9-81ED-4DB2-BD59-A6C34878D82A}">
                    <a16:rowId xmlns:a16="http://schemas.microsoft.com/office/drawing/2014/main" val="4290528028"/>
                  </a:ext>
                </a:extLst>
              </a:tr>
              <a:tr h="208758">
                <a:tc>
                  <a:txBody>
                    <a:bodyPr/>
                    <a:lstStyle/>
                    <a:p>
                      <a:pPr algn="ctr" rtl="0" fontAlgn="base"/>
                      <a:r>
                        <a:rPr lang="en-US" sz="1100">
                          <a:effectLst/>
                        </a:rPr>
                        <a:t>Fe (II) - (Ferrozine)</a:t>
                      </a:r>
                      <a:r>
                        <a:rPr lang="en-US" sz="850" baseline="-25000">
                          <a:effectLst/>
                        </a:rPr>
                        <a:t>3</a:t>
                      </a:r>
                      <a:r>
                        <a:rPr lang="en-US" sz="850">
                          <a:effectLst/>
                        </a:rPr>
                        <a:t> </a:t>
                      </a:r>
                      <a:endParaRPr lang="en-US">
                        <a:effectLst/>
                      </a:endParaRPr>
                    </a:p>
                  </a:txBody>
                  <a:tcPr/>
                </a:tc>
                <a:tc>
                  <a:txBody>
                    <a:bodyPr/>
                    <a:lstStyle/>
                    <a:p>
                      <a:pPr algn="ctr" rtl="0" fontAlgn="base"/>
                      <a:r>
                        <a:rPr lang="en-US" sz="1100" dirty="0">
                          <a:effectLst/>
                        </a:rPr>
                        <a:t>31,500 </a:t>
                      </a:r>
                      <a:endParaRPr lang="en-US" dirty="0">
                        <a:effectLst/>
                      </a:endParaRPr>
                    </a:p>
                  </a:txBody>
                  <a:tcPr/>
                </a:tc>
                <a:tc>
                  <a:txBody>
                    <a:bodyPr/>
                    <a:lstStyle/>
                    <a:p>
                      <a:pPr algn="ctr" rtl="0" fontAlgn="base"/>
                      <a:r>
                        <a:rPr lang="en-US" sz="1100">
                          <a:effectLst/>
                        </a:rPr>
                        <a:t>27,900 </a:t>
                      </a:r>
                      <a:endParaRPr lang="en-US">
                        <a:effectLst/>
                      </a:endParaRPr>
                    </a:p>
                  </a:txBody>
                  <a:tcPr/>
                </a:tc>
                <a:tc>
                  <a:txBody>
                    <a:bodyPr/>
                    <a:lstStyle/>
                    <a:p>
                      <a:pPr algn="ctr" rtl="0" fontAlgn="base"/>
                      <a:r>
                        <a:rPr lang="en-US" sz="1100">
                          <a:effectLst/>
                        </a:rPr>
                        <a:t>~10% </a:t>
                      </a:r>
                      <a:endParaRPr lang="en-US">
                        <a:effectLst/>
                      </a:endParaRPr>
                    </a:p>
                  </a:txBody>
                  <a:tcPr/>
                </a:tc>
                <a:extLst>
                  <a:ext uri="{0D108BD9-81ED-4DB2-BD59-A6C34878D82A}">
                    <a16:rowId xmlns:a16="http://schemas.microsoft.com/office/drawing/2014/main" val="2593358779"/>
                  </a:ext>
                </a:extLst>
              </a:tr>
              <a:tr h="208758">
                <a:tc>
                  <a:txBody>
                    <a:bodyPr/>
                    <a:lstStyle/>
                    <a:p>
                      <a:pPr algn="ctr" rtl="0" fontAlgn="base"/>
                      <a:r>
                        <a:rPr lang="en-US" sz="1100">
                          <a:effectLst/>
                        </a:rPr>
                        <a:t>Fe (II) - (Bipyridine)</a:t>
                      </a:r>
                      <a:r>
                        <a:rPr lang="en-US" sz="850" baseline="-25000">
                          <a:effectLst/>
                        </a:rPr>
                        <a:t>3</a:t>
                      </a:r>
                      <a:r>
                        <a:rPr lang="en-US" sz="850">
                          <a:effectLst/>
                        </a:rPr>
                        <a:t> </a:t>
                      </a:r>
                      <a:endParaRPr lang="en-US">
                        <a:effectLst/>
                      </a:endParaRPr>
                    </a:p>
                  </a:txBody>
                  <a:tcPr/>
                </a:tc>
                <a:tc>
                  <a:txBody>
                    <a:bodyPr/>
                    <a:lstStyle/>
                    <a:p>
                      <a:pPr algn="ctr" rtl="0" fontAlgn="base"/>
                      <a:r>
                        <a:rPr lang="en-US" sz="1100">
                          <a:effectLst/>
                        </a:rPr>
                        <a:t>9,950 </a:t>
                      </a:r>
                      <a:endParaRPr lang="en-US">
                        <a:effectLst/>
                      </a:endParaRPr>
                    </a:p>
                  </a:txBody>
                  <a:tcPr/>
                </a:tc>
                <a:tc>
                  <a:txBody>
                    <a:bodyPr/>
                    <a:lstStyle/>
                    <a:p>
                      <a:pPr algn="ctr" rtl="0" fontAlgn="base"/>
                      <a:r>
                        <a:rPr lang="en-US" sz="1100">
                          <a:effectLst/>
                        </a:rPr>
                        <a:t>8,650 </a:t>
                      </a:r>
                      <a:endParaRPr lang="en-US">
                        <a:effectLst/>
                      </a:endParaRPr>
                    </a:p>
                  </a:txBody>
                  <a:tcPr/>
                </a:tc>
                <a:tc>
                  <a:txBody>
                    <a:bodyPr/>
                    <a:lstStyle/>
                    <a:p>
                      <a:pPr algn="ctr" rtl="0" fontAlgn="base"/>
                      <a:r>
                        <a:rPr lang="en-US" sz="1100">
                          <a:effectLst/>
                        </a:rPr>
                        <a:t>~13% </a:t>
                      </a:r>
                      <a:endParaRPr lang="en-US">
                        <a:effectLst/>
                      </a:endParaRPr>
                    </a:p>
                  </a:txBody>
                  <a:tcPr/>
                </a:tc>
                <a:extLst>
                  <a:ext uri="{0D108BD9-81ED-4DB2-BD59-A6C34878D82A}">
                    <a16:rowId xmlns:a16="http://schemas.microsoft.com/office/drawing/2014/main" val="2490695987"/>
                  </a:ext>
                </a:extLst>
              </a:tr>
              <a:tr h="208758">
                <a:tc>
                  <a:txBody>
                    <a:bodyPr/>
                    <a:lstStyle/>
                    <a:p>
                      <a:pPr algn="ctr" rtl="0" fontAlgn="base"/>
                      <a:r>
                        <a:rPr lang="en-US" sz="1100">
                          <a:effectLst/>
                        </a:rPr>
                        <a:t>Fe (II) - (Phenanthroline)</a:t>
                      </a:r>
                      <a:r>
                        <a:rPr lang="en-US" sz="850" baseline="-25000">
                          <a:effectLst/>
                        </a:rPr>
                        <a:t>3</a:t>
                      </a:r>
                      <a:r>
                        <a:rPr lang="en-US" sz="850">
                          <a:effectLst/>
                        </a:rPr>
                        <a:t> </a:t>
                      </a:r>
                      <a:endParaRPr lang="en-US">
                        <a:effectLst/>
                      </a:endParaRPr>
                    </a:p>
                  </a:txBody>
                  <a:tcPr/>
                </a:tc>
                <a:tc>
                  <a:txBody>
                    <a:bodyPr/>
                    <a:lstStyle/>
                    <a:p>
                      <a:pPr algn="ctr" rtl="0" fontAlgn="base"/>
                      <a:r>
                        <a:rPr lang="en-US" sz="1100">
                          <a:effectLst/>
                        </a:rPr>
                        <a:t>12,450 </a:t>
                      </a:r>
                      <a:endParaRPr lang="en-US">
                        <a:effectLst/>
                      </a:endParaRPr>
                    </a:p>
                  </a:txBody>
                  <a:tcPr/>
                </a:tc>
                <a:tc>
                  <a:txBody>
                    <a:bodyPr/>
                    <a:lstStyle/>
                    <a:p>
                      <a:pPr algn="ctr" rtl="0" fontAlgn="base"/>
                      <a:r>
                        <a:rPr lang="en-US" sz="1100">
                          <a:effectLst/>
                        </a:rPr>
                        <a:t>11,100 </a:t>
                      </a:r>
                      <a:endParaRPr lang="en-US">
                        <a:effectLst/>
                      </a:endParaRPr>
                    </a:p>
                  </a:txBody>
                  <a:tcPr/>
                </a:tc>
                <a:tc>
                  <a:txBody>
                    <a:bodyPr/>
                    <a:lstStyle/>
                    <a:p>
                      <a:pPr algn="ctr" rtl="0" fontAlgn="base"/>
                      <a:r>
                        <a:rPr lang="en-US" sz="1100" dirty="0">
                          <a:effectLst/>
                        </a:rPr>
                        <a:t>~11% </a:t>
                      </a:r>
                      <a:endParaRPr lang="en-US" dirty="0">
                        <a:effectLst/>
                      </a:endParaRPr>
                    </a:p>
                  </a:txBody>
                  <a:tcPr/>
                </a:tc>
                <a:extLst>
                  <a:ext uri="{0D108BD9-81ED-4DB2-BD59-A6C34878D82A}">
                    <a16:rowId xmlns:a16="http://schemas.microsoft.com/office/drawing/2014/main" val="1524896468"/>
                  </a:ext>
                </a:extLst>
              </a:tr>
            </a:tbl>
          </a:graphicData>
        </a:graphic>
      </p:graphicFrame>
    </p:spTree>
    <p:extLst>
      <p:ext uri="{BB962C8B-B14F-4D97-AF65-F5344CB8AC3E}">
        <p14:creationId xmlns:p14="http://schemas.microsoft.com/office/powerpoint/2010/main" val="2401767438"/>
      </p:ext>
    </p:extLst>
  </p:cSld>
  <p:clrMapOvr>
    <a:masterClrMapping/>
  </p:clrMapOvr>
  <mc:AlternateContent xmlns:mc="http://schemas.openxmlformats.org/markup-compatibility/2006" xmlns:p14="http://schemas.microsoft.com/office/powerpoint/2010/main">
    <mc:Choice Requires="p14">
      <p:transition spd="slow" p14:dur="2000" advTm="8451"/>
    </mc:Choice>
    <mc:Fallback xmlns="">
      <p:transition spd="slow" advTm="84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D6C2AAD-114D-1E46-8861-A9836107310E}"/>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Acknowledgments</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B21A4CBF-FFEC-4BDE-BBC9-FE546BF2C967}"/>
              </a:ext>
            </a:extLst>
          </p:cNvPr>
          <p:cNvGraphicFramePr>
            <a:graphicFrameLocks noGrp="1"/>
          </p:cNvGraphicFramePr>
          <p:nvPr>
            <p:ph idx="1"/>
            <p:extLst>
              <p:ext uri="{D42A27DB-BD31-4B8C-83A1-F6EECF244321}">
                <p14:modId xmlns:p14="http://schemas.microsoft.com/office/powerpoint/2010/main" val="2046708940"/>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0507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B8BBE4DE4FAC43B757AF444977AF18" ma:contentTypeVersion="11" ma:contentTypeDescription="Create a new document." ma:contentTypeScope="" ma:versionID="e585a3735cea1afcc25b038572435f97">
  <xsd:schema xmlns:xsd="http://www.w3.org/2001/XMLSchema" xmlns:xs="http://www.w3.org/2001/XMLSchema" xmlns:p="http://schemas.microsoft.com/office/2006/metadata/properties" xmlns:ns3="092a2de3-1fd1-4690-939d-8c9152ae7ad4" xmlns:ns4="d99602e4-f835-47f4-bc6d-e7d8ec861e2b" targetNamespace="http://schemas.microsoft.com/office/2006/metadata/properties" ma:root="true" ma:fieldsID="6a772788c931c3e785c5abf88133c017" ns3:_="" ns4:_="">
    <xsd:import namespace="092a2de3-1fd1-4690-939d-8c9152ae7ad4"/>
    <xsd:import namespace="d99602e4-f835-47f4-bc6d-e7d8ec861e2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a2de3-1fd1-4690-939d-8c9152ae7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9602e4-f835-47f4-bc6d-e7d8ec861e2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4B4B4F-6580-402A-BEF8-F12634E6E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a2de3-1fd1-4690-939d-8c9152ae7ad4"/>
    <ds:schemaRef ds:uri="d99602e4-f835-47f4-bc6d-e7d8ec861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71D6D3-EDD2-4FEA-87A8-1A236B241A10}">
  <ds:schemaRefs>
    <ds:schemaRef ds:uri="http://schemas.microsoft.com/sharepoint/v3/contenttype/forms"/>
  </ds:schemaRefs>
</ds:datastoreItem>
</file>

<file path=customXml/itemProps3.xml><?xml version="1.0" encoding="utf-8"?>
<ds:datastoreItem xmlns:ds="http://schemas.openxmlformats.org/officeDocument/2006/customXml" ds:itemID="{B76EA739-58B7-442E-B05F-6AE557CF95F1}">
  <ds:schemaRefs>
    <ds:schemaRef ds:uri="http://schemas.microsoft.com/office/infopath/2007/PartnerControls"/>
    <ds:schemaRef ds:uri="http://purl.org/dc/terms/"/>
    <ds:schemaRef ds:uri="http://www.w3.org/XML/1998/namespace"/>
    <ds:schemaRef ds:uri="http://schemas.microsoft.com/office/2006/documentManagement/types"/>
    <ds:schemaRef ds:uri="d99602e4-f835-47f4-bc6d-e7d8ec861e2b"/>
    <ds:schemaRef ds:uri="092a2de3-1fd1-4690-939d-8c9152ae7ad4"/>
    <ds:schemaRef ds:uri="http://purl.org/dc/elements/1.1/"/>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{CA227AFE-A98F-CD43-B513-4B6BFE720D3E}tf10001072</Template>
  <TotalTime>4638</TotalTime>
  <Words>1350</Words>
  <Application>Microsoft Macintosh PowerPoint</Application>
  <PresentationFormat>Widescreen</PresentationFormat>
  <Paragraphs>74</Paragraphs>
  <Slides>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9" baseType="lpstr">
      <vt:lpstr>Arial</vt:lpstr>
      <vt:lpstr>Calibri</vt:lpstr>
      <vt:lpstr>Calibri Light</vt:lpstr>
      <vt:lpstr>Times New Roman</vt:lpstr>
      <vt:lpstr>office theme</vt:lpstr>
      <vt:lpstr>Graph</vt:lpstr>
      <vt:lpstr>PowerPoint Presentation</vt:lpstr>
      <vt:lpstr>PowerPoint Presentation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 Bou-Abdallah, Ph.D.</dc:creator>
  <cp:lastModifiedBy>Patricia A Jay</cp:lastModifiedBy>
  <cp:revision>79</cp:revision>
  <dcterms:created xsi:type="dcterms:W3CDTF">2021-01-07T20:18:30Z</dcterms:created>
  <dcterms:modified xsi:type="dcterms:W3CDTF">2021-04-29T19:37:37Z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0x01010089B8BBE4DE4FAC43B757AF444977AF18</vt:lpwstr>
  </property>
</Properties>
</file>