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3" r:id="rId4"/>
    <p:sldId id="265" r:id="rId5"/>
    <p:sldId id="26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704"/>
  </p:normalViewPr>
  <p:slideViewPr>
    <p:cSldViewPr snapToGrid="0" snapToObjects="1">
      <p:cViewPr varScale="1">
        <p:scale>
          <a:sx n="105" d="100"/>
          <a:sy n="105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>
                <a:solidFill>
                  <a:schemeClr val="tx1"/>
                </a:solidFill>
              </a:rPr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45-CC42-AAD4-4B17CAB38F6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45-CC42-AAD4-4B17CAB38F6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E45-CC42-AAD4-4B17CAB38F64}"/>
              </c:ext>
            </c:extLst>
          </c:dPt>
          <c:dLbls>
            <c:dLbl>
              <c:idx val="0"/>
              <c:layout>
                <c:manualLayout>
                  <c:x val="-3.4862591138530644E-2"/>
                  <c:y val="-0.27623981758264787"/>
                </c:manualLayout>
              </c:layout>
              <c:tx>
                <c:rich>
                  <a:bodyPr/>
                  <a:lstStyle/>
                  <a:p>
                    <a:fld id="{96A7507B-2FD5-FF4D-8F92-32D7D7B36F78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45-CC42-AAD4-4B17CAB38F64}"/>
                </c:ext>
              </c:extLst>
            </c:dLbl>
            <c:dLbl>
              <c:idx val="1"/>
              <c:layout>
                <c:manualLayout>
                  <c:x val="1.2985325754848863E-2"/>
                  <c:y val="5.97884152089661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37FB26-99E8-064D-B1F0-44E0F53639EA}" type="PERCENTAGE">
                      <a:rPr lang="en-US" baseline="0" smtClean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0360284946551"/>
                      <c:h val="0.119245943819108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E45-CC42-AAD4-4B17CAB38F64}"/>
                </c:ext>
              </c:extLst>
            </c:dLbl>
            <c:dLbl>
              <c:idx val="2"/>
              <c:layout>
                <c:manualLayout>
                  <c:x val="6.2936020960815589E-2"/>
                  <c:y val="6.0994862126107545E-2"/>
                </c:manualLayout>
              </c:layout>
              <c:tx>
                <c:rich>
                  <a:bodyPr/>
                  <a:lstStyle/>
                  <a:p>
                    <a:fld id="{6D184502-B4F7-2F40-B7C2-66294F66F838}" type="PERCENTAGE">
                      <a:rPr lang="en-US" sz="1100" b="0" baseline="0" smtClean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E45-CC42-AAD4-4B17CAB38F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Sheet1!$A$3:$A$5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nonbinary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81.3</c:v>
                </c:pt>
                <c:pt idx="1">
                  <c:v>15.2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45-CC42-AAD4-4B17CAB38F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</a:rPr>
              <a:t>1st-gen vs. non-1st-gen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33-7744-A2CF-9ACE3077C435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33-7744-A2CF-9ACE3077C435}"/>
              </c:ext>
            </c:extLst>
          </c:dPt>
          <c:cat>
            <c:strRef>
              <c:f>Sheet1!$A$23:$A$24</c:f>
              <c:strCache>
                <c:ptCount val="2"/>
                <c:pt idx="0">
                  <c:v>1st-gen</c:v>
                </c:pt>
                <c:pt idx="1">
                  <c:v>non-1st-gen</c:v>
                </c:pt>
              </c:strCache>
            </c:strRef>
          </c:cat>
          <c:val>
            <c:numRef>
              <c:f>Sheet1!$B$23:$B$24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33-7744-A2CF-9ACE3077C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Sheet1!$A$9:$A$12</cx:f>
        <cx:lvl ptCount="4">
          <cx:pt idx="0">Freshman</cx:pt>
          <cx:pt idx="1">Sophomores </cx:pt>
          <cx:pt idx="2">Juniors </cx:pt>
          <cx:pt idx="3">Seniors  </cx:pt>
        </cx:lvl>
      </cx:strDim>
      <cx:numDim type="val">
        <cx:f>Sheet1!$B$9:$B$12</cx:f>
        <cx:lvl ptCount="4" formatCode="General">
          <cx:pt idx="0">15.800000000000001</cx:pt>
          <cx:pt idx="1">18.100000000000001</cx:pt>
          <cx:pt idx="2">34.5</cx:pt>
          <cx:pt idx="3">31.600000000000001</cx:pt>
        </cx:lvl>
      </cx:numDim>
    </cx:data>
  </cx:chartData>
  <cx:chart>
    <cx:title pos="t" align="ctr" overlay="0">
      <cx:tx>
        <cx:txData>
          <cx:v>Class Year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200">
              <a:solidFill>
                <a:schemeClr val="tx1"/>
              </a:solidFill>
            </a:defRPr>
          </a:pPr>
          <a:r>
            <a:rPr lang="en-US" sz="1200" b="0" i="0" u="none" strike="noStrike" baseline="0">
              <a:solidFill>
                <a:schemeClr val="tx1"/>
              </a:solidFill>
              <a:latin typeface="Calibri" panose="020F0502020204030204"/>
            </a:rPr>
            <a:t>Class Year</a:t>
          </a:r>
        </a:p>
      </cx:txPr>
    </cx:title>
    <cx:plotArea>
      <cx:plotAreaRegion>
        <cx:series layoutId="funnel" uniqueId="{BF6D1DDF-9A4E-F147-8029-C214BCD43CFE}">
          <cx:dataPt idx="0">
            <cx:spPr>
              <a:solidFill>
                <a:srgbClr val="FFC000">
                  <a:lumMod val="40000"/>
                  <a:lumOff val="60000"/>
                </a:srgbClr>
              </a:solidFill>
            </cx:spPr>
          </cx:dataPt>
          <cx:dataPt idx="1">
            <cx:spPr>
              <a:solidFill>
                <a:srgbClr val="FFFF00"/>
              </a:solidFill>
            </cx:spPr>
          </cx:dataPt>
          <cx:dataPt idx="2"/>
          <cx:dataPt idx="3">
            <cx:spPr>
              <a:solidFill>
                <a:srgbClr val="00B050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bg2"/>
                    </a:solidFill>
                  </a:defRPr>
                </a:pPr>
                <a:endParaRPr lang="en-US" sz="900" b="0" i="0" u="none" strike="noStrike" baseline="0">
                  <a:solidFill>
                    <a:schemeClr val="bg2"/>
                  </a:solidFill>
                  <a:latin typeface="Century Gothic" panose="020B050202020202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0452C-6378-9045-AC37-E8763D6192D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BD86A-8F44-8F47-B739-E94B52D47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2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1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643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9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7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2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65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4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6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52974B-A8E6-8B49-98A3-4F8385B034B2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956A-744C-454E-8795-530FB706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71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image" Target="../media/image8.png"/><Relationship Id="rId4" Type="http://schemas.microsoft.com/office/2014/relationships/chartEx" Target="../charts/chartEx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FEA1DB-8892-044A-BED0-3B3B3BF76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0834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</a:rPr>
              <a:t>Daily Hassles, COVID Stressors &amp; Affect in </a:t>
            </a:r>
            <a:br>
              <a:rPr lang="en-US" sz="6600" dirty="0">
                <a:solidFill>
                  <a:srgbClr val="FFFF00"/>
                </a:solidFill>
              </a:rPr>
            </a:br>
            <a:r>
              <a:rPr lang="en-US" sz="6600" dirty="0">
                <a:solidFill>
                  <a:srgbClr val="FFFF00"/>
                </a:solidFill>
              </a:rPr>
              <a:t>College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059C5-AEF8-4A47-B65C-1BA6745D9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Taylor Samperisi, senior, Dep. Of Psychology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</a:rPr>
              <a:t>Presidential Scholar’s Project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</a:rPr>
              <a:t>Supervisor: Claire J. Starrs</a:t>
            </a:r>
          </a:p>
        </p:txBody>
      </p:sp>
    </p:spTree>
    <p:extLst>
      <p:ext uri="{BB962C8B-B14F-4D97-AF65-F5344CB8AC3E}">
        <p14:creationId xmlns:p14="http://schemas.microsoft.com/office/powerpoint/2010/main" val="110459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6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38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0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2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45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C0E75-23E1-1E4D-83C9-1CF45703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Introduction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63BA0-849C-B141-AC40-AFA72369B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6" y="804671"/>
            <a:ext cx="6613785" cy="5248657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Stress HIGH in college students </a:t>
            </a:r>
            <a:r>
              <a:rPr lang="en-US" sz="1400" dirty="0"/>
              <a:t>(</a:t>
            </a:r>
            <a:r>
              <a:rPr lang="en-US" sz="1400" dirty="0" err="1"/>
              <a:t>D’Zurilla</a:t>
            </a:r>
            <a:r>
              <a:rPr lang="en-US" sz="1400" dirty="0"/>
              <a:t> &amp; Sheedy, 1991) 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COVID’s exceptionally challenging for college students </a:t>
            </a:r>
            <a:r>
              <a:rPr lang="en-US" sz="1400" dirty="0"/>
              <a:t>(</a:t>
            </a:r>
            <a:r>
              <a:rPr lang="en-US" sz="1400" dirty="0" err="1"/>
              <a:t>Aucejo</a:t>
            </a:r>
            <a:r>
              <a:rPr lang="en-US" sz="1400" dirty="0"/>
              <a:t> et al., 2020)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Some more than other? COVID or after COVID?</a:t>
            </a:r>
          </a:p>
          <a:p>
            <a:pPr marL="693738" indent="-271463">
              <a:buFont typeface="+mj-lt"/>
              <a:buAutoNum type="arabicPeriod"/>
            </a:pPr>
            <a:r>
              <a:rPr lang="en-US" dirty="0"/>
              <a:t>Seniors more vs. other class years</a:t>
            </a:r>
          </a:p>
          <a:p>
            <a:pPr marL="693738" indent="-271463">
              <a:buFont typeface="+mj-lt"/>
              <a:buAutoNum type="arabicPeriod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-generation students vs. non-1</a:t>
            </a:r>
            <a:r>
              <a:rPr lang="en-US" baseline="30000" dirty="0"/>
              <a:t>st</a:t>
            </a:r>
            <a:r>
              <a:rPr lang="en-US" dirty="0"/>
              <a:t>-gen</a:t>
            </a:r>
          </a:p>
        </p:txBody>
      </p:sp>
    </p:spTree>
    <p:extLst>
      <p:ext uri="{BB962C8B-B14F-4D97-AF65-F5344CB8AC3E}">
        <p14:creationId xmlns:p14="http://schemas.microsoft.com/office/powerpoint/2010/main" val="200593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6985-ACE8-F142-B996-EFA8A8E83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990" y="236764"/>
            <a:ext cx="9840019" cy="70916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Participants &amp; Correlations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C6F2-108C-8240-8B29-7A7667567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7558" y="1378686"/>
            <a:ext cx="5314122" cy="39013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N = 171, Mean age: 20.46(</a:t>
            </a:r>
            <a:r>
              <a:rPr lang="en-US" sz="1600" i="1" dirty="0"/>
              <a:t>SD</a:t>
            </a:r>
            <a:r>
              <a:rPr lang="en-US" sz="1600" dirty="0"/>
              <a:t>=2.84)</a:t>
            </a:r>
          </a:p>
          <a:p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676C9-24E0-E340-8105-961FABF4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5200" y="1151967"/>
            <a:ext cx="6221210" cy="1698111"/>
          </a:xfrm>
        </p:spPr>
        <p:txBody>
          <a:bodyPr>
            <a:normAutofit/>
          </a:bodyPr>
          <a:lstStyle/>
          <a:p>
            <a:pPr marL="231775" indent="-231775">
              <a:buFont typeface="Courier New" panose="02070309020205020404" pitchFamily="49" charset="0"/>
              <a:buChar char="o"/>
            </a:pPr>
            <a:r>
              <a:rPr lang="en-US" sz="1600" b="1" u="sng" dirty="0"/>
              <a:t>Measures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dirty="0"/>
              <a:t>Hassles (</a:t>
            </a:r>
            <a:r>
              <a:rPr lang="en-US" dirty="0" err="1"/>
              <a:t>mHS</a:t>
            </a:r>
            <a:r>
              <a:rPr lang="en-US" dirty="0"/>
              <a:t>, Holmes &amp; Rahe, 1967)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dirty="0"/>
              <a:t>COVID Fears (adapted from SARS Fear Scale, Ho, et al., 2005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dirty="0"/>
              <a:t>PANAS (Watson, Clark &amp; </a:t>
            </a:r>
            <a:r>
              <a:rPr lang="en-US" dirty="0" err="1"/>
              <a:t>Tellegen</a:t>
            </a:r>
            <a:r>
              <a:rPr lang="en-US" dirty="0"/>
              <a:t>, 1988) </a:t>
            </a:r>
          </a:p>
          <a:p>
            <a:endParaRPr lang="en-US" sz="1400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2EE787D-EAB4-7D40-9CF8-0B797B644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250" y="3132402"/>
            <a:ext cx="4086449" cy="3401568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0EBA870-ED4A-7249-92EE-43E349A12B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10238"/>
              </p:ext>
            </p:extLst>
          </p:nvPr>
        </p:nvGraphicFramePr>
        <p:xfrm>
          <a:off x="567558" y="2201570"/>
          <a:ext cx="2986525" cy="186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4473F03F-32F0-7146-84E2-136972CF82B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54911536"/>
                  </p:ext>
                </p:extLst>
              </p:nvPr>
            </p:nvGraphicFramePr>
            <p:xfrm>
              <a:off x="1175990" y="4379960"/>
              <a:ext cx="3191774" cy="213672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4473F03F-32F0-7146-84E2-136972CF82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5990" y="4379960"/>
                <a:ext cx="3191774" cy="2136726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4141109-5F92-D44F-A0AF-D29006B3C4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572940"/>
              </p:ext>
            </p:extLst>
          </p:nvPr>
        </p:nvGraphicFramePr>
        <p:xfrm>
          <a:off x="2945924" y="1884845"/>
          <a:ext cx="2328603" cy="186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A5BCCB7-E11D-CD45-89AC-310674AF14FE}"/>
              </a:ext>
            </a:extLst>
          </p:cNvPr>
          <p:cNvSpPr txBox="1"/>
          <p:nvPr/>
        </p:nvSpPr>
        <p:spPr>
          <a:xfrm>
            <a:off x="9144000" y="3544584"/>
            <a:ext cx="3048000" cy="251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Correlations</a:t>
            </a:r>
          </a:p>
          <a:p>
            <a:pPr marL="234950" lvl="1" indent="-23495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+mj-ea"/>
                <a:cs typeface="+mj-cs"/>
              </a:rPr>
              <a:t>HS-CVDF pos moderate</a:t>
            </a:r>
          </a:p>
          <a:p>
            <a:pPr marL="234950" lvl="1" indent="-23495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+mj-ea"/>
                <a:cs typeface="+mj-cs"/>
              </a:rPr>
              <a:t>HS-NA pos moderate</a:t>
            </a:r>
          </a:p>
          <a:p>
            <a:pPr marL="234950" lvl="1" indent="-23495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+mj-ea"/>
                <a:cs typeface="+mj-cs"/>
              </a:rPr>
              <a:t>HS-PA neg small</a:t>
            </a:r>
          </a:p>
          <a:p>
            <a:pPr marL="234950" lvl="1" indent="-23495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+mj-ea"/>
                <a:cs typeface="+mj-cs"/>
              </a:rPr>
              <a:t>CVDF-NA pos moderate</a:t>
            </a:r>
          </a:p>
          <a:p>
            <a:pPr marL="234950" lvl="1" indent="-23495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ea typeface="+mj-ea"/>
                <a:cs typeface="+mj-cs"/>
              </a:rPr>
              <a:t>CVDF-PA neg small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7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0A9A-C683-7B4D-BEEF-20520350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343750"/>
            <a:ext cx="11380608" cy="7383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Q1. Seniors vs.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BDCC-7B0F-8A4F-98D5-79EFB0920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282" y="1171806"/>
            <a:ext cx="5653627" cy="481465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400" b="1" u="sng" dirty="0"/>
              <a:t>CORRELATIONS SENIORS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PA </a:t>
            </a:r>
            <a:r>
              <a:rPr lang="en-US" sz="1400" i="1" dirty="0"/>
              <a:t>r</a:t>
            </a:r>
            <a:r>
              <a:rPr lang="en-US" sz="1400" dirty="0"/>
              <a:t>(49) = -.51, p = .000, moderate negative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NA </a:t>
            </a:r>
            <a:r>
              <a:rPr lang="en-US" sz="1400" i="1" dirty="0"/>
              <a:t>r</a:t>
            </a:r>
            <a:r>
              <a:rPr lang="en-US" sz="1400" dirty="0"/>
              <a:t>(49) = .38, p= .006, moderate positive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PA </a:t>
            </a:r>
            <a:r>
              <a:rPr lang="en-US" sz="1400" i="1" dirty="0"/>
              <a:t>r</a:t>
            </a:r>
            <a:r>
              <a:rPr lang="en-US" sz="1400" dirty="0"/>
              <a:t>(49) = -.22, p = .129, non-significant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NA PA </a:t>
            </a:r>
            <a:r>
              <a:rPr lang="en-US" sz="1400" i="1" dirty="0"/>
              <a:t>r</a:t>
            </a:r>
            <a:r>
              <a:rPr lang="en-US" sz="1400" dirty="0"/>
              <a:t>(49) = .49, p = .000, moderate positive</a:t>
            </a:r>
          </a:p>
          <a:p>
            <a:pPr marL="0" lvl="1" indent="0">
              <a:buNone/>
            </a:pPr>
            <a:r>
              <a:rPr lang="en-US" sz="1400" b="1" u="sng" dirty="0"/>
              <a:t>CORRELATIONS NONSENIORS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PA </a:t>
            </a:r>
            <a:r>
              <a:rPr lang="en-US" sz="1400" i="1" dirty="0"/>
              <a:t>r</a:t>
            </a:r>
            <a:r>
              <a:rPr lang="en-US" sz="1400" dirty="0"/>
              <a:t>(107) = -.18, p = .061, non-significant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NA </a:t>
            </a:r>
            <a:r>
              <a:rPr lang="en-US" sz="1400" i="1" dirty="0"/>
              <a:t>r</a:t>
            </a:r>
            <a:r>
              <a:rPr lang="en-US" sz="1400" dirty="0"/>
              <a:t>(107) = .62; p = .000, moderate positive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PA </a:t>
            </a:r>
            <a:r>
              <a:rPr lang="en-US" sz="1400" i="1" dirty="0"/>
              <a:t>r</a:t>
            </a:r>
            <a:r>
              <a:rPr lang="en-US" sz="1400" dirty="0"/>
              <a:t>(109) = -.12, p = .199, non-significant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NA PA </a:t>
            </a:r>
            <a:r>
              <a:rPr lang="en-US" sz="1400" i="1" dirty="0"/>
              <a:t>r</a:t>
            </a:r>
            <a:r>
              <a:rPr lang="en-US" sz="1400" dirty="0"/>
              <a:t>(109) = .61, p = .000, moderate positive</a:t>
            </a:r>
          </a:p>
          <a:p>
            <a:pPr marL="0" lvl="1" indent="0">
              <a:buNone/>
            </a:pPr>
            <a:r>
              <a:rPr lang="en-US" sz="1400" b="1" u="sng" dirty="0">
                <a:solidFill>
                  <a:srgbClr val="FFFF00"/>
                </a:solidFill>
              </a:rPr>
              <a:t>CONCLUSIONS</a:t>
            </a:r>
          </a:p>
          <a:p>
            <a:pPr marL="0" lvl="1" indent="0">
              <a:buNone/>
            </a:pPr>
            <a:r>
              <a:rPr lang="en-US" sz="1400" dirty="0">
                <a:solidFill>
                  <a:srgbClr val="FFFF00"/>
                </a:solidFill>
              </a:rPr>
              <a:t>Senior stress related to LOWER positive affect</a:t>
            </a:r>
          </a:p>
          <a:p>
            <a:pPr marL="0" lvl="1" indent="0">
              <a:buNone/>
            </a:pPr>
            <a:r>
              <a:rPr lang="en-US" sz="1400" dirty="0">
                <a:solidFill>
                  <a:srgbClr val="FFFF00"/>
                </a:solidFill>
              </a:rPr>
              <a:t>Both stress related to HIGHER negative affect</a:t>
            </a:r>
          </a:p>
          <a:p>
            <a:pPr marL="0" lvl="1" indent="0">
              <a:buNone/>
            </a:pPr>
            <a:endParaRPr lang="en-US" sz="1800" dirty="0"/>
          </a:p>
          <a:p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F80CBFA-470F-0040-B610-AEC38196EBBF}"/>
              </a:ext>
            </a:extLst>
          </p:cNvPr>
          <p:cNvGrpSpPr/>
          <p:nvPr/>
        </p:nvGrpSpPr>
        <p:grpSpPr>
          <a:xfrm>
            <a:off x="5818909" y="1697217"/>
            <a:ext cx="6007608" cy="3463565"/>
            <a:chOff x="6184392" y="2221273"/>
            <a:chExt cx="6007608" cy="34635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72CB0AB-2B10-6E4A-8A4B-57D776A84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84392" y="2221273"/>
              <a:ext cx="6007608" cy="73837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771D475-03C8-C747-9715-8AF71DDFA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4392" y="2959648"/>
              <a:ext cx="6007608" cy="272519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E27E5CB-81C2-F545-84DA-103736FA20F3}"/>
              </a:ext>
            </a:extLst>
          </p:cNvPr>
          <p:cNvSpPr txBox="1"/>
          <p:nvPr/>
        </p:nvSpPr>
        <p:spPr>
          <a:xfrm>
            <a:off x="5628904" y="1275790"/>
            <a:ext cx="656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REGRESSIONS</a:t>
            </a:r>
            <a:r>
              <a:rPr lang="en-US" sz="1400" dirty="0"/>
              <a:t>: Stress predicting after controlling for COVID-related fears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8F1011-158A-2A45-A02F-B5F927D1F483}"/>
              </a:ext>
            </a:extLst>
          </p:cNvPr>
          <p:cNvSpPr txBox="1"/>
          <p:nvPr/>
        </p:nvSpPr>
        <p:spPr>
          <a:xfrm>
            <a:off x="5835978" y="5389812"/>
            <a:ext cx="60308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00"/>
                </a:solidFill>
              </a:rPr>
              <a:t>Hassles predicted negative affect, after COVID Fears, in both seniors (2% more, small effect) &amp; Non-seniors (12% more, still small)</a:t>
            </a:r>
          </a:p>
          <a:p>
            <a:pPr algn="ctr"/>
            <a:r>
              <a:rPr lang="en-US" sz="1400" dirty="0">
                <a:solidFill>
                  <a:srgbClr val="FFFF00"/>
                </a:solidFill>
              </a:rPr>
              <a:t>Hassles predicted less positive affect after COVID Fears in seniors only (26% more, almost moderate effect)</a:t>
            </a:r>
          </a:p>
          <a:p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2555-96B5-E345-94E7-F4FAC748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40" y="298637"/>
            <a:ext cx="11685320" cy="73459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Q2: 1st-generation vs. non-1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-generation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913C-D5AD-D441-B653-9F7943F2B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414" y="1589443"/>
            <a:ext cx="5732564" cy="4726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u="sng" dirty="0"/>
              <a:t>CORRELATIONS 1</a:t>
            </a:r>
            <a:r>
              <a:rPr lang="en-US" sz="1400" b="1" u="sng" baseline="30000" dirty="0"/>
              <a:t>st</a:t>
            </a:r>
            <a:r>
              <a:rPr lang="en-US" sz="1400" b="1" u="sng" dirty="0"/>
              <a:t>-generation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PA </a:t>
            </a:r>
            <a:r>
              <a:rPr lang="en-US" sz="1400" i="1" dirty="0"/>
              <a:t>r</a:t>
            </a:r>
            <a:r>
              <a:rPr lang="en-US" sz="1400" dirty="0"/>
              <a:t>(51) = -.30, p = .030, moderate negative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NA </a:t>
            </a:r>
            <a:r>
              <a:rPr lang="en-US" sz="1400" i="1" dirty="0"/>
              <a:t>r</a:t>
            </a:r>
            <a:r>
              <a:rPr lang="en-US" sz="1400" dirty="0"/>
              <a:t>(51) = .54, p = .000, moderate positive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PA </a:t>
            </a:r>
            <a:r>
              <a:rPr lang="en-US" sz="1400" i="1" dirty="0"/>
              <a:t>r</a:t>
            </a:r>
            <a:r>
              <a:rPr lang="en-US" sz="1400" dirty="0"/>
              <a:t>(53) = -.19, p = .171, non-significant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NA PA </a:t>
            </a:r>
            <a:r>
              <a:rPr lang="en-US" sz="1400" i="1" dirty="0"/>
              <a:t>r</a:t>
            </a:r>
            <a:r>
              <a:rPr lang="en-US" sz="1400" dirty="0"/>
              <a:t>(53) = .52, p = .000, moderate positive</a:t>
            </a:r>
          </a:p>
          <a:p>
            <a:pPr marL="0" lvl="1" indent="0">
              <a:buNone/>
            </a:pPr>
            <a:r>
              <a:rPr lang="en-US" sz="1400" b="1" u="sng" dirty="0"/>
              <a:t>CORRELATIONS non-1</a:t>
            </a:r>
            <a:r>
              <a:rPr lang="en-US" sz="1400" b="1" u="sng" baseline="30000" dirty="0"/>
              <a:t>st</a:t>
            </a:r>
            <a:r>
              <a:rPr lang="en-US" sz="1400" b="1" u="sng" dirty="0"/>
              <a:t>-generation</a:t>
            </a:r>
            <a:endParaRPr lang="en-US" sz="1400" dirty="0"/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PA </a:t>
            </a:r>
            <a:r>
              <a:rPr lang="en-US" sz="1400" i="1" dirty="0"/>
              <a:t>r</a:t>
            </a:r>
            <a:r>
              <a:rPr lang="en-US" sz="1400" dirty="0"/>
              <a:t>(105) = -.35, p = .000, moderate negative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Hassles to NA </a:t>
            </a:r>
            <a:r>
              <a:rPr lang="en-US" sz="1400" i="1" dirty="0"/>
              <a:t>r</a:t>
            </a:r>
            <a:r>
              <a:rPr lang="en-US" sz="1400" dirty="0"/>
              <a:t>(105) = .56; p = .000 , moderate positive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PA </a:t>
            </a:r>
            <a:r>
              <a:rPr lang="en-US" sz="1400" i="1" dirty="0"/>
              <a:t>r</a:t>
            </a:r>
            <a:r>
              <a:rPr lang="en-US" sz="1400" dirty="0"/>
              <a:t>(105) = -.15, p = .131, non-significant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r>
              <a:rPr lang="en-US" sz="1400" dirty="0"/>
              <a:t>CVD Fears to NA PA </a:t>
            </a:r>
            <a:r>
              <a:rPr lang="en-US" sz="1400" i="1" dirty="0"/>
              <a:t>r</a:t>
            </a:r>
            <a:r>
              <a:rPr lang="en-US" sz="1400" dirty="0"/>
              <a:t>(105) = .60, p = .000, moderate positive</a:t>
            </a:r>
          </a:p>
          <a:p>
            <a:pPr marL="0" lvl="1" indent="0">
              <a:buNone/>
            </a:pPr>
            <a:r>
              <a:rPr lang="en-US" sz="1400" b="1" u="sng" dirty="0">
                <a:solidFill>
                  <a:srgbClr val="FFFF00"/>
                </a:solidFill>
              </a:rPr>
              <a:t>CONCLUSIONS</a:t>
            </a:r>
          </a:p>
          <a:p>
            <a:pPr marL="0" lvl="1" indent="0">
              <a:buNone/>
            </a:pPr>
            <a:r>
              <a:rPr lang="en-US" sz="1400" dirty="0">
                <a:solidFill>
                  <a:srgbClr val="FFFF00"/>
                </a:solidFill>
              </a:rPr>
              <a:t>BOTH stress related to LOWER PA &amp; HIGHER NA</a:t>
            </a:r>
          </a:p>
          <a:p>
            <a:pPr marL="234950" lvl="1" indent="-2349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9EC6A6-4CF6-DE4D-BE50-8017514983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75367" y="2484645"/>
            <a:ext cx="6096000" cy="2783912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3C48D5-DF3F-054A-8D14-0B71BD0B0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367" y="1750055"/>
            <a:ext cx="6096000" cy="7345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08EE6B-5029-454F-AB69-468898429B3A}"/>
              </a:ext>
            </a:extLst>
          </p:cNvPr>
          <p:cNvSpPr txBox="1"/>
          <p:nvPr/>
        </p:nvSpPr>
        <p:spPr>
          <a:xfrm>
            <a:off x="5541819" y="1319667"/>
            <a:ext cx="656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REGRESSIONS</a:t>
            </a:r>
            <a:r>
              <a:rPr lang="en-US" sz="1400" dirty="0"/>
              <a:t>: Stress predicting after controlling for COVID-related fears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6477BA-2E00-8B4E-8DCE-7C0BBA95C94C}"/>
              </a:ext>
            </a:extLst>
          </p:cNvPr>
          <p:cNvSpPr txBox="1"/>
          <p:nvPr/>
        </p:nvSpPr>
        <p:spPr>
          <a:xfrm>
            <a:off x="5835978" y="5389812"/>
            <a:ext cx="60308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00"/>
                </a:solidFill>
              </a:rPr>
              <a:t>Hassles predicted negative affect, after COVID Fears, in both 1</a:t>
            </a:r>
            <a:r>
              <a:rPr lang="en-US" sz="1400" baseline="30000" dirty="0">
                <a:solidFill>
                  <a:srgbClr val="FFFF00"/>
                </a:solidFill>
              </a:rPr>
              <a:t>st</a:t>
            </a:r>
            <a:r>
              <a:rPr lang="en-US" sz="1400" dirty="0">
                <a:solidFill>
                  <a:srgbClr val="FFFF00"/>
                </a:solidFill>
              </a:rPr>
              <a:t>-gen (8% more, small effect) &amp; non-1</a:t>
            </a:r>
            <a:r>
              <a:rPr lang="en-US" sz="1400" baseline="30000" dirty="0">
                <a:solidFill>
                  <a:srgbClr val="FFFF00"/>
                </a:solidFill>
              </a:rPr>
              <a:t>st</a:t>
            </a:r>
            <a:r>
              <a:rPr lang="en-US" sz="1400" dirty="0">
                <a:solidFill>
                  <a:srgbClr val="FFFF00"/>
                </a:solidFill>
              </a:rPr>
              <a:t>-gen (7% more, still small)</a:t>
            </a:r>
          </a:p>
          <a:p>
            <a:pPr algn="ctr"/>
            <a:r>
              <a:rPr lang="en-US" sz="1400" dirty="0">
                <a:solidFill>
                  <a:srgbClr val="FFFF00"/>
                </a:solidFill>
              </a:rPr>
              <a:t>Hassles predicted less positive affect after COVID Fears in non-1</a:t>
            </a:r>
            <a:r>
              <a:rPr lang="en-US" sz="1400" baseline="30000" dirty="0">
                <a:solidFill>
                  <a:srgbClr val="FFFF00"/>
                </a:solidFill>
              </a:rPr>
              <a:t>st</a:t>
            </a:r>
            <a:r>
              <a:rPr lang="en-US" sz="1400" dirty="0">
                <a:solidFill>
                  <a:srgbClr val="FFFF00"/>
                </a:solidFill>
              </a:rPr>
              <a:t>-gen only (13% more, almost moderate effect)</a:t>
            </a:r>
          </a:p>
          <a:p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DE1B-81BB-7343-BDA6-38169A4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E1F8-5B30-FB4F-AF12-E602043E0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52881"/>
            <a:ext cx="8946541" cy="4195481"/>
          </a:xfrm>
        </p:spPr>
        <p:txBody>
          <a:bodyPr/>
          <a:lstStyle/>
          <a:p>
            <a:r>
              <a:rPr lang="en-US" b="1" u="sng" dirty="0"/>
              <a:t>Why?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COVID Fears had an affect on all students </a:t>
            </a:r>
          </a:p>
          <a:p>
            <a:pPr lvl="1"/>
            <a:r>
              <a:rPr lang="en-US" dirty="0"/>
              <a:t>Seniors under more changes</a:t>
            </a:r>
          </a:p>
          <a:p>
            <a:pPr lvl="1"/>
            <a:r>
              <a:rPr lang="en-US" dirty="0"/>
              <a:t>First-generation had more to feel good about</a:t>
            </a:r>
          </a:p>
          <a:p>
            <a:r>
              <a:rPr lang="en-US" b="1" u="sng" dirty="0"/>
              <a:t>Limitations?</a:t>
            </a:r>
          </a:p>
          <a:p>
            <a:pPr lvl="1"/>
            <a:r>
              <a:rPr lang="en-US" dirty="0"/>
              <a:t>Small Sample size</a:t>
            </a:r>
          </a:p>
          <a:p>
            <a:pPr lvl="1"/>
            <a:r>
              <a:rPr lang="en-US" dirty="0"/>
              <a:t>Only Potsdam Students </a:t>
            </a:r>
          </a:p>
          <a:p>
            <a:r>
              <a:rPr lang="en-US" b="1" u="sng" dirty="0"/>
              <a:t>Future Direction? </a:t>
            </a:r>
          </a:p>
          <a:p>
            <a:pPr lvl="1"/>
            <a:r>
              <a:rPr lang="en-US" dirty="0"/>
              <a:t>Comparing class years more</a:t>
            </a:r>
          </a:p>
          <a:p>
            <a:pPr lvl="1"/>
            <a:r>
              <a:rPr lang="en-US" dirty="0"/>
              <a:t>Looking at hassles closer (Varying stressors)</a:t>
            </a:r>
          </a:p>
        </p:txBody>
      </p:sp>
    </p:spTree>
    <p:extLst>
      <p:ext uri="{BB962C8B-B14F-4D97-AF65-F5344CB8AC3E}">
        <p14:creationId xmlns:p14="http://schemas.microsoft.com/office/powerpoint/2010/main" val="184090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0A01F2A2-AEDD-47DC-AFB5-B97CEB9A5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29C7E7-9527-EB43-BF34-47B655A8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Thank You!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AF5F3-AD0A-4EFA-854A-47C780F26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1E3D6D6C-E192-4135-B1DB-17C71EEBC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B8D9-6628-EC4E-A65E-13A71A7EF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548281"/>
            <a:ext cx="5929999" cy="36586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Thank you to the Presidential Scholars Program for letting me do this independent research project!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Thank you to Dr. </a:t>
            </a:r>
            <a:r>
              <a:rPr lang="en-US" dirty="0" err="1">
                <a:solidFill>
                  <a:schemeClr val="bg1"/>
                </a:solidFill>
              </a:rPr>
              <a:t>Starrs</a:t>
            </a:r>
            <a:r>
              <a:rPr lang="en-US" dirty="0">
                <a:solidFill>
                  <a:schemeClr val="bg1"/>
                </a:solidFill>
              </a:rPr>
              <a:t> for being my mentor and helping me throughout this research project!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Thank you for your interest in my project! </a:t>
            </a: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15247FE8-4FD0-41E0-A458-5A4864CB3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6720" y="2548281"/>
            <a:ext cx="3662018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65772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704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Wingdings</vt:lpstr>
      <vt:lpstr>Wingdings 3</vt:lpstr>
      <vt:lpstr>Ion</vt:lpstr>
      <vt:lpstr>Daily Hassles, COVID Stressors &amp; Affect in  College Students</vt:lpstr>
      <vt:lpstr>Introduction</vt:lpstr>
      <vt:lpstr>Participants &amp; Correlations</vt:lpstr>
      <vt:lpstr>Q1. Seniors vs. Others</vt:lpstr>
      <vt:lpstr>Q2: 1st-generation vs. non-1st-generation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Hassles, COVID Stressors and Affect in College Students</dc:title>
  <dc:creator>Taylor R Samperisi</dc:creator>
  <cp:lastModifiedBy>Patricia A Jay</cp:lastModifiedBy>
  <cp:revision>19</cp:revision>
  <dcterms:created xsi:type="dcterms:W3CDTF">2021-04-20T02:25:59Z</dcterms:created>
  <dcterms:modified xsi:type="dcterms:W3CDTF">2021-04-29T18:47:35Z</dcterms:modified>
</cp:coreProperties>
</file>