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Users/emilmartin/Documents/Birdwatching%20data%20for%20osprey%20turkey%20vultur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emilmartin/Documents/Birdwatching%20data%20for%20osprey%20turkey%20vultur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emilmartin/Downloads/ENVR%20290%20BIrds_KC.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emilmartin/Downloads/ENV%20290%20project%20killdeer%20data.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Turkey</a:t>
            </a:r>
            <a:r>
              <a:rPr lang="en-US" baseline="0"/>
              <a:t> Vulture</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Sheet3!$B$1</c:f>
              <c:strCache>
                <c:ptCount val="1"/>
                <c:pt idx="0">
                  <c:v>Julian day</c:v>
                </c:pt>
              </c:strCache>
            </c:strRef>
          </c:tx>
          <c:spPr>
            <a:ln w="19050" cap="rnd">
              <a:noFill/>
              <a:round/>
            </a:ln>
            <a:effectLst/>
          </c:spPr>
          <c:marker>
            <c:symbol val="circle"/>
            <c:size val="5"/>
            <c:spPr>
              <a:solidFill>
                <a:schemeClr val="accent1"/>
              </a:solidFill>
              <a:ln w="9525">
                <a:solidFill>
                  <a:schemeClr val="accent1"/>
                </a:solidFill>
              </a:ln>
              <a:effectLst/>
            </c:spPr>
          </c:marker>
          <c:xVal>
            <c:numRef>
              <c:f>Sheet3!$A$2:$A$33</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xVal>
          <c:yVal>
            <c:numRef>
              <c:f>Sheet3!$B$2:$B$33</c:f>
              <c:numCache>
                <c:formatCode>General</c:formatCode>
                <c:ptCount val="32"/>
                <c:pt idx="0">
                  <c:v>0</c:v>
                </c:pt>
                <c:pt idx="1">
                  <c:v>0</c:v>
                </c:pt>
                <c:pt idx="2">
                  <c:v>0</c:v>
                </c:pt>
                <c:pt idx="3">
                  <c:v>0</c:v>
                </c:pt>
                <c:pt idx="4">
                  <c:v>135</c:v>
                </c:pt>
                <c:pt idx="5">
                  <c:v>0</c:v>
                </c:pt>
                <c:pt idx="6">
                  <c:v>105</c:v>
                </c:pt>
                <c:pt idx="7">
                  <c:v>0</c:v>
                </c:pt>
                <c:pt idx="8">
                  <c:v>81</c:v>
                </c:pt>
                <c:pt idx="9">
                  <c:v>81</c:v>
                </c:pt>
                <c:pt idx="10">
                  <c:v>0</c:v>
                </c:pt>
                <c:pt idx="11">
                  <c:v>0</c:v>
                </c:pt>
                <c:pt idx="12">
                  <c:v>0</c:v>
                </c:pt>
                <c:pt idx="13">
                  <c:v>0</c:v>
                </c:pt>
                <c:pt idx="14">
                  <c:v>0</c:v>
                </c:pt>
                <c:pt idx="15">
                  <c:v>112</c:v>
                </c:pt>
                <c:pt idx="16">
                  <c:v>98</c:v>
                </c:pt>
                <c:pt idx="17">
                  <c:v>121</c:v>
                </c:pt>
                <c:pt idx="18">
                  <c:v>81</c:v>
                </c:pt>
                <c:pt idx="19">
                  <c:v>67</c:v>
                </c:pt>
                <c:pt idx="20">
                  <c:v>60</c:v>
                </c:pt>
                <c:pt idx="21">
                  <c:v>81</c:v>
                </c:pt>
                <c:pt idx="22">
                  <c:v>91</c:v>
                </c:pt>
                <c:pt idx="23">
                  <c:v>74</c:v>
                </c:pt>
                <c:pt idx="24">
                  <c:v>74</c:v>
                </c:pt>
                <c:pt idx="25">
                  <c:v>81</c:v>
                </c:pt>
                <c:pt idx="26">
                  <c:v>67</c:v>
                </c:pt>
                <c:pt idx="27">
                  <c:v>74</c:v>
                </c:pt>
                <c:pt idx="28">
                  <c:v>67</c:v>
                </c:pt>
                <c:pt idx="29">
                  <c:v>74</c:v>
                </c:pt>
                <c:pt idx="30">
                  <c:v>46</c:v>
                </c:pt>
                <c:pt idx="31">
                  <c:v>67</c:v>
                </c:pt>
              </c:numCache>
            </c:numRef>
          </c:yVal>
          <c:smooth val="0"/>
          <c:extLst>
            <c:ext xmlns:c16="http://schemas.microsoft.com/office/drawing/2014/chart" uri="{C3380CC4-5D6E-409C-BE32-E72D297353CC}">
              <c16:uniqueId val="{00000000-75C9-3749-B16E-EE3C8E73DF5A}"/>
            </c:ext>
          </c:extLst>
        </c:ser>
        <c:dLbls>
          <c:showLegendKey val="0"/>
          <c:showVal val="0"/>
          <c:showCatName val="0"/>
          <c:showSerName val="0"/>
          <c:showPercent val="0"/>
          <c:showBubbleSize val="0"/>
        </c:dLbls>
        <c:axId val="704032911"/>
        <c:axId val="698677167"/>
      </c:scatterChart>
      <c:valAx>
        <c:axId val="70403291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8677167"/>
        <c:crosses val="autoZero"/>
        <c:crossBetween val="midCat"/>
      </c:valAx>
      <c:valAx>
        <c:axId val="69867716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4032911"/>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2">
        <a:lumMod val="75000"/>
      </a:schemeClr>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Osprey</a:t>
            </a:r>
          </a:p>
        </c:rich>
      </c:tx>
      <c:layout>
        <c:manualLayout>
          <c:xMode val="edge"/>
          <c:yMode val="edge"/>
          <c:x val="0.40489360447502981"/>
          <c:y val="4.398781272044417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Sheet1!$D$1</c:f>
              <c:strCache>
                <c:ptCount val="1"/>
                <c:pt idx="0">
                  <c:v>Julian day</c:v>
                </c:pt>
              </c:strCache>
            </c:strRef>
          </c:tx>
          <c:spPr>
            <a:ln w="19050" cap="rnd">
              <a:noFill/>
              <a:round/>
            </a:ln>
            <a:effectLst/>
          </c:spPr>
          <c:marker>
            <c:symbol val="circle"/>
            <c:size val="5"/>
            <c:spPr>
              <a:solidFill>
                <a:schemeClr val="accent1"/>
              </a:solidFill>
              <a:ln w="9525">
                <a:solidFill>
                  <a:schemeClr val="accent1"/>
                </a:solidFill>
              </a:ln>
              <a:effectLst/>
            </c:spPr>
          </c:marker>
          <c:xVal>
            <c:numRef>
              <c:f>Sheet1!$C$2:$C$33</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xVal>
          <c:yVal>
            <c:numRef>
              <c:f>Sheet1!$D$2:$D$33</c:f>
              <c:numCache>
                <c:formatCode>General</c:formatCode>
                <c:ptCount val="32"/>
                <c:pt idx="0">
                  <c:v>0</c:v>
                </c:pt>
                <c:pt idx="1">
                  <c:v>0</c:v>
                </c:pt>
                <c:pt idx="2">
                  <c:v>0</c:v>
                </c:pt>
                <c:pt idx="3">
                  <c:v>0</c:v>
                </c:pt>
                <c:pt idx="4">
                  <c:v>0</c:v>
                </c:pt>
                <c:pt idx="5">
                  <c:v>0</c:v>
                </c:pt>
                <c:pt idx="6">
                  <c:v>0</c:v>
                </c:pt>
                <c:pt idx="7">
                  <c:v>0</c:v>
                </c:pt>
                <c:pt idx="8">
                  <c:v>0</c:v>
                </c:pt>
                <c:pt idx="9">
                  <c:v>142</c:v>
                </c:pt>
                <c:pt idx="10">
                  <c:v>0</c:v>
                </c:pt>
                <c:pt idx="11">
                  <c:v>0</c:v>
                </c:pt>
                <c:pt idx="12">
                  <c:v>0</c:v>
                </c:pt>
                <c:pt idx="13">
                  <c:v>0</c:v>
                </c:pt>
                <c:pt idx="14">
                  <c:v>0</c:v>
                </c:pt>
                <c:pt idx="15">
                  <c:v>112</c:v>
                </c:pt>
                <c:pt idx="16">
                  <c:v>91</c:v>
                </c:pt>
                <c:pt idx="17">
                  <c:v>91</c:v>
                </c:pt>
                <c:pt idx="18">
                  <c:v>91</c:v>
                </c:pt>
                <c:pt idx="19">
                  <c:v>105</c:v>
                </c:pt>
                <c:pt idx="20">
                  <c:v>98</c:v>
                </c:pt>
                <c:pt idx="21">
                  <c:v>91</c:v>
                </c:pt>
                <c:pt idx="22">
                  <c:v>91</c:v>
                </c:pt>
                <c:pt idx="23">
                  <c:v>91</c:v>
                </c:pt>
                <c:pt idx="24">
                  <c:v>98</c:v>
                </c:pt>
                <c:pt idx="25">
                  <c:v>98</c:v>
                </c:pt>
                <c:pt idx="26">
                  <c:v>105</c:v>
                </c:pt>
                <c:pt idx="27">
                  <c:v>81</c:v>
                </c:pt>
                <c:pt idx="28">
                  <c:v>91</c:v>
                </c:pt>
                <c:pt idx="29">
                  <c:v>91</c:v>
                </c:pt>
                <c:pt idx="30">
                  <c:v>74</c:v>
                </c:pt>
                <c:pt idx="31">
                  <c:v>80</c:v>
                </c:pt>
              </c:numCache>
            </c:numRef>
          </c:yVal>
          <c:smooth val="0"/>
          <c:extLst>
            <c:ext xmlns:c16="http://schemas.microsoft.com/office/drawing/2014/chart" uri="{C3380CC4-5D6E-409C-BE32-E72D297353CC}">
              <c16:uniqueId val="{00000000-4EA7-8E46-8392-5353474A8710}"/>
            </c:ext>
          </c:extLst>
        </c:ser>
        <c:dLbls>
          <c:showLegendKey val="0"/>
          <c:showVal val="0"/>
          <c:showCatName val="0"/>
          <c:showSerName val="0"/>
          <c:showPercent val="0"/>
          <c:showBubbleSize val="0"/>
        </c:dLbls>
        <c:axId val="702622063"/>
        <c:axId val="698242687"/>
      </c:scatterChart>
      <c:valAx>
        <c:axId val="70262206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8242687"/>
        <c:crosses val="autoZero"/>
        <c:crossBetween val="midCat"/>
      </c:valAx>
      <c:valAx>
        <c:axId val="69824268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2622063"/>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2">
        <a:lumMod val="75000"/>
      </a:schemeClr>
    </a:soli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Sheet1!$A$2</c:f>
              <c:strCache>
                <c:ptCount val="1"/>
                <c:pt idx="0">
                  <c:v>Eastern Phoebe</c:v>
                </c:pt>
              </c:strCache>
            </c:strRef>
          </c:tx>
          <c:spPr>
            <a:ln w="25400" cap="rnd">
              <a:noFill/>
              <a:round/>
            </a:ln>
            <a:effectLst/>
          </c:spPr>
          <c:marker>
            <c:symbol val="circle"/>
            <c:size val="5"/>
            <c:spPr>
              <a:solidFill>
                <a:schemeClr val="accent1"/>
              </a:solidFill>
              <a:ln w="9525">
                <a:solidFill>
                  <a:schemeClr val="accent1"/>
                </a:solidFill>
              </a:ln>
              <a:effectLst/>
            </c:spPr>
          </c:marker>
          <c:xVal>
            <c:numRef>
              <c:f>Sheet1!$A$4:$A$35</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xVal>
          <c:yVal>
            <c:numRef>
              <c:f>Sheet1!$C$4:$C$35</c:f>
              <c:numCache>
                <c:formatCode>0</c:formatCode>
                <c:ptCount val="32"/>
                <c:pt idx="0">
                  <c:v>0</c:v>
                </c:pt>
                <c:pt idx="1">
                  <c:v>0</c:v>
                </c:pt>
                <c:pt idx="2">
                  <c:v>0</c:v>
                </c:pt>
                <c:pt idx="3">
                  <c:v>0</c:v>
                </c:pt>
                <c:pt idx="4">
                  <c:v>136</c:v>
                </c:pt>
                <c:pt idx="5">
                  <c:v>0</c:v>
                </c:pt>
                <c:pt idx="6">
                  <c:v>106</c:v>
                </c:pt>
                <c:pt idx="7">
                  <c:v>0</c:v>
                </c:pt>
                <c:pt idx="8">
                  <c:v>92</c:v>
                </c:pt>
                <c:pt idx="9">
                  <c:v>113</c:v>
                </c:pt>
                <c:pt idx="10">
                  <c:v>0</c:v>
                </c:pt>
                <c:pt idx="11">
                  <c:v>0</c:v>
                </c:pt>
                <c:pt idx="12">
                  <c:v>99</c:v>
                </c:pt>
                <c:pt idx="13">
                  <c:v>113</c:v>
                </c:pt>
                <c:pt idx="14">
                  <c:v>0</c:v>
                </c:pt>
                <c:pt idx="15">
                  <c:v>92</c:v>
                </c:pt>
                <c:pt idx="16">
                  <c:v>99</c:v>
                </c:pt>
                <c:pt idx="17">
                  <c:v>106</c:v>
                </c:pt>
                <c:pt idx="18">
                  <c:v>92</c:v>
                </c:pt>
                <c:pt idx="19">
                  <c:v>106</c:v>
                </c:pt>
                <c:pt idx="20">
                  <c:v>92</c:v>
                </c:pt>
                <c:pt idx="21">
                  <c:v>106</c:v>
                </c:pt>
                <c:pt idx="22">
                  <c:v>82</c:v>
                </c:pt>
                <c:pt idx="23">
                  <c:v>92</c:v>
                </c:pt>
                <c:pt idx="24">
                  <c:v>92</c:v>
                </c:pt>
                <c:pt idx="25">
                  <c:v>92</c:v>
                </c:pt>
                <c:pt idx="26">
                  <c:v>82</c:v>
                </c:pt>
                <c:pt idx="27">
                  <c:v>82</c:v>
                </c:pt>
                <c:pt idx="28">
                  <c:v>92</c:v>
                </c:pt>
                <c:pt idx="29">
                  <c:v>82</c:v>
                </c:pt>
                <c:pt idx="30">
                  <c:v>82</c:v>
                </c:pt>
              </c:numCache>
            </c:numRef>
          </c:yVal>
          <c:smooth val="0"/>
          <c:extLst>
            <c:ext xmlns:c16="http://schemas.microsoft.com/office/drawing/2014/chart" uri="{C3380CC4-5D6E-409C-BE32-E72D297353CC}">
              <c16:uniqueId val="{00000000-1EC1-5645-B1D4-5F75A37570B0}"/>
            </c:ext>
          </c:extLst>
        </c:ser>
        <c:dLbls>
          <c:showLegendKey val="0"/>
          <c:showVal val="0"/>
          <c:showCatName val="0"/>
          <c:showSerName val="0"/>
          <c:showPercent val="0"/>
          <c:showBubbleSize val="0"/>
        </c:dLbls>
        <c:axId val="1648045919"/>
        <c:axId val="1648046335"/>
      </c:scatterChart>
      <c:valAx>
        <c:axId val="1648045919"/>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48046335"/>
        <c:crosses val="autoZero"/>
        <c:crossBetween val="midCat"/>
      </c:valAx>
      <c:valAx>
        <c:axId val="164804633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Julian Day of First</a:t>
                </a:r>
                <a:r>
                  <a:rPr lang="en-US" baseline="0"/>
                  <a:t> Sighting</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48045919"/>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2">
        <a:lumMod val="75000"/>
      </a:schemeClr>
    </a:soli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Killdeer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Julian day</c:v>
                </c:pt>
              </c:strCache>
            </c:strRef>
          </c:tx>
          <c:spPr>
            <a:ln w="19050" cap="rnd">
              <a:noFill/>
              <a:round/>
            </a:ln>
            <a:effectLst/>
          </c:spPr>
          <c:marker>
            <c:symbol val="circle"/>
            <c:size val="5"/>
            <c:spPr>
              <a:solidFill>
                <a:schemeClr val="accent1"/>
              </a:solidFill>
              <a:ln w="9525">
                <a:solidFill>
                  <a:schemeClr val="accent1"/>
                </a:solidFill>
              </a:ln>
              <a:effectLst/>
            </c:spPr>
          </c:marker>
          <c:xVal>
            <c:numRef>
              <c:f>Sheet1!$A$2:$A$33</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xVal>
          <c:yVal>
            <c:numRef>
              <c:f>Sheet1!$B$2:$B$33</c:f>
              <c:numCache>
                <c:formatCode>General</c:formatCode>
                <c:ptCount val="32"/>
                <c:pt idx="0">
                  <c:v>0</c:v>
                </c:pt>
                <c:pt idx="1">
                  <c:v>0</c:v>
                </c:pt>
                <c:pt idx="2">
                  <c:v>0</c:v>
                </c:pt>
                <c:pt idx="3">
                  <c:v>196</c:v>
                </c:pt>
                <c:pt idx="4">
                  <c:v>135</c:v>
                </c:pt>
                <c:pt idx="5">
                  <c:v>152</c:v>
                </c:pt>
                <c:pt idx="6">
                  <c:v>204</c:v>
                </c:pt>
                <c:pt idx="7">
                  <c:v>189</c:v>
                </c:pt>
                <c:pt idx="8">
                  <c:v>81</c:v>
                </c:pt>
                <c:pt idx="9">
                  <c:v>81</c:v>
                </c:pt>
                <c:pt idx="10">
                  <c:v>0</c:v>
                </c:pt>
                <c:pt idx="11">
                  <c:v>0</c:v>
                </c:pt>
                <c:pt idx="12">
                  <c:v>98</c:v>
                </c:pt>
                <c:pt idx="13">
                  <c:v>112</c:v>
                </c:pt>
                <c:pt idx="14">
                  <c:v>160</c:v>
                </c:pt>
                <c:pt idx="15">
                  <c:v>91</c:v>
                </c:pt>
                <c:pt idx="16">
                  <c:v>67</c:v>
                </c:pt>
                <c:pt idx="17">
                  <c:v>105</c:v>
                </c:pt>
                <c:pt idx="18">
                  <c:v>92</c:v>
                </c:pt>
                <c:pt idx="19">
                  <c:v>74</c:v>
                </c:pt>
                <c:pt idx="20">
                  <c:v>74</c:v>
                </c:pt>
                <c:pt idx="21">
                  <c:v>101</c:v>
                </c:pt>
                <c:pt idx="22">
                  <c:v>68</c:v>
                </c:pt>
                <c:pt idx="23">
                  <c:v>81</c:v>
                </c:pt>
                <c:pt idx="24">
                  <c:v>67</c:v>
                </c:pt>
                <c:pt idx="25">
                  <c:v>67</c:v>
                </c:pt>
                <c:pt idx="26">
                  <c:v>68</c:v>
                </c:pt>
                <c:pt idx="27">
                  <c:v>81</c:v>
                </c:pt>
                <c:pt idx="28">
                  <c:v>81</c:v>
                </c:pt>
                <c:pt idx="29">
                  <c:v>74</c:v>
                </c:pt>
                <c:pt idx="30">
                  <c:v>75</c:v>
                </c:pt>
                <c:pt idx="31">
                  <c:v>61</c:v>
                </c:pt>
              </c:numCache>
            </c:numRef>
          </c:yVal>
          <c:smooth val="0"/>
          <c:extLst>
            <c:ext xmlns:c16="http://schemas.microsoft.com/office/drawing/2014/chart" uri="{C3380CC4-5D6E-409C-BE32-E72D297353CC}">
              <c16:uniqueId val="{00000000-82C2-1F49-979B-8F3A3A7999E1}"/>
            </c:ext>
          </c:extLst>
        </c:ser>
        <c:dLbls>
          <c:showLegendKey val="0"/>
          <c:showVal val="0"/>
          <c:showCatName val="0"/>
          <c:showSerName val="0"/>
          <c:showPercent val="0"/>
          <c:showBubbleSize val="0"/>
        </c:dLbls>
        <c:axId val="752897007"/>
        <c:axId val="752995455"/>
      </c:scatterChart>
      <c:valAx>
        <c:axId val="75289700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2995455"/>
        <c:crosses val="autoZero"/>
        <c:crossBetween val="midCat"/>
      </c:valAx>
      <c:valAx>
        <c:axId val="75299545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2897007"/>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2">
        <a:lumMod val="75000"/>
      </a:schemeClr>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46BF2-3254-034A-89EB-C36A3A8252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07A348-4530-EB41-A01C-DCDFA53B28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4D168A4-F64F-B046-9424-82F42A476108}"/>
              </a:ext>
            </a:extLst>
          </p:cNvPr>
          <p:cNvSpPr>
            <a:spLocks noGrp="1"/>
          </p:cNvSpPr>
          <p:nvPr>
            <p:ph type="dt" sz="half" idx="10"/>
          </p:nvPr>
        </p:nvSpPr>
        <p:spPr/>
        <p:txBody>
          <a:bodyPr/>
          <a:lstStyle/>
          <a:p>
            <a:fld id="{1AB8C7B1-3BB4-8441-8D25-0ACBB6A75F2E}" type="datetimeFigureOut">
              <a:rPr lang="en-US" smtClean="0"/>
              <a:t>4/30/21</a:t>
            </a:fld>
            <a:endParaRPr lang="en-US"/>
          </a:p>
        </p:txBody>
      </p:sp>
      <p:sp>
        <p:nvSpPr>
          <p:cNvPr id="5" name="Footer Placeholder 4">
            <a:extLst>
              <a:ext uri="{FF2B5EF4-FFF2-40B4-BE49-F238E27FC236}">
                <a16:creationId xmlns:a16="http://schemas.microsoft.com/office/drawing/2014/main" id="{8AFF1C2B-93A9-0D4D-A127-AF42456EE2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18AFC2-18E4-7E44-A423-9C1BF0E45C77}"/>
              </a:ext>
            </a:extLst>
          </p:cNvPr>
          <p:cNvSpPr>
            <a:spLocks noGrp="1"/>
          </p:cNvSpPr>
          <p:nvPr>
            <p:ph type="sldNum" sz="quarter" idx="12"/>
          </p:nvPr>
        </p:nvSpPr>
        <p:spPr/>
        <p:txBody>
          <a:bodyPr/>
          <a:lstStyle/>
          <a:p>
            <a:fld id="{F6213CD3-AE6C-6841-9C56-86932D94993C}" type="slidenum">
              <a:rPr lang="en-US" smtClean="0"/>
              <a:t>‹#›</a:t>
            </a:fld>
            <a:endParaRPr lang="en-US"/>
          </a:p>
        </p:txBody>
      </p:sp>
    </p:spTree>
    <p:extLst>
      <p:ext uri="{BB962C8B-B14F-4D97-AF65-F5344CB8AC3E}">
        <p14:creationId xmlns:p14="http://schemas.microsoft.com/office/powerpoint/2010/main" val="465825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D0108-6F96-6E44-8165-CC2660BE6F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C64F8D-8B06-A049-8963-8E2AAD99DC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DB79BC-DBE0-854B-BFCD-E0FBEA285259}"/>
              </a:ext>
            </a:extLst>
          </p:cNvPr>
          <p:cNvSpPr>
            <a:spLocks noGrp="1"/>
          </p:cNvSpPr>
          <p:nvPr>
            <p:ph type="dt" sz="half" idx="10"/>
          </p:nvPr>
        </p:nvSpPr>
        <p:spPr/>
        <p:txBody>
          <a:bodyPr/>
          <a:lstStyle/>
          <a:p>
            <a:fld id="{1AB8C7B1-3BB4-8441-8D25-0ACBB6A75F2E}" type="datetimeFigureOut">
              <a:rPr lang="en-US" smtClean="0"/>
              <a:t>4/30/21</a:t>
            </a:fld>
            <a:endParaRPr lang="en-US"/>
          </a:p>
        </p:txBody>
      </p:sp>
      <p:sp>
        <p:nvSpPr>
          <p:cNvPr id="5" name="Footer Placeholder 4">
            <a:extLst>
              <a:ext uri="{FF2B5EF4-FFF2-40B4-BE49-F238E27FC236}">
                <a16:creationId xmlns:a16="http://schemas.microsoft.com/office/drawing/2014/main" id="{725FC5FA-FAE3-1849-85CD-88333E8E31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6A51C3-E939-A048-A295-0236720E21A2}"/>
              </a:ext>
            </a:extLst>
          </p:cNvPr>
          <p:cNvSpPr>
            <a:spLocks noGrp="1"/>
          </p:cNvSpPr>
          <p:nvPr>
            <p:ph type="sldNum" sz="quarter" idx="12"/>
          </p:nvPr>
        </p:nvSpPr>
        <p:spPr/>
        <p:txBody>
          <a:bodyPr/>
          <a:lstStyle/>
          <a:p>
            <a:fld id="{F6213CD3-AE6C-6841-9C56-86932D94993C}" type="slidenum">
              <a:rPr lang="en-US" smtClean="0"/>
              <a:t>‹#›</a:t>
            </a:fld>
            <a:endParaRPr lang="en-US"/>
          </a:p>
        </p:txBody>
      </p:sp>
    </p:spTree>
    <p:extLst>
      <p:ext uri="{BB962C8B-B14F-4D97-AF65-F5344CB8AC3E}">
        <p14:creationId xmlns:p14="http://schemas.microsoft.com/office/powerpoint/2010/main" val="2567608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448A6D-BD45-0940-AD63-DA650DF509B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2FEB24-21BA-FA49-A3BD-F6C2A5E228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70D820-C80F-0848-86FA-A32252D96464}"/>
              </a:ext>
            </a:extLst>
          </p:cNvPr>
          <p:cNvSpPr>
            <a:spLocks noGrp="1"/>
          </p:cNvSpPr>
          <p:nvPr>
            <p:ph type="dt" sz="half" idx="10"/>
          </p:nvPr>
        </p:nvSpPr>
        <p:spPr/>
        <p:txBody>
          <a:bodyPr/>
          <a:lstStyle/>
          <a:p>
            <a:fld id="{1AB8C7B1-3BB4-8441-8D25-0ACBB6A75F2E}" type="datetimeFigureOut">
              <a:rPr lang="en-US" smtClean="0"/>
              <a:t>4/30/21</a:t>
            </a:fld>
            <a:endParaRPr lang="en-US"/>
          </a:p>
        </p:txBody>
      </p:sp>
      <p:sp>
        <p:nvSpPr>
          <p:cNvPr id="5" name="Footer Placeholder 4">
            <a:extLst>
              <a:ext uri="{FF2B5EF4-FFF2-40B4-BE49-F238E27FC236}">
                <a16:creationId xmlns:a16="http://schemas.microsoft.com/office/drawing/2014/main" id="{4164E85B-6F78-5E44-B8E3-52B37608DA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027B9A-25F5-8945-AABB-6442A75BF8FF}"/>
              </a:ext>
            </a:extLst>
          </p:cNvPr>
          <p:cNvSpPr>
            <a:spLocks noGrp="1"/>
          </p:cNvSpPr>
          <p:nvPr>
            <p:ph type="sldNum" sz="quarter" idx="12"/>
          </p:nvPr>
        </p:nvSpPr>
        <p:spPr/>
        <p:txBody>
          <a:bodyPr/>
          <a:lstStyle/>
          <a:p>
            <a:fld id="{F6213CD3-AE6C-6841-9C56-86932D94993C}" type="slidenum">
              <a:rPr lang="en-US" smtClean="0"/>
              <a:t>‹#›</a:t>
            </a:fld>
            <a:endParaRPr lang="en-US"/>
          </a:p>
        </p:txBody>
      </p:sp>
    </p:spTree>
    <p:extLst>
      <p:ext uri="{BB962C8B-B14F-4D97-AF65-F5344CB8AC3E}">
        <p14:creationId xmlns:p14="http://schemas.microsoft.com/office/powerpoint/2010/main" val="1290998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CC36F-BB71-994A-86F8-8EA53D3397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CFDBEA-1C98-0342-ADAC-52B98241EE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D47B9F-3195-674E-B751-5A2E5B0B9933}"/>
              </a:ext>
            </a:extLst>
          </p:cNvPr>
          <p:cNvSpPr>
            <a:spLocks noGrp="1"/>
          </p:cNvSpPr>
          <p:nvPr>
            <p:ph type="dt" sz="half" idx="10"/>
          </p:nvPr>
        </p:nvSpPr>
        <p:spPr/>
        <p:txBody>
          <a:bodyPr/>
          <a:lstStyle/>
          <a:p>
            <a:fld id="{1AB8C7B1-3BB4-8441-8D25-0ACBB6A75F2E}" type="datetimeFigureOut">
              <a:rPr lang="en-US" smtClean="0"/>
              <a:t>4/30/21</a:t>
            </a:fld>
            <a:endParaRPr lang="en-US"/>
          </a:p>
        </p:txBody>
      </p:sp>
      <p:sp>
        <p:nvSpPr>
          <p:cNvPr id="5" name="Footer Placeholder 4">
            <a:extLst>
              <a:ext uri="{FF2B5EF4-FFF2-40B4-BE49-F238E27FC236}">
                <a16:creationId xmlns:a16="http://schemas.microsoft.com/office/drawing/2014/main" id="{BD2382AD-B6BB-3F40-BAFE-F79089B5AC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23962E-5EC3-AB4F-AA95-A8E65DC10BE9}"/>
              </a:ext>
            </a:extLst>
          </p:cNvPr>
          <p:cNvSpPr>
            <a:spLocks noGrp="1"/>
          </p:cNvSpPr>
          <p:nvPr>
            <p:ph type="sldNum" sz="quarter" idx="12"/>
          </p:nvPr>
        </p:nvSpPr>
        <p:spPr/>
        <p:txBody>
          <a:bodyPr/>
          <a:lstStyle/>
          <a:p>
            <a:fld id="{F6213CD3-AE6C-6841-9C56-86932D94993C}" type="slidenum">
              <a:rPr lang="en-US" smtClean="0"/>
              <a:t>‹#›</a:t>
            </a:fld>
            <a:endParaRPr lang="en-US"/>
          </a:p>
        </p:txBody>
      </p:sp>
    </p:spTree>
    <p:extLst>
      <p:ext uri="{BB962C8B-B14F-4D97-AF65-F5344CB8AC3E}">
        <p14:creationId xmlns:p14="http://schemas.microsoft.com/office/powerpoint/2010/main" val="1517111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B18B8-991B-E14A-9891-B1CCBC8FF0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4725AD-1638-7D45-8971-B3DB0FB499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A160A0-B343-844E-87EA-BB0A1F09BF5F}"/>
              </a:ext>
            </a:extLst>
          </p:cNvPr>
          <p:cNvSpPr>
            <a:spLocks noGrp="1"/>
          </p:cNvSpPr>
          <p:nvPr>
            <p:ph type="dt" sz="half" idx="10"/>
          </p:nvPr>
        </p:nvSpPr>
        <p:spPr/>
        <p:txBody>
          <a:bodyPr/>
          <a:lstStyle/>
          <a:p>
            <a:fld id="{1AB8C7B1-3BB4-8441-8D25-0ACBB6A75F2E}" type="datetimeFigureOut">
              <a:rPr lang="en-US" smtClean="0"/>
              <a:t>4/30/21</a:t>
            </a:fld>
            <a:endParaRPr lang="en-US"/>
          </a:p>
        </p:txBody>
      </p:sp>
      <p:sp>
        <p:nvSpPr>
          <p:cNvPr id="5" name="Footer Placeholder 4">
            <a:extLst>
              <a:ext uri="{FF2B5EF4-FFF2-40B4-BE49-F238E27FC236}">
                <a16:creationId xmlns:a16="http://schemas.microsoft.com/office/drawing/2014/main" id="{543422F7-B6D6-FC4B-B083-4308EE216B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83B846-A0DC-714C-9A33-3007B1B947C8}"/>
              </a:ext>
            </a:extLst>
          </p:cNvPr>
          <p:cNvSpPr>
            <a:spLocks noGrp="1"/>
          </p:cNvSpPr>
          <p:nvPr>
            <p:ph type="sldNum" sz="quarter" idx="12"/>
          </p:nvPr>
        </p:nvSpPr>
        <p:spPr/>
        <p:txBody>
          <a:bodyPr/>
          <a:lstStyle/>
          <a:p>
            <a:fld id="{F6213CD3-AE6C-6841-9C56-86932D94993C}" type="slidenum">
              <a:rPr lang="en-US" smtClean="0"/>
              <a:t>‹#›</a:t>
            </a:fld>
            <a:endParaRPr lang="en-US"/>
          </a:p>
        </p:txBody>
      </p:sp>
    </p:spTree>
    <p:extLst>
      <p:ext uri="{BB962C8B-B14F-4D97-AF65-F5344CB8AC3E}">
        <p14:creationId xmlns:p14="http://schemas.microsoft.com/office/powerpoint/2010/main" val="2657635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D4D90-C060-3E4B-A8F9-596C90D795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1F8B36-540F-294C-8C38-1CECF266FE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C50A9D-E4E7-834D-8D24-86C6A25DAF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BAD0E3-3A04-9748-B299-AC52AD7414A3}"/>
              </a:ext>
            </a:extLst>
          </p:cNvPr>
          <p:cNvSpPr>
            <a:spLocks noGrp="1"/>
          </p:cNvSpPr>
          <p:nvPr>
            <p:ph type="dt" sz="half" idx="10"/>
          </p:nvPr>
        </p:nvSpPr>
        <p:spPr/>
        <p:txBody>
          <a:bodyPr/>
          <a:lstStyle/>
          <a:p>
            <a:fld id="{1AB8C7B1-3BB4-8441-8D25-0ACBB6A75F2E}" type="datetimeFigureOut">
              <a:rPr lang="en-US" smtClean="0"/>
              <a:t>4/30/21</a:t>
            </a:fld>
            <a:endParaRPr lang="en-US"/>
          </a:p>
        </p:txBody>
      </p:sp>
      <p:sp>
        <p:nvSpPr>
          <p:cNvPr id="6" name="Footer Placeholder 5">
            <a:extLst>
              <a:ext uri="{FF2B5EF4-FFF2-40B4-BE49-F238E27FC236}">
                <a16:creationId xmlns:a16="http://schemas.microsoft.com/office/drawing/2014/main" id="{4E021576-A289-0F41-90CB-58184D57F0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2827E2-66E9-0342-9347-9777CDB3E614}"/>
              </a:ext>
            </a:extLst>
          </p:cNvPr>
          <p:cNvSpPr>
            <a:spLocks noGrp="1"/>
          </p:cNvSpPr>
          <p:nvPr>
            <p:ph type="sldNum" sz="quarter" idx="12"/>
          </p:nvPr>
        </p:nvSpPr>
        <p:spPr/>
        <p:txBody>
          <a:bodyPr/>
          <a:lstStyle/>
          <a:p>
            <a:fld id="{F6213CD3-AE6C-6841-9C56-86932D94993C}" type="slidenum">
              <a:rPr lang="en-US" smtClean="0"/>
              <a:t>‹#›</a:t>
            </a:fld>
            <a:endParaRPr lang="en-US"/>
          </a:p>
        </p:txBody>
      </p:sp>
    </p:spTree>
    <p:extLst>
      <p:ext uri="{BB962C8B-B14F-4D97-AF65-F5344CB8AC3E}">
        <p14:creationId xmlns:p14="http://schemas.microsoft.com/office/powerpoint/2010/main" val="2958738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5D7E0-0BB9-E648-B3D2-0BC446475E9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5FA3851-005A-1844-A400-0A249880A8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2FCD62-EC23-384E-A224-504842117DB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F4DBB5-7FAF-8F47-9AA1-9A8EAD1885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6CF279-D9E6-1844-9AB6-7C1446E1BA8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C998C2D-A597-7F48-AC57-F1A56D961FE9}"/>
              </a:ext>
            </a:extLst>
          </p:cNvPr>
          <p:cNvSpPr>
            <a:spLocks noGrp="1"/>
          </p:cNvSpPr>
          <p:nvPr>
            <p:ph type="dt" sz="half" idx="10"/>
          </p:nvPr>
        </p:nvSpPr>
        <p:spPr/>
        <p:txBody>
          <a:bodyPr/>
          <a:lstStyle/>
          <a:p>
            <a:fld id="{1AB8C7B1-3BB4-8441-8D25-0ACBB6A75F2E}" type="datetimeFigureOut">
              <a:rPr lang="en-US" smtClean="0"/>
              <a:t>4/30/21</a:t>
            </a:fld>
            <a:endParaRPr lang="en-US"/>
          </a:p>
        </p:txBody>
      </p:sp>
      <p:sp>
        <p:nvSpPr>
          <p:cNvPr id="8" name="Footer Placeholder 7">
            <a:extLst>
              <a:ext uri="{FF2B5EF4-FFF2-40B4-BE49-F238E27FC236}">
                <a16:creationId xmlns:a16="http://schemas.microsoft.com/office/drawing/2014/main" id="{90AD4936-2478-C44D-830A-E407684A07F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ECE026D-8B2F-4A48-92A4-9415CDE15C01}"/>
              </a:ext>
            </a:extLst>
          </p:cNvPr>
          <p:cNvSpPr>
            <a:spLocks noGrp="1"/>
          </p:cNvSpPr>
          <p:nvPr>
            <p:ph type="sldNum" sz="quarter" idx="12"/>
          </p:nvPr>
        </p:nvSpPr>
        <p:spPr/>
        <p:txBody>
          <a:bodyPr/>
          <a:lstStyle/>
          <a:p>
            <a:fld id="{F6213CD3-AE6C-6841-9C56-86932D94993C}" type="slidenum">
              <a:rPr lang="en-US" smtClean="0"/>
              <a:t>‹#›</a:t>
            </a:fld>
            <a:endParaRPr lang="en-US"/>
          </a:p>
        </p:txBody>
      </p:sp>
    </p:spTree>
    <p:extLst>
      <p:ext uri="{BB962C8B-B14F-4D97-AF65-F5344CB8AC3E}">
        <p14:creationId xmlns:p14="http://schemas.microsoft.com/office/powerpoint/2010/main" val="931931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684A6-D815-924F-989B-7E2289ABE3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13B9908-1117-5645-9ADF-8B990598F97E}"/>
              </a:ext>
            </a:extLst>
          </p:cNvPr>
          <p:cNvSpPr>
            <a:spLocks noGrp="1"/>
          </p:cNvSpPr>
          <p:nvPr>
            <p:ph type="dt" sz="half" idx="10"/>
          </p:nvPr>
        </p:nvSpPr>
        <p:spPr/>
        <p:txBody>
          <a:bodyPr/>
          <a:lstStyle/>
          <a:p>
            <a:fld id="{1AB8C7B1-3BB4-8441-8D25-0ACBB6A75F2E}" type="datetimeFigureOut">
              <a:rPr lang="en-US" smtClean="0"/>
              <a:t>4/30/21</a:t>
            </a:fld>
            <a:endParaRPr lang="en-US"/>
          </a:p>
        </p:txBody>
      </p:sp>
      <p:sp>
        <p:nvSpPr>
          <p:cNvPr id="4" name="Footer Placeholder 3">
            <a:extLst>
              <a:ext uri="{FF2B5EF4-FFF2-40B4-BE49-F238E27FC236}">
                <a16:creationId xmlns:a16="http://schemas.microsoft.com/office/drawing/2014/main" id="{E27E03EB-AAE1-CD43-9326-BFCD5757A28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A1BCDF-3930-E346-BB5C-AB05E9E2A90B}"/>
              </a:ext>
            </a:extLst>
          </p:cNvPr>
          <p:cNvSpPr>
            <a:spLocks noGrp="1"/>
          </p:cNvSpPr>
          <p:nvPr>
            <p:ph type="sldNum" sz="quarter" idx="12"/>
          </p:nvPr>
        </p:nvSpPr>
        <p:spPr/>
        <p:txBody>
          <a:bodyPr/>
          <a:lstStyle/>
          <a:p>
            <a:fld id="{F6213CD3-AE6C-6841-9C56-86932D94993C}" type="slidenum">
              <a:rPr lang="en-US" smtClean="0"/>
              <a:t>‹#›</a:t>
            </a:fld>
            <a:endParaRPr lang="en-US"/>
          </a:p>
        </p:txBody>
      </p:sp>
    </p:spTree>
    <p:extLst>
      <p:ext uri="{BB962C8B-B14F-4D97-AF65-F5344CB8AC3E}">
        <p14:creationId xmlns:p14="http://schemas.microsoft.com/office/powerpoint/2010/main" val="1238046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DDBEB6-EE74-CC4E-AE07-32343D6B7CF8}"/>
              </a:ext>
            </a:extLst>
          </p:cNvPr>
          <p:cNvSpPr>
            <a:spLocks noGrp="1"/>
          </p:cNvSpPr>
          <p:nvPr>
            <p:ph type="dt" sz="half" idx="10"/>
          </p:nvPr>
        </p:nvSpPr>
        <p:spPr/>
        <p:txBody>
          <a:bodyPr/>
          <a:lstStyle/>
          <a:p>
            <a:fld id="{1AB8C7B1-3BB4-8441-8D25-0ACBB6A75F2E}" type="datetimeFigureOut">
              <a:rPr lang="en-US" smtClean="0"/>
              <a:t>4/30/21</a:t>
            </a:fld>
            <a:endParaRPr lang="en-US"/>
          </a:p>
        </p:txBody>
      </p:sp>
      <p:sp>
        <p:nvSpPr>
          <p:cNvPr id="3" name="Footer Placeholder 2">
            <a:extLst>
              <a:ext uri="{FF2B5EF4-FFF2-40B4-BE49-F238E27FC236}">
                <a16:creationId xmlns:a16="http://schemas.microsoft.com/office/drawing/2014/main" id="{71BDFA68-951A-9D4E-B865-2D443D09A0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925591-5FBE-0B42-BCF3-11C32ED15070}"/>
              </a:ext>
            </a:extLst>
          </p:cNvPr>
          <p:cNvSpPr>
            <a:spLocks noGrp="1"/>
          </p:cNvSpPr>
          <p:nvPr>
            <p:ph type="sldNum" sz="quarter" idx="12"/>
          </p:nvPr>
        </p:nvSpPr>
        <p:spPr/>
        <p:txBody>
          <a:bodyPr/>
          <a:lstStyle/>
          <a:p>
            <a:fld id="{F6213CD3-AE6C-6841-9C56-86932D94993C}" type="slidenum">
              <a:rPr lang="en-US" smtClean="0"/>
              <a:t>‹#›</a:t>
            </a:fld>
            <a:endParaRPr lang="en-US"/>
          </a:p>
        </p:txBody>
      </p:sp>
    </p:spTree>
    <p:extLst>
      <p:ext uri="{BB962C8B-B14F-4D97-AF65-F5344CB8AC3E}">
        <p14:creationId xmlns:p14="http://schemas.microsoft.com/office/powerpoint/2010/main" val="4259024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12C09-E758-E64F-BF07-8CD90BD833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4A99F96-7DA5-8F48-8FF1-BDF1BB0A59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F56642-3D60-5F41-9955-2891AA8DED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B27237-9376-724B-BDE9-A0C0CD0544B5}"/>
              </a:ext>
            </a:extLst>
          </p:cNvPr>
          <p:cNvSpPr>
            <a:spLocks noGrp="1"/>
          </p:cNvSpPr>
          <p:nvPr>
            <p:ph type="dt" sz="half" idx="10"/>
          </p:nvPr>
        </p:nvSpPr>
        <p:spPr/>
        <p:txBody>
          <a:bodyPr/>
          <a:lstStyle/>
          <a:p>
            <a:fld id="{1AB8C7B1-3BB4-8441-8D25-0ACBB6A75F2E}" type="datetimeFigureOut">
              <a:rPr lang="en-US" smtClean="0"/>
              <a:t>4/30/21</a:t>
            </a:fld>
            <a:endParaRPr lang="en-US"/>
          </a:p>
        </p:txBody>
      </p:sp>
      <p:sp>
        <p:nvSpPr>
          <p:cNvPr id="6" name="Footer Placeholder 5">
            <a:extLst>
              <a:ext uri="{FF2B5EF4-FFF2-40B4-BE49-F238E27FC236}">
                <a16:creationId xmlns:a16="http://schemas.microsoft.com/office/drawing/2014/main" id="{F6E884B5-F952-A641-A26A-197B2214BF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CB90AC-F357-9E43-B28A-416853781F5F}"/>
              </a:ext>
            </a:extLst>
          </p:cNvPr>
          <p:cNvSpPr>
            <a:spLocks noGrp="1"/>
          </p:cNvSpPr>
          <p:nvPr>
            <p:ph type="sldNum" sz="quarter" idx="12"/>
          </p:nvPr>
        </p:nvSpPr>
        <p:spPr/>
        <p:txBody>
          <a:bodyPr/>
          <a:lstStyle/>
          <a:p>
            <a:fld id="{F6213CD3-AE6C-6841-9C56-86932D94993C}" type="slidenum">
              <a:rPr lang="en-US" smtClean="0"/>
              <a:t>‹#›</a:t>
            </a:fld>
            <a:endParaRPr lang="en-US"/>
          </a:p>
        </p:txBody>
      </p:sp>
    </p:spTree>
    <p:extLst>
      <p:ext uri="{BB962C8B-B14F-4D97-AF65-F5344CB8AC3E}">
        <p14:creationId xmlns:p14="http://schemas.microsoft.com/office/powerpoint/2010/main" val="1532299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479CC-E48E-2B45-BA4B-A283F538B8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026063-F676-0047-87AF-59C3C339A4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B9B72D-5209-E54D-BD82-01E93A1157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A27B20-0A1B-464F-B5E6-4868A8E3D806}"/>
              </a:ext>
            </a:extLst>
          </p:cNvPr>
          <p:cNvSpPr>
            <a:spLocks noGrp="1"/>
          </p:cNvSpPr>
          <p:nvPr>
            <p:ph type="dt" sz="half" idx="10"/>
          </p:nvPr>
        </p:nvSpPr>
        <p:spPr/>
        <p:txBody>
          <a:bodyPr/>
          <a:lstStyle/>
          <a:p>
            <a:fld id="{1AB8C7B1-3BB4-8441-8D25-0ACBB6A75F2E}" type="datetimeFigureOut">
              <a:rPr lang="en-US" smtClean="0"/>
              <a:t>4/30/21</a:t>
            </a:fld>
            <a:endParaRPr lang="en-US"/>
          </a:p>
        </p:txBody>
      </p:sp>
      <p:sp>
        <p:nvSpPr>
          <p:cNvPr id="6" name="Footer Placeholder 5">
            <a:extLst>
              <a:ext uri="{FF2B5EF4-FFF2-40B4-BE49-F238E27FC236}">
                <a16:creationId xmlns:a16="http://schemas.microsoft.com/office/drawing/2014/main" id="{35BD2931-C9A0-8D40-ABE4-9438402A42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B38E09-AAD5-944E-ABFD-785C268C9CE0}"/>
              </a:ext>
            </a:extLst>
          </p:cNvPr>
          <p:cNvSpPr>
            <a:spLocks noGrp="1"/>
          </p:cNvSpPr>
          <p:nvPr>
            <p:ph type="sldNum" sz="quarter" idx="12"/>
          </p:nvPr>
        </p:nvSpPr>
        <p:spPr/>
        <p:txBody>
          <a:bodyPr/>
          <a:lstStyle/>
          <a:p>
            <a:fld id="{F6213CD3-AE6C-6841-9C56-86932D94993C}" type="slidenum">
              <a:rPr lang="en-US" smtClean="0"/>
              <a:t>‹#›</a:t>
            </a:fld>
            <a:endParaRPr lang="en-US"/>
          </a:p>
        </p:txBody>
      </p:sp>
    </p:spTree>
    <p:extLst>
      <p:ext uri="{BB962C8B-B14F-4D97-AF65-F5344CB8AC3E}">
        <p14:creationId xmlns:p14="http://schemas.microsoft.com/office/powerpoint/2010/main" val="1310961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D5A5B6-849D-734D-8099-0BD2A89E41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CAF264-E996-D74D-8DBA-6F4CC98876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1DB8D7-9494-BB4C-81F2-0D7C73BAC5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B8C7B1-3BB4-8441-8D25-0ACBB6A75F2E}" type="datetimeFigureOut">
              <a:rPr lang="en-US" smtClean="0"/>
              <a:t>4/30/21</a:t>
            </a:fld>
            <a:endParaRPr lang="en-US"/>
          </a:p>
        </p:txBody>
      </p:sp>
      <p:sp>
        <p:nvSpPr>
          <p:cNvPr id="5" name="Footer Placeholder 4">
            <a:extLst>
              <a:ext uri="{FF2B5EF4-FFF2-40B4-BE49-F238E27FC236}">
                <a16:creationId xmlns:a16="http://schemas.microsoft.com/office/drawing/2014/main" id="{72373B6A-8AE2-7D42-B2A0-4F6A30D854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7BAF716-981B-1149-A848-B0697D4807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213CD3-AE6C-6841-9C56-86932D94993C}" type="slidenum">
              <a:rPr lang="en-US" smtClean="0"/>
              <a:t>‹#›</a:t>
            </a:fld>
            <a:endParaRPr lang="en-US"/>
          </a:p>
        </p:txBody>
      </p:sp>
    </p:spTree>
    <p:extLst>
      <p:ext uri="{BB962C8B-B14F-4D97-AF65-F5344CB8AC3E}">
        <p14:creationId xmlns:p14="http://schemas.microsoft.com/office/powerpoint/2010/main" val="5921251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hyperlink" Target="https://commons.wikimedia.org/wiki/File:Le_fleuve_Saint-Laurent.jpg" TargetMode="External"/><Relationship Id="rId7" Type="http://schemas.openxmlformats.org/officeDocument/2006/relationships/chart" Target="../charts/chart3.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10" Type="http://schemas.openxmlformats.org/officeDocument/2006/relationships/image" Target="../media/image3.jpg"/><Relationship Id="rId4" Type="http://schemas.openxmlformats.org/officeDocument/2006/relationships/hyperlink" Target="https://creativecommons.org/licenses/by-sa/3.0/" TargetMode="External"/><Relationship Id="rId9"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descr="An aerial view of a city&#10;&#10;Description automatically generated with low confidence">
            <a:extLst>
              <a:ext uri="{FF2B5EF4-FFF2-40B4-BE49-F238E27FC236}">
                <a16:creationId xmlns:a16="http://schemas.microsoft.com/office/drawing/2014/main" id="{653E7206-F7A9-1B4A-962B-F9EBECA7BD1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0"/>
            <a:ext cx="12327467" cy="6858000"/>
          </a:xfrm>
          <a:prstGeom prst="rect">
            <a:avLst/>
          </a:prstGeom>
        </p:spPr>
      </p:pic>
      <p:pic>
        <p:nvPicPr>
          <p:cNvPr id="19" name="Picture 18" descr="An aerial view of a city&#10;&#10;Description automatically generated with low confidence">
            <a:extLst>
              <a:ext uri="{FF2B5EF4-FFF2-40B4-BE49-F238E27FC236}">
                <a16:creationId xmlns:a16="http://schemas.microsoft.com/office/drawing/2014/main" id="{81A82740-5534-0246-B6C5-0158AC0C3D0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49" y="-13641"/>
            <a:ext cx="12327467" cy="6858000"/>
          </a:xfrm>
          <a:prstGeom prst="rect">
            <a:avLst/>
          </a:prstGeom>
        </p:spPr>
      </p:pic>
      <p:sp>
        <p:nvSpPr>
          <p:cNvPr id="20" name="TextBox 19">
            <a:extLst>
              <a:ext uri="{FF2B5EF4-FFF2-40B4-BE49-F238E27FC236}">
                <a16:creationId xmlns:a16="http://schemas.microsoft.com/office/drawing/2014/main" id="{703126C2-4399-B344-8FB2-2BDD90E2F375}"/>
              </a:ext>
            </a:extLst>
          </p:cNvPr>
          <p:cNvSpPr txBox="1"/>
          <p:nvPr/>
        </p:nvSpPr>
        <p:spPr>
          <a:xfrm>
            <a:off x="-135467" y="6858000"/>
            <a:ext cx="12327467" cy="230832"/>
          </a:xfrm>
          <a:prstGeom prst="rect">
            <a:avLst/>
          </a:prstGeom>
          <a:noFill/>
        </p:spPr>
        <p:txBody>
          <a:bodyPr wrap="square" rtlCol="0">
            <a:spAutoFit/>
          </a:bodyPr>
          <a:lstStyle/>
          <a:p>
            <a:r>
              <a:rPr lang="en-US" sz="900">
                <a:hlinkClick r:id="rId3" tooltip="https://commons.wikimedia.org/wiki/File:Le_fleuve_Saint-Laurent.jpg"/>
              </a:rPr>
              <a:t>This Photo</a:t>
            </a:r>
            <a:r>
              <a:rPr lang="en-US" sz="900"/>
              <a:t> by Unknown Author is licensed under </a:t>
            </a:r>
            <a:r>
              <a:rPr lang="en-US" sz="900">
                <a:hlinkClick r:id="rId4" tooltip="https://creativecommons.org/licenses/by-sa/3.0/"/>
              </a:rPr>
              <a:t>CC BY-SA</a:t>
            </a:r>
            <a:endParaRPr lang="en-US" sz="900"/>
          </a:p>
        </p:txBody>
      </p:sp>
      <p:sp>
        <p:nvSpPr>
          <p:cNvPr id="2" name="Title 1">
            <a:extLst>
              <a:ext uri="{FF2B5EF4-FFF2-40B4-BE49-F238E27FC236}">
                <a16:creationId xmlns:a16="http://schemas.microsoft.com/office/drawing/2014/main" id="{570C1B40-AB7F-8D44-9C07-0A9121F4DC37}"/>
              </a:ext>
            </a:extLst>
          </p:cNvPr>
          <p:cNvSpPr>
            <a:spLocks noGrp="1"/>
          </p:cNvSpPr>
          <p:nvPr>
            <p:ph type="ctrTitle"/>
          </p:nvPr>
        </p:nvSpPr>
        <p:spPr>
          <a:xfrm>
            <a:off x="1524000" y="266169"/>
            <a:ext cx="9144000" cy="1168401"/>
          </a:xfrm>
        </p:spPr>
        <p:txBody>
          <a:bodyPr>
            <a:normAutofit fontScale="90000"/>
          </a:bodyPr>
          <a:lstStyle/>
          <a:p>
            <a:r>
              <a:rPr lang="en-US" dirty="0"/>
              <a:t>Arrival dates for birds in the St. Lawrence County </a:t>
            </a:r>
          </a:p>
        </p:txBody>
      </p:sp>
      <p:sp>
        <p:nvSpPr>
          <p:cNvPr id="4" name="TextBox 3">
            <a:extLst>
              <a:ext uri="{FF2B5EF4-FFF2-40B4-BE49-F238E27FC236}">
                <a16:creationId xmlns:a16="http://schemas.microsoft.com/office/drawing/2014/main" id="{25DFD763-14D4-BC4F-B6BC-4EA2912C87B2}"/>
              </a:ext>
            </a:extLst>
          </p:cNvPr>
          <p:cNvSpPr txBox="1"/>
          <p:nvPr/>
        </p:nvSpPr>
        <p:spPr>
          <a:xfrm>
            <a:off x="3474319" y="4036965"/>
            <a:ext cx="4462622" cy="2746906"/>
          </a:xfrm>
          <a:prstGeom prst="rect">
            <a:avLst/>
          </a:prstGeom>
          <a:solidFill>
            <a:schemeClr val="accent6">
              <a:lumMod val="40000"/>
              <a:lumOff val="60000"/>
            </a:schemeClr>
          </a:solidFill>
        </p:spPr>
        <p:txBody>
          <a:bodyPr wrap="square" rtlCol="0">
            <a:spAutoFit/>
          </a:bodyPr>
          <a:lstStyle/>
          <a:p>
            <a:r>
              <a:rPr lang="en-US" dirty="0"/>
              <a:t>                               </a:t>
            </a:r>
            <a:r>
              <a:rPr lang="en-US" u="sng" dirty="0"/>
              <a:t>Methods</a:t>
            </a:r>
          </a:p>
          <a:p>
            <a:r>
              <a:rPr lang="en-US" sz="1050" dirty="0"/>
              <a:t>The research gathered was found through observations at certain sites within St. Lawrence county. This study received IRB approval and our research was gathered for 4 weeks.</a:t>
            </a:r>
          </a:p>
          <a:p>
            <a:pPr marL="285750" indent="-285750">
              <a:buFont typeface="Arial" panose="020B0604020202020204" pitchFamily="34" charset="0"/>
              <a:buChar char="•"/>
            </a:pPr>
            <a:r>
              <a:rPr lang="en-US" sz="1050" dirty="0"/>
              <a:t>Our group figured out the more common species within the county and the sites that they were most frequent in.</a:t>
            </a:r>
          </a:p>
          <a:p>
            <a:pPr marL="285750" indent="-285750">
              <a:buFont typeface="Arial" panose="020B0604020202020204" pitchFamily="34" charset="0"/>
              <a:buChar char="•"/>
            </a:pPr>
            <a:r>
              <a:rPr lang="en-US" sz="1050" dirty="0"/>
              <a:t>We went to our chosen sites, and we made stationary observations for approximately 45 minutes.</a:t>
            </a:r>
          </a:p>
          <a:p>
            <a:pPr marL="285750" indent="-285750">
              <a:buFont typeface="Arial" panose="020B0604020202020204" pitchFamily="34" charset="0"/>
              <a:buChar char="•"/>
            </a:pPr>
            <a:r>
              <a:rPr lang="en-US" sz="1050" dirty="0"/>
              <a:t>Collected data on how many times we spotted the given species for each day of observation.</a:t>
            </a:r>
          </a:p>
          <a:p>
            <a:pPr marL="285750" indent="-285750">
              <a:buFont typeface="Arial" panose="020B0604020202020204" pitchFamily="34" charset="0"/>
              <a:buChar char="•"/>
            </a:pPr>
            <a:r>
              <a:rPr lang="en-US" sz="1050" dirty="0"/>
              <a:t>We also considered the weather and date of the given days of our  observation.</a:t>
            </a:r>
          </a:p>
          <a:p>
            <a:pPr marL="285750" indent="-285750">
              <a:buFont typeface="Arial" panose="020B0604020202020204" pitchFamily="34" charset="0"/>
              <a:buChar char="•"/>
            </a:pPr>
            <a:r>
              <a:rPr lang="en-US" sz="1050" dirty="0"/>
              <a:t>We used citizen science data from </a:t>
            </a:r>
            <a:r>
              <a:rPr lang="en-US" sz="1050" dirty="0" err="1"/>
              <a:t>eBird</a:t>
            </a:r>
            <a:r>
              <a:rPr lang="en-US" sz="1050" dirty="0"/>
              <a:t> to collect arrival dates tracking back to 1990-2021</a:t>
            </a:r>
          </a:p>
          <a:p>
            <a:pPr marL="285750" indent="-285750">
              <a:buFont typeface="Arial" panose="020B0604020202020204" pitchFamily="34" charset="0"/>
              <a:buChar char="•"/>
            </a:pPr>
            <a:endParaRPr lang="en-US" dirty="0"/>
          </a:p>
        </p:txBody>
      </p:sp>
      <p:sp>
        <p:nvSpPr>
          <p:cNvPr id="7" name="TextBox 6">
            <a:extLst>
              <a:ext uri="{FF2B5EF4-FFF2-40B4-BE49-F238E27FC236}">
                <a16:creationId xmlns:a16="http://schemas.microsoft.com/office/drawing/2014/main" id="{3AAB2B34-47A1-304E-8197-214E8DCCC59E}"/>
              </a:ext>
            </a:extLst>
          </p:cNvPr>
          <p:cNvSpPr txBox="1"/>
          <p:nvPr/>
        </p:nvSpPr>
        <p:spPr>
          <a:xfrm>
            <a:off x="61354" y="655890"/>
            <a:ext cx="3133690" cy="1985159"/>
          </a:xfrm>
          <a:prstGeom prst="rect">
            <a:avLst/>
          </a:prstGeom>
          <a:solidFill>
            <a:schemeClr val="accent6">
              <a:lumMod val="40000"/>
              <a:lumOff val="60000"/>
            </a:schemeClr>
          </a:solidFill>
        </p:spPr>
        <p:txBody>
          <a:bodyPr wrap="square" rtlCol="0">
            <a:spAutoFit/>
          </a:bodyPr>
          <a:lstStyle/>
          <a:p>
            <a:r>
              <a:rPr lang="en-US" dirty="0"/>
              <a:t>               </a:t>
            </a:r>
            <a:r>
              <a:rPr lang="en-US" u="sng" dirty="0"/>
              <a:t>Background</a:t>
            </a:r>
          </a:p>
          <a:p>
            <a:r>
              <a:rPr lang="en-US" sz="1050" dirty="0"/>
              <a:t>Our goal of this project was to get an understanding on the arrival dates of the targeted species and how this is affected by weather. The hypothesis that we determined was ”Warmer temperatures caused migratory birds to arrive earlier”.  The targeted species we produced collectively was the Osprey, Turkey Vulture, Eastern Phoebe, and the Killdeer. The research question that we have decided on was, Do warmer temperatures cause earlier arrival dates for local migratory bird species?</a:t>
            </a:r>
          </a:p>
        </p:txBody>
      </p:sp>
      <p:sp>
        <p:nvSpPr>
          <p:cNvPr id="8" name="TextBox 7">
            <a:extLst>
              <a:ext uri="{FF2B5EF4-FFF2-40B4-BE49-F238E27FC236}">
                <a16:creationId xmlns:a16="http://schemas.microsoft.com/office/drawing/2014/main" id="{870999D5-F70D-FC4F-B62B-842C09594B9E}"/>
              </a:ext>
            </a:extLst>
          </p:cNvPr>
          <p:cNvSpPr txBox="1"/>
          <p:nvPr/>
        </p:nvSpPr>
        <p:spPr>
          <a:xfrm>
            <a:off x="9262442" y="522480"/>
            <a:ext cx="2902204" cy="2469907"/>
          </a:xfrm>
          <a:prstGeom prst="rect">
            <a:avLst/>
          </a:prstGeom>
          <a:solidFill>
            <a:schemeClr val="accent6">
              <a:lumMod val="40000"/>
              <a:lumOff val="60000"/>
            </a:schemeClr>
          </a:solidFill>
        </p:spPr>
        <p:txBody>
          <a:bodyPr wrap="square" rtlCol="0">
            <a:spAutoFit/>
          </a:bodyPr>
          <a:lstStyle/>
          <a:p>
            <a:r>
              <a:rPr lang="en-US" dirty="0"/>
              <a:t>              </a:t>
            </a:r>
            <a:r>
              <a:rPr lang="en-US" u="sng" dirty="0"/>
              <a:t>Results</a:t>
            </a:r>
          </a:p>
          <a:p>
            <a:r>
              <a:rPr lang="en-US" sz="1050" dirty="0"/>
              <a:t>After the four weeks that we went to gather data, we recorded the earliest arrival date for each species. We used </a:t>
            </a:r>
            <a:r>
              <a:rPr lang="en-US" sz="1050" dirty="0" err="1"/>
              <a:t>eBird.org</a:t>
            </a:r>
            <a:r>
              <a:rPr lang="en-US" sz="1050" dirty="0"/>
              <a:t> citizen science data to determine the first arrival dates from 1990-2020 and used our own data for this year. After we collected our data, we graphed out each specie's Julian dates for every year that they arrived. From taking the p-values from each of these tests we found that each graph’s p-values were less than 0.10 meaning that they are statistically significant. By rejecting the null, we accepted our hypothesis that warmer temperatures will in fact have an effect on the first arrival dates.</a:t>
            </a:r>
          </a:p>
        </p:txBody>
      </p:sp>
      <p:graphicFrame>
        <p:nvGraphicFramePr>
          <p:cNvPr id="22" name="Chart 21">
            <a:extLst>
              <a:ext uri="{FF2B5EF4-FFF2-40B4-BE49-F238E27FC236}">
                <a16:creationId xmlns:a16="http://schemas.microsoft.com/office/drawing/2014/main" id="{43628495-D940-5748-81A3-D956B42E92EE}"/>
              </a:ext>
            </a:extLst>
          </p:cNvPr>
          <p:cNvGraphicFramePr>
            <a:graphicFrameLocks/>
          </p:cNvGraphicFramePr>
          <p:nvPr>
            <p:extLst>
              <p:ext uri="{D42A27DB-BD31-4B8C-83A1-F6EECF244321}">
                <p14:modId xmlns:p14="http://schemas.microsoft.com/office/powerpoint/2010/main" val="294924008"/>
              </p:ext>
            </p:extLst>
          </p:nvPr>
        </p:nvGraphicFramePr>
        <p:xfrm>
          <a:off x="3280172" y="1251224"/>
          <a:ext cx="3040100" cy="136986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4" name="Chart 23">
            <a:extLst>
              <a:ext uri="{FF2B5EF4-FFF2-40B4-BE49-F238E27FC236}">
                <a16:creationId xmlns:a16="http://schemas.microsoft.com/office/drawing/2014/main" id="{324DBE7A-EFBA-1A4A-8F20-F46D846AB4D5}"/>
              </a:ext>
            </a:extLst>
          </p:cNvPr>
          <p:cNvGraphicFramePr>
            <a:graphicFrameLocks/>
          </p:cNvGraphicFramePr>
          <p:nvPr>
            <p:extLst>
              <p:ext uri="{D42A27DB-BD31-4B8C-83A1-F6EECF244321}">
                <p14:modId xmlns:p14="http://schemas.microsoft.com/office/powerpoint/2010/main" val="1439252611"/>
              </p:ext>
            </p:extLst>
          </p:nvPr>
        </p:nvGraphicFramePr>
        <p:xfrm>
          <a:off x="6344408" y="1251224"/>
          <a:ext cx="2838844" cy="136986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6" name="Chart 25">
            <a:extLst>
              <a:ext uri="{FF2B5EF4-FFF2-40B4-BE49-F238E27FC236}">
                <a16:creationId xmlns:a16="http://schemas.microsoft.com/office/drawing/2014/main" id="{A89F26D1-2DD2-4476-A34D-49619E1A97C2}"/>
              </a:ext>
            </a:extLst>
          </p:cNvPr>
          <p:cNvGraphicFramePr>
            <a:graphicFrameLocks/>
          </p:cNvGraphicFramePr>
          <p:nvPr>
            <p:extLst>
              <p:ext uri="{D42A27DB-BD31-4B8C-83A1-F6EECF244321}">
                <p14:modId xmlns:p14="http://schemas.microsoft.com/office/powerpoint/2010/main" val="1114506924"/>
              </p:ext>
            </p:extLst>
          </p:nvPr>
        </p:nvGraphicFramePr>
        <p:xfrm>
          <a:off x="3473092" y="2761583"/>
          <a:ext cx="2797887" cy="116840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8" name="Chart 27">
            <a:extLst>
              <a:ext uri="{FF2B5EF4-FFF2-40B4-BE49-F238E27FC236}">
                <a16:creationId xmlns:a16="http://schemas.microsoft.com/office/drawing/2014/main" id="{DA269357-928B-1B43-A355-D32E3DAE8426}"/>
              </a:ext>
            </a:extLst>
          </p:cNvPr>
          <p:cNvGraphicFramePr>
            <a:graphicFrameLocks/>
          </p:cNvGraphicFramePr>
          <p:nvPr>
            <p:extLst>
              <p:ext uri="{D42A27DB-BD31-4B8C-83A1-F6EECF244321}">
                <p14:modId xmlns:p14="http://schemas.microsoft.com/office/powerpoint/2010/main" val="2642853419"/>
              </p:ext>
            </p:extLst>
          </p:nvPr>
        </p:nvGraphicFramePr>
        <p:xfrm>
          <a:off x="6408058" y="2674418"/>
          <a:ext cx="2736407" cy="1168400"/>
        </p:xfrm>
        <a:graphic>
          <a:graphicData uri="http://schemas.openxmlformats.org/drawingml/2006/chart">
            <c:chart xmlns:c="http://schemas.openxmlformats.org/drawingml/2006/chart" xmlns:r="http://schemas.openxmlformats.org/officeDocument/2006/relationships" r:id="rId8"/>
          </a:graphicData>
        </a:graphic>
      </p:graphicFrame>
      <p:sp>
        <p:nvSpPr>
          <p:cNvPr id="30" name="AutoShape 2">
            <a:extLst>
              <a:ext uri="{FF2B5EF4-FFF2-40B4-BE49-F238E27FC236}">
                <a16:creationId xmlns:a16="http://schemas.microsoft.com/office/drawing/2014/main" id="{0EE46DBE-628E-6A41-983E-B5FD85738732}"/>
              </a:ext>
            </a:extLst>
          </p:cNvPr>
          <p:cNvSpPr>
            <a:spLocks noChangeAspect="1" noChangeArrowheads="1"/>
          </p:cNvSpPr>
          <p:nvPr/>
        </p:nvSpPr>
        <p:spPr bwMode="auto">
          <a:xfrm>
            <a:off x="8296060" y="4205528"/>
            <a:ext cx="907056"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AutoShape 4">
            <a:extLst>
              <a:ext uri="{FF2B5EF4-FFF2-40B4-BE49-F238E27FC236}">
                <a16:creationId xmlns:a16="http://schemas.microsoft.com/office/drawing/2014/main" id="{AB6692AF-DF69-CA49-8E5D-650078681B51}"/>
              </a:ext>
            </a:extLst>
          </p:cNvPr>
          <p:cNvSpPr>
            <a:spLocks noChangeAspect="1" noChangeArrowheads="1"/>
          </p:cNvSpPr>
          <p:nvPr/>
        </p:nvSpPr>
        <p:spPr bwMode="auto">
          <a:xfrm>
            <a:off x="8823034" y="4130765"/>
            <a:ext cx="2035465" cy="203546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4" name="Picture 33" descr="A picture containing sky, outdoor, tree, road&#10;&#10;Description automatically generated">
            <a:extLst>
              <a:ext uri="{FF2B5EF4-FFF2-40B4-BE49-F238E27FC236}">
                <a16:creationId xmlns:a16="http://schemas.microsoft.com/office/drawing/2014/main" id="{FC347469-437F-B448-BA33-F6AAB66BCEDF}"/>
              </a:ext>
            </a:extLst>
          </p:cNvPr>
          <p:cNvPicPr>
            <a:picLocks noChangeAspect="1"/>
          </p:cNvPicPr>
          <p:nvPr/>
        </p:nvPicPr>
        <p:blipFill>
          <a:blip r:embed="rId9"/>
          <a:stretch>
            <a:fillRect/>
          </a:stretch>
        </p:blipFill>
        <p:spPr>
          <a:xfrm>
            <a:off x="10713544" y="3035472"/>
            <a:ext cx="1539285" cy="843161"/>
          </a:xfrm>
          <a:prstGeom prst="rect">
            <a:avLst/>
          </a:prstGeom>
        </p:spPr>
      </p:pic>
      <p:pic>
        <p:nvPicPr>
          <p:cNvPr id="36" name="Picture 35" descr="A picture containing tree, ground, outdoor, way&#10;&#10;Description automatically generated">
            <a:extLst>
              <a:ext uri="{FF2B5EF4-FFF2-40B4-BE49-F238E27FC236}">
                <a16:creationId xmlns:a16="http://schemas.microsoft.com/office/drawing/2014/main" id="{ACA831F4-AF6F-2343-83DB-670B51FE7681}"/>
              </a:ext>
            </a:extLst>
          </p:cNvPr>
          <p:cNvPicPr>
            <a:picLocks noChangeAspect="1"/>
          </p:cNvPicPr>
          <p:nvPr/>
        </p:nvPicPr>
        <p:blipFill>
          <a:blip r:embed="rId10"/>
          <a:stretch>
            <a:fillRect/>
          </a:stretch>
        </p:blipFill>
        <p:spPr>
          <a:xfrm>
            <a:off x="9278445" y="3041901"/>
            <a:ext cx="1389555" cy="814745"/>
          </a:xfrm>
          <a:prstGeom prst="rect">
            <a:avLst/>
          </a:prstGeom>
        </p:spPr>
      </p:pic>
      <p:sp>
        <p:nvSpPr>
          <p:cNvPr id="37" name="TextBox 36">
            <a:extLst>
              <a:ext uri="{FF2B5EF4-FFF2-40B4-BE49-F238E27FC236}">
                <a16:creationId xmlns:a16="http://schemas.microsoft.com/office/drawing/2014/main" id="{E491B8C8-1B54-7D42-B95B-19D2868C6B8B}"/>
              </a:ext>
            </a:extLst>
          </p:cNvPr>
          <p:cNvSpPr txBox="1"/>
          <p:nvPr/>
        </p:nvSpPr>
        <p:spPr>
          <a:xfrm>
            <a:off x="10824177" y="3943918"/>
            <a:ext cx="1267046" cy="261610"/>
          </a:xfrm>
          <a:prstGeom prst="rect">
            <a:avLst/>
          </a:prstGeom>
          <a:solidFill>
            <a:schemeClr val="accent6">
              <a:lumMod val="40000"/>
              <a:lumOff val="60000"/>
            </a:schemeClr>
          </a:solidFill>
        </p:spPr>
        <p:txBody>
          <a:bodyPr wrap="square" rtlCol="0">
            <a:spAutoFit/>
          </a:bodyPr>
          <a:lstStyle/>
          <a:p>
            <a:r>
              <a:rPr lang="en-US" sz="1100" dirty="0"/>
              <a:t>Lehman park</a:t>
            </a:r>
          </a:p>
        </p:txBody>
      </p:sp>
      <p:sp>
        <p:nvSpPr>
          <p:cNvPr id="38" name="TextBox 37">
            <a:extLst>
              <a:ext uri="{FF2B5EF4-FFF2-40B4-BE49-F238E27FC236}">
                <a16:creationId xmlns:a16="http://schemas.microsoft.com/office/drawing/2014/main" id="{3E0E9A3C-F714-344E-BC22-1C11694D5B7F}"/>
              </a:ext>
            </a:extLst>
          </p:cNvPr>
          <p:cNvSpPr txBox="1"/>
          <p:nvPr/>
        </p:nvSpPr>
        <p:spPr>
          <a:xfrm>
            <a:off x="9144465" y="3906160"/>
            <a:ext cx="1611835" cy="261610"/>
          </a:xfrm>
          <a:prstGeom prst="rect">
            <a:avLst/>
          </a:prstGeom>
          <a:solidFill>
            <a:schemeClr val="accent6">
              <a:lumMod val="40000"/>
              <a:lumOff val="60000"/>
            </a:schemeClr>
          </a:solidFill>
        </p:spPr>
        <p:txBody>
          <a:bodyPr wrap="square" rtlCol="0">
            <a:spAutoFit/>
          </a:bodyPr>
          <a:lstStyle/>
          <a:p>
            <a:r>
              <a:rPr lang="en-US" sz="1100" dirty="0"/>
              <a:t>Upper and lower lakes</a:t>
            </a:r>
          </a:p>
        </p:txBody>
      </p:sp>
      <p:sp>
        <p:nvSpPr>
          <p:cNvPr id="39" name="TextBox 38">
            <a:extLst>
              <a:ext uri="{FF2B5EF4-FFF2-40B4-BE49-F238E27FC236}">
                <a16:creationId xmlns:a16="http://schemas.microsoft.com/office/drawing/2014/main" id="{74BDEC8C-BE78-494A-9E12-9A918C359E72}"/>
              </a:ext>
            </a:extLst>
          </p:cNvPr>
          <p:cNvSpPr txBox="1"/>
          <p:nvPr/>
        </p:nvSpPr>
        <p:spPr>
          <a:xfrm>
            <a:off x="75379" y="2874523"/>
            <a:ext cx="3290686" cy="3716402"/>
          </a:xfrm>
          <a:prstGeom prst="rect">
            <a:avLst/>
          </a:prstGeom>
          <a:solidFill>
            <a:schemeClr val="accent6">
              <a:lumMod val="40000"/>
              <a:lumOff val="60000"/>
            </a:schemeClr>
          </a:solidFill>
        </p:spPr>
        <p:txBody>
          <a:bodyPr wrap="square" rtlCol="0">
            <a:spAutoFit/>
          </a:bodyPr>
          <a:lstStyle/>
          <a:p>
            <a:r>
              <a:rPr lang="en-US" dirty="0"/>
              <a:t>                  </a:t>
            </a:r>
            <a:r>
              <a:rPr lang="en-US" u="sng" dirty="0"/>
              <a:t>Abstract</a:t>
            </a:r>
          </a:p>
          <a:p>
            <a:r>
              <a:rPr lang="en-US" dirty="0"/>
              <a:t> </a:t>
            </a:r>
            <a:r>
              <a:rPr lang="en-US" sz="1050" dirty="0"/>
              <a:t>Global climate change has resulted in consistently warmer winters in the Northeastern US consequently previous analysis of observational records in the region have concluded increasingly early first arrival dates of many avian springtime migratory species. We undertook this study to determine if the same pattern is occurring in St. Lawrence County, New York as this topic had yet to be studied in this area. We obtained records of first arrival dates of four springtime migratory birds using records of citizen science data from the months of January to May from 1990-2020 obtained from birdwatchers from the website </a:t>
            </a:r>
            <a:r>
              <a:rPr lang="en-US" sz="1050" dirty="0" err="1"/>
              <a:t>eBird</a:t>
            </a:r>
            <a:r>
              <a:rPr lang="en-US" sz="1050" dirty="0"/>
              <a:t> and from our own personal observations for the current year and used year as a proxy for temperature. We hypothesized that we would observe a similar pattern of increasingly early first arrival dates because we used the year as a proxy for temperature. For all four species, we found a consistent pattern of increasingly early arrival dates we found a statically significant relationship between year and first arrival date. </a:t>
            </a:r>
          </a:p>
        </p:txBody>
      </p:sp>
      <p:sp>
        <p:nvSpPr>
          <p:cNvPr id="41" name="TextBox 40">
            <a:extLst>
              <a:ext uri="{FF2B5EF4-FFF2-40B4-BE49-F238E27FC236}">
                <a16:creationId xmlns:a16="http://schemas.microsoft.com/office/drawing/2014/main" id="{067829DB-9DD3-3541-B87C-957F47CB5E2B}"/>
              </a:ext>
            </a:extLst>
          </p:cNvPr>
          <p:cNvSpPr txBox="1"/>
          <p:nvPr/>
        </p:nvSpPr>
        <p:spPr>
          <a:xfrm>
            <a:off x="8256758" y="4318363"/>
            <a:ext cx="4064944" cy="2531462"/>
          </a:xfrm>
          <a:prstGeom prst="rect">
            <a:avLst/>
          </a:prstGeom>
          <a:solidFill>
            <a:schemeClr val="accent6">
              <a:lumMod val="40000"/>
              <a:lumOff val="60000"/>
            </a:schemeClr>
          </a:solidFill>
        </p:spPr>
        <p:txBody>
          <a:bodyPr wrap="square" rtlCol="0">
            <a:spAutoFit/>
          </a:bodyPr>
          <a:lstStyle/>
          <a:p>
            <a:r>
              <a:rPr lang="en-US" dirty="0"/>
              <a:t>                      </a:t>
            </a:r>
            <a:r>
              <a:rPr lang="en-US" u="sng" dirty="0"/>
              <a:t>Discussion</a:t>
            </a:r>
          </a:p>
          <a:p>
            <a:r>
              <a:rPr lang="en-US" sz="1000" dirty="0"/>
              <a:t> The results of our study show a trend of increasingly early arrival over the 31-year period which is similar for all four species additionally based on regression analysis there is a highly significant relationship between the year proxy and first arrival time. However, it is important to consider that in many years especially prior to 2005 there was no record of their observation at all for that year or the first arrival date had been observed to occur after May for those years we entered a value of 0 for the Julian date when we did the regression analysis. Nonetheless, it is unlikely that this impacted the results significantly because a very similar pattern of increasingly early arrival dates has been observed among all four species. Although we suspect this trend is due to increasing spring temperatures the increase in earlier first arrival dates may also result from increased observations from birdwatchers and/or more likely increased reporting of sightings to </a:t>
            </a:r>
            <a:r>
              <a:rPr lang="en-US" sz="1000" dirty="0" err="1"/>
              <a:t>eBird</a:t>
            </a:r>
            <a:r>
              <a:rPr lang="en-US" sz="1050" dirty="0"/>
              <a:t>.</a:t>
            </a:r>
            <a:endParaRPr lang="en-US" sz="1050" u="sng" dirty="0"/>
          </a:p>
        </p:txBody>
      </p:sp>
      <p:sp>
        <p:nvSpPr>
          <p:cNvPr id="44" name="TextBox 43">
            <a:extLst>
              <a:ext uri="{FF2B5EF4-FFF2-40B4-BE49-F238E27FC236}">
                <a16:creationId xmlns:a16="http://schemas.microsoft.com/office/drawing/2014/main" id="{3C9CFD90-2F84-7C49-8A61-11DA0DB65719}"/>
              </a:ext>
            </a:extLst>
          </p:cNvPr>
          <p:cNvSpPr txBox="1"/>
          <p:nvPr/>
        </p:nvSpPr>
        <p:spPr>
          <a:xfrm>
            <a:off x="10344933" y="103634"/>
            <a:ext cx="2118001" cy="369332"/>
          </a:xfrm>
          <a:prstGeom prst="rect">
            <a:avLst/>
          </a:prstGeom>
          <a:noFill/>
        </p:spPr>
        <p:txBody>
          <a:bodyPr wrap="square" rtlCol="0">
            <a:spAutoFit/>
          </a:bodyPr>
          <a:lstStyle/>
          <a:p>
            <a:r>
              <a:rPr lang="en-US" sz="900" dirty="0"/>
              <a:t>By, Preston </a:t>
            </a:r>
            <a:r>
              <a:rPr lang="en-US" sz="900" dirty="0" err="1"/>
              <a:t>Santimaw</a:t>
            </a:r>
            <a:r>
              <a:rPr lang="en-US" sz="900" dirty="0"/>
              <a:t>, Ryan </a:t>
            </a:r>
            <a:r>
              <a:rPr lang="en-US" sz="900" dirty="0" err="1"/>
              <a:t>Spaman</a:t>
            </a:r>
            <a:r>
              <a:rPr lang="en-US" sz="900" dirty="0"/>
              <a:t>, Charles Martin, Sean </a:t>
            </a:r>
            <a:r>
              <a:rPr lang="en-US" sz="900" dirty="0" err="1"/>
              <a:t>Kouznetsov</a:t>
            </a:r>
            <a:endParaRPr lang="en-US" sz="900" dirty="0"/>
          </a:p>
        </p:txBody>
      </p:sp>
    </p:spTree>
    <p:extLst>
      <p:ext uri="{BB962C8B-B14F-4D97-AF65-F5344CB8AC3E}">
        <p14:creationId xmlns:p14="http://schemas.microsoft.com/office/powerpoint/2010/main" val="28479263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2376</TotalTime>
  <Words>723</Words>
  <Application>Microsoft Macintosh PowerPoint</Application>
  <PresentationFormat>Widescreen</PresentationFormat>
  <Paragraphs>26</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Arrival dates for birds in the St. Lawrence County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Charles Martin</dc:creator>
  <cp:lastModifiedBy>Patricia A Jay</cp:lastModifiedBy>
  <cp:revision>17</cp:revision>
  <dcterms:created xsi:type="dcterms:W3CDTF">2021-04-22T01:42:35Z</dcterms:created>
  <dcterms:modified xsi:type="dcterms:W3CDTF">2021-04-30T13:36:01Z</dcterms:modified>
</cp:coreProperties>
</file>