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2" r:id="rId5"/>
    <p:sldId id="285" r:id="rId6"/>
    <p:sldId id="286" r:id="rId7"/>
    <p:sldId id="284" r:id="rId8"/>
    <p:sldId id="291" r:id="rId9"/>
    <p:sldId id="287" r:id="rId10"/>
    <p:sldId id="290" r:id="rId11"/>
    <p:sldId id="28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B5F"/>
    <a:srgbClr val="E6E6E6"/>
    <a:srgbClr val="348151"/>
    <a:srgbClr val="1B2434"/>
    <a:srgbClr val="B53164"/>
    <a:srgbClr val="0F1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08" y="200"/>
      </p:cViewPr>
      <p:guideLst>
        <p:guide orient="horz" pos="2160"/>
        <p:guide pos="3840"/>
        <p:guide orient="horz" pos="3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801700997661024"/>
          <c:y val="0.30415081531684818"/>
          <c:w val="0.40396598004677947"/>
          <c:h val="0.587230103786068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292-D84C-980F-914E7EB39D5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292-D84C-980F-914E7EB39D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42.9</c:v>
                </c:pt>
                <c:pt idx="1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42-4187-931D-A22A16DBD2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182412040051493E-2"/>
          <c:y val="0.25869041137602528"/>
          <c:w val="0.89242053789731046"/>
          <c:h val="0.67115808381901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LANGUAGE PROFICIENCY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1"/>
                <c:pt idx="0">
                  <c:v>SPEAK SOME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2-4E07-8D3B-9D6082FE3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8302544"/>
        <c:axId val="368313040"/>
      </c:barChart>
      <c:catAx>
        <c:axId val="36830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313040"/>
        <c:crosses val="autoZero"/>
        <c:auto val="1"/>
        <c:lblAlgn val="ctr"/>
        <c:lblOffset val="100"/>
        <c:noMultiLvlLbl val="0"/>
      </c:catAx>
      <c:valAx>
        <c:axId val="368313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830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Sheet1!$A$2:$A$6</cx:f>
        <cx:lvl ptCount="5">
          <cx:pt idx="0">Once in a while</cx:pt>
          <cx:pt idx="1">Some days</cx:pt>
          <cx:pt idx="2">Every day</cx:pt>
          <cx:pt idx="3">Many times a day</cx:pt>
        </cx:lvl>
      </cx:strDim>
      <cx:numDim type="val">
        <cx:f>Sheet1!$B$2:$B$6</cx:f>
        <cx:lvl ptCount="5" formatCode="General">
          <cx:pt idx="0">42.899999999999999</cx:pt>
          <cx:pt idx="1">14.300000000000001</cx:pt>
          <cx:pt idx="2">28.600000000000001</cx:pt>
          <cx:pt idx="3">14.300000000000001</cx:pt>
        </cx:lvl>
      </cx:numDim>
    </cx:data>
  </cx:chartData>
  <cx:chart>
    <cx:title pos="t" align="ctr" overlay="0">
      <cx:tx>
        <cx:txData>
          <cx:v>CURRENT LANGUAGE USE FREQUENCY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862" b="1" i="0" u="none" strike="noStrike" baseline="0" dirty="0">
              <a:solidFill>
                <a:srgbClr val="00BBBB">
                  <a:lumMod val="65000"/>
                  <a:lumOff val="35000"/>
                </a:srgbClr>
              </a:solidFill>
              <a:latin typeface="Segoe UI Light"/>
            </a:rPr>
            <a:t>CURRENT LANGUAGE USE FREQUENCY</a:t>
          </a:r>
        </a:p>
      </cx:txPr>
    </cx:title>
    <cx:plotArea>
      <cx:plotAreaRegion>
        <cx:series layoutId="funnel" uniqueId="{E425AF4B-5D43-481B-9C0A-11B8EC81402C}">
          <cx:tx>
            <cx:txData>
              <cx:f>Sheet1!$B$1</cx:f>
              <cx:v>Series1</cx:v>
            </cx:txData>
          </cx:tx>
          <cx:dataPt idx="0">
            <cx:spPr>
              <a:solidFill>
                <a:srgbClr val="00BBBB">
                  <a:lumMod val="75000"/>
                </a:srgbClr>
              </a:solidFill>
            </cx:spPr>
          </cx:dataPt>
          <cx:dataPt idx="1">
            <cx:spPr>
              <a:solidFill>
                <a:srgbClr val="004448">
                  <a:lumMod val="75000"/>
                  <a:lumOff val="25000"/>
                </a:srgbClr>
              </a:solidFill>
            </cx:spPr>
          </cx:dataPt>
          <cx:dataPt idx="2">
            <cx:spPr>
              <a:solidFill>
                <a:srgbClr val="225B5F">
                  <a:lumMod val="60000"/>
                  <a:lumOff val="40000"/>
                </a:srgbClr>
              </a:solidFill>
            </cx:spPr>
          </cx:dataPt>
          <cx:dataPt idx="3">
            <cx:spPr>
              <a:solidFill>
                <a:srgbClr val="3D8C41"/>
              </a:solidFill>
            </cx:spPr>
          </cx:dataPt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0.41614</cdr:x>
      <cdr:y>0.3137</cdr:y>
    </cdr:from>
    <cdr:to>
      <cdr:x>0.61132</cdr:x>
      <cdr:y>0.37081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DEC9DD8-E3B5-4942-9053-83D98693D0E7}"/>
            </a:ext>
          </a:extLst>
        </cdr:cNvPr>
        <cdr:cNvSpPr txBox="1"/>
      </cdr:nvSpPr>
      <cdr:spPr>
        <a:xfrm xmlns:a="http://schemas.openxmlformats.org/drawingml/2006/main">
          <a:off x="981043" y="1355779"/>
          <a:ext cx="460114" cy="246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/>
        <a:lstStyle xmlns:a="http://schemas.openxmlformats.org/drawingml/2006/main"/>
        <a:p xmlns:a="http://schemas.openxmlformats.org/drawingml/2006/main">
          <a:pPr algn="ctr"/>
          <a:r>
            <a:rPr lang="en-US" sz="900" dirty="0">
              <a:solidFill>
                <a:schemeClr val="accent1">
                  <a:lumMod val="50000"/>
                  <a:lumOff val="50000"/>
                </a:schemeClr>
              </a:solidFill>
            </a:rPr>
            <a:t>100%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4FC509-A25D-4AC1-956B-244FAC61A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DCBDF-04F2-4646-A118-9A2CBABEDF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3C146-E2BA-41EA-8AE9-0C67692768F2}" type="datetimeFigureOut">
              <a:rPr lang="en-US" smtClean="0"/>
              <a:t>4/29/21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D4EF4-9023-4CAF-937E-F78CF009DB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00887-CA61-4CEF-BD28-E51D6F957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0C303-0EDA-42E1-9745-6C6A39A7B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6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3EB6-8099-4744-9273-C8C1DD61A2EA}" type="datetimeFigureOut">
              <a:rPr lang="en-US" noProof="0" smtClean="0"/>
              <a:t>4/29/21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0A10-6036-4879-816D-55C01FC9484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573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46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16" y="707529"/>
            <a:ext cx="7118056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92016" y="1625821"/>
            <a:ext cx="7096709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4314481" y="1375202"/>
            <a:ext cx="7877519" cy="100800"/>
            <a:chOff x="245550" y="3240138"/>
            <a:chExt cx="40159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  <a:endCxn id="13" idx="6"/>
            </p:cNvCxnSpPr>
            <p:nvPr userDrawn="1"/>
          </p:nvCxnSpPr>
          <p:spPr>
            <a:xfrm>
              <a:off x="245550" y="3290538"/>
              <a:ext cx="40159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723" y="3301941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$12,345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716329" y="3394494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292016" y="3394494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EA5D8D7D-F37C-49AD-98F0-641CE42B8A8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83723" y="4594663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$6,789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21FF93D-8384-4E22-8645-BDE6AB983488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716329" y="4687216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A358F36-EA77-462E-9158-AFDF1D449A1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292016" y="4687216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11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3242645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4872948"/>
            <a:ext cx="4443165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4581382"/>
            <a:ext cx="4370400" cy="100800"/>
            <a:chOff x="-1228304" y="3240138"/>
            <a:chExt cx="4370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432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041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533023" y="4551485"/>
            <a:ext cx="5855702" cy="120807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DC059E4-36DE-4100-8F15-85A9F37E84FE}"/>
              </a:ext>
            </a:extLst>
          </p:cNvPr>
          <p:cNvSpPr/>
          <p:nvPr userDrawn="1"/>
        </p:nvSpPr>
        <p:spPr>
          <a:xfrm>
            <a:off x="3616960" y="859665"/>
            <a:ext cx="2121408" cy="21214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E475F8-9B44-4A3E-9F99-CF0346C89B8E}"/>
              </a:ext>
            </a:extLst>
          </p:cNvPr>
          <p:cNvSpPr/>
          <p:nvPr userDrawn="1"/>
        </p:nvSpPr>
        <p:spPr>
          <a:xfrm>
            <a:off x="5522965" y="836613"/>
            <a:ext cx="2816352" cy="28163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5FAF95-28E9-4D03-884C-A89CBC8B61DC}"/>
              </a:ext>
            </a:extLst>
          </p:cNvPr>
          <p:cNvSpPr/>
          <p:nvPr userDrawn="1"/>
        </p:nvSpPr>
        <p:spPr>
          <a:xfrm>
            <a:off x="8123915" y="859665"/>
            <a:ext cx="3273552" cy="32735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F221D05-AC12-4B7C-A00B-E28F93E23D7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51931" y="1382322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$25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3904B01-A725-4CE3-9321-D42F3E29670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927524" y="2363691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9CE08AF-782B-4514-BE33-D3AED71A734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06132" y="1185842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14098B4-704D-42A8-B776-2C93C30C39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3495" y="1767897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$50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6465F4-0B4D-4B43-BE59-BC984FE8EF05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189088" y="2753338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4DBC997E-F996-4F59-A610-3C8558F180C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67696" y="1537655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D2098E46-8023-469E-86ED-39848BCA69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14444" y="2049128"/>
            <a:ext cx="2010420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$100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3715D94-9DBE-476D-B2A4-208BC6D40C3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981735" y="3034569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Section 1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6E1A50B-8AFF-497B-8AEC-C61D95DC068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089050" y="1818886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394292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1625821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831851" y="3335524"/>
            <a:ext cx="4817836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8826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08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105" y="707529"/>
            <a:ext cx="3704150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>
            <a:off x="-6" y="1374243"/>
            <a:ext cx="4319045" cy="100800"/>
            <a:chOff x="646012" y="3239179"/>
            <a:chExt cx="220185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2" y="3290538"/>
              <a:ext cx="216563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2796480" y="3239179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11" descr="Competitors logos quadrant">
            <a:extLst>
              <a:ext uri="{FF2B5EF4-FFF2-40B4-BE49-F238E27FC236}">
                <a16:creationId xmlns:a16="http://schemas.microsoft.com/office/drawing/2014/main" id="{58A093A6-410B-4E4B-BA54-D31E8313D9B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28670" y="2872719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2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2" name="Picture Placeholder 11" descr="Competitors logos quadrant">
            <a:extLst>
              <a:ext uri="{FF2B5EF4-FFF2-40B4-BE49-F238E27FC236}">
                <a16:creationId xmlns:a16="http://schemas.microsoft.com/office/drawing/2014/main" id="{C852F764-614E-4E0D-B231-E5EF9B5D3AF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06105" y="2171148"/>
            <a:ext cx="1655064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1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5" name="Picture Placeholder 11" descr="Competitors logos quadrant">
            <a:extLst>
              <a:ext uri="{FF2B5EF4-FFF2-40B4-BE49-F238E27FC236}">
                <a16:creationId xmlns:a16="http://schemas.microsoft.com/office/drawing/2014/main" id="{0349F007-C349-4EF3-A61F-86C43BEB547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729582" y="445626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3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6" name="Picture Placeholder 11" descr="Competitors logos quadrant">
            <a:extLst>
              <a:ext uri="{FF2B5EF4-FFF2-40B4-BE49-F238E27FC236}">
                <a16:creationId xmlns:a16="http://schemas.microsoft.com/office/drawing/2014/main" id="{FEA8BDDC-623F-4C67-AD04-E7801B537019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6829546" y="2770168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4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7" name="Picture Placeholder 11" descr="Competitors logos quadrant">
            <a:extLst>
              <a:ext uri="{FF2B5EF4-FFF2-40B4-BE49-F238E27FC236}">
                <a16:creationId xmlns:a16="http://schemas.microsoft.com/office/drawing/2014/main" id="{28B0D00B-97E7-4133-B35A-AC2EF334CD2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610067" y="458883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5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8" name="Picture Placeholder 11" descr="Competitors logos quadrant">
            <a:extLst>
              <a:ext uri="{FF2B5EF4-FFF2-40B4-BE49-F238E27FC236}">
                <a16:creationId xmlns:a16="http://schemas.microsoft.com/office/drawing/2014/main" id="{8D1A7417-EFAD-46F6-ADA5-117D4C7B1A9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571158" y="497745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Competitor 6</a:t>
            </a:r>
          </a:p>
          <a:p>
            <a:r>
              <a:rPr lang="en-US" noProof="0" dirty="0"/>
              <a:t>Logo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D4B80E14-BBC8-42CC-8777-FFF50D168A0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89869" y="3642757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More expensive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95033551-3DD0-4EBE-8DFD-9335F8BA926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315481" y="5884080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Less convenient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CC507E62-D7F3-4E81-8DE2-5A7084588A3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5481" y="1343118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More convenient</a:t>
            </a:r>
          </a:p>
        </p:txBody>
      </p:sp>
      <p:sp>
        <p:nvSpPr>
          <p:cNvPr id="32" name="Picture Placeholder 13">
            <a:extLst>
              <a:ext uri="{FF2B5EF4-FFF2-40B4-BE49-F238E27FC236}">
                <a16:creationId xmlns:a16="http://schemas.microsoft.com/office/drawing/2014/main" id="{61EF622D-8E08-41C3-BEBA-2274C2AB487A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9417999" y="1977257"/>
            <a:ext cx="1481328" cy="758952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690ADA54-0156-49A9-AEF7-A4972EEB15A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651686" y="3642757"/>
            <a:ext cx="2741612" cy="24888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noProof="0"/>
              <a:t>Less expensive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193FB7-0142-40DD-9186-F3156B0AE4B0}"/>
              </a:ext>
            </a:extLst>
          </p:cNvPr>
          <p:cNvGrpSpPr/>
          <p:nvPr userDrawn="1"/>
        </p:nvGrpSpPr>
        <p:grpSpPr>
          <a:xfrm>
            <a:off x="6045600" y="1376748"/>
            <a:ext cx="100800" cy="5481252"/>
            <a:chOff x="6045600" y="1376748"/>
            <a:chExt cx="100800" cy="548125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1389D4-2EB7-40E2-B21B-4EE70FCA2236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3389377" y="4151376"/>
              <a:ext cx="541324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A48E795-AD00-4819-94E4-A5211D331715}"/>
                </a:ext>
              </a:extLst>
            </p:cNvPr>
            <p:cNvSpPr/>
            <p:nvPr userDrawn="1"/>
          </p:nvSpPr>
          <p:spPr>
            <a:xfrm>
              <a:off x="6045600" y="137674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D97BD-35F4-4534-8B74-24D44A99BC58}"/>
              </a:ext>
            </a:extLst>
          </p:cNvPr>
          <p:cNvGrpSpPr/>
          <p:nvPr userDrawn="1"/>
        </p:nvGrpSpPr>
        <p:grpSpPr>
          <a:xfrm rot="5400000">
            <a:off x="5669857" y="-1673474"/>
            <a:ext cx="100800" cy="11440514"/>
            <a:chOff x="6045600" y="1329588"/>
            <a:chExt cx="100800" cy="1144051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8351F13-467F-49F8-8279-C5B29A51798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8032" y="7082102"/>
              <a:ext cx="1137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9AA12FA-7959-4581-B344-DF9E7B0AD37A}"/>
                </a:ext>
              </a:extLst>
            </p:cNvPr>
            <p:cNvSpPr/>
            <p:nvPr userDrawn="1"/>
          </p:nvSpPr>
          <p:spPr>
            <a:xfrm>
              <a:off x="6045600" y="132958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955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512271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148315"/>
            <a:ext cx="2216876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97696"/>
            <a:ext cx="3360726" cy="100800"/>
            <a:chOff x="0" y="3240138"/>
            <a:chExt cx="336072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27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25992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DA80730C-5AC9-41A0-ACC5-624F0652D6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75261" y="2631676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72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515B23A8-23EB-4E6E-A24C-4154570D7D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6251" y="2015540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C12919ED-FD55-4081-BB4A-2B2FDA3BED1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397240" y="1239687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A6259C-432B-4405-9E82-995AF092FB7A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4068065" y="1728891"/>
            <a:ext cx="179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BC485E-8BCE-479F-A7E9-7F9E193E6E96}"/>
              </a:ext>
            </a:extLst>
          </p:cNvPr>
          <p:cNvCxnSpPr>
            <a:cxnSpLocks/>
          </p:cNvCxnSpPr>
          <p:nvPr userDrawn="1"/>
        </p:nvCxnSpPr>
        <p:spPr>
          <a:xfrm>
            <a:off x="4964465" y="836613"/>
            <a:ext cx="592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094BC6-BA16-4E05-868C-3AE971AF3DA4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10688444" y="1030491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130EC6-4A8D-447F-862E-E5A693E68C8C}"/>
              </a:ext>
            </a:extLst>
          </p:cNvPr>
          <p:cNvCxnSpPr>
            <a:cxnSpLocks/>
          </p:cNvCxnSpPr>
          <p:nvPr userDrawn="1"/>
        </p:nvCxnSpPr>
        <p:spPr>
          <a:xfrm flipV="1">
            <a:off x="7925455" y="837355"/>
            <a:ext cx="0" cy="1178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151266" y="4543170"/>
            <a:ext cx="2589369" cy="1280958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151265" y="4246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151265" y="3883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FE2A8C5-F462-436C-B748-BBE5D58CB8B4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48861" y="3849559"/>
            <a:ext cx="2589369" cy="178695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586DAC0D-9859-40A1-8456-F0B43D96718B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048860" y="355285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7B983EE-F89D-4F09-8A9F-2347FA36421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048860" y="319029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30DD128-A937-4A2F-B070-523A5BAAE260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975159" y="3147170"/>
            <a:ext cx="2589369" cy="2311934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737B87C-E3C0-46B2-8B79-63EB6049150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8975158" y="2850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22F76863-7DCD-4365-80F0-001D51F0877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8975158" y="2487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078273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h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600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F8EF-728B-45C1-87D8-4AD8FA8F371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03275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95C5B4-6B03-4F70-96F8-3AE3A7817B52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00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891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6466" y="707529"/>
            <a:ext cx="2673606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TIMELINE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7803" y="1625821"/>
            <a:ext cx="2262267" cy="2021536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9186215" y="1375202"/>
            <a:ext cx="3005785" cy="100800"/>
            <a:chOff x="2729180" y="3240138"/>
            <a:chExt cx="153234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29180" y="3290538"/>
              <a:ext cx="1504927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8284" y="685667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930241" y="1079309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930241" y="786637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D3A3AB-488E-4090-9FD5-E005D5A9ECF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2094269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D6729DC-C5B3-485B-B5CD-F06FC3CAFD9A}"/>
              </a:ext>
            </a:extLst>
          </p:cNvPr>
          <p:cNvSpPr/>
          <p:nvPr userDrawn="1"/>
        </p:nvSpPr>
        <p:spPr>
          <a:xfrm>
            <a:off x="5372392" y="959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046DD7-8FB2-43D4-8E94-3D35DC3E2891}"/>
              </a:ext>
            </a:extLst>
          </p:cNvPr>
          <p:cNvSpPr/>
          <p:nvPr userDrawn="1"/>
        </p:nvSpPr>
        <p:spPr>
          <a:xfrm>
            <a:off x="5372392" y="5362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20A73A-D3CB-4E04-B7E2-F3696B8ACDEA}"/>
              </a:ext>
            </a:extLst>
          </p:cNvPr>
          <p:cNvSpPr/>
          <p:nvPr userDrawn="1"/>
        </p:nvSpPr>
        <p:spPr>
          <a:xfrm>
            <a:off x="5372392" y="2427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2B01F0-78A8-41AE-95B8-811603402031}"/>
              </a:ext>
            </a:extLst>
          </p:cNvPr>
          <p:cNvSpPr/>
          <p:nvPr userDrawn="1"/>
        </p:nvSpPr>
        <p:spPr>
          <a:xfrm>
            <a:off x="5372392" y="3894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A70E382B-B932-45B7-BD95-6D722A4A2480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930241" y="2532448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F096B52-06C2-46DF-BB33-70D931283F16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930241" y="2239776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D87FD43-95C9-4217-AD5F-FE02E28AD4C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930241" y="398558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6706CEB-523E-4248-9A66-5D139D8B0DE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930241" y="369291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ADC931C-F9B2-467E-A024-CB5BE74BAD8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5930241" y="543872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A301DE6-2E75-41F5-9314-B269815BA3F3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5930241" y="514605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B9154606-4DE0-4DC7-830A-371423BE42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618284" y="2153566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AC8C127-0F88-413C-B7BA-2ED0F81E7D4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18284" y="3621465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63C5707A-6E08-4B58-A5FE-40063DB6548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18284" y="5089363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62753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60000"/>
            <a:ext cx="391159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890303"/>
            <a:ext cx="3275463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598737"/>
            <a:ext cx="3764756" cy="100800"/>
            <a:chOff x="-1228304" y="3240138"/>
            <a:chExt cx="376475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672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435652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3F646CE6-E75B-4112-896D-5A26E1F1520E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18150" y="860425"/>
            <a:ext cx="5870575" cy="48672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3923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608523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244567"/>
            <a:ext cx="2828198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2258048" cy="100800"/>
            <a:chOff x="0" y="3240138"/>
            <a:chExt cx="2258048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216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157248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128617" y="4355032"/>
            <a:ext cx="2066544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128616" y="4042831"/>
            <a:ext cx="2066544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128616" y="3428999"/>
            <a:ext cx="2066544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84A57B-147A-4287-AA6B-E508A9222F7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130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9DBE0996-CEA3-41C3-A75A-84DC3C2B519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8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F7B28261-CB14-4E4E-AA66-A0239B3DD28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629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BAA53E0C-9536-4177-A63F-0E2565EC53C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127048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7EF8E36-183B-420B-AF25-17CFA963987A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9127047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8DA6E86-8039-4690-AFE1-7CCF07B7CBAF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9127047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933214B9-0452-4C8B-AB10-922F3C3BCF01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6629217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5C23113-D98B-48C7-A675-4FD5F50333F3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629216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09781257-B563-41E0-B9E6-9C7330084BCC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6627903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32EC27-ACD8-47C0-A3ED-E4ED58D88358}"/>
              </a:ext>
            </a:extLst>
          </p:cNvPr>
          <p:cNvCxnSpPr/>
          <p:nvPr userDrawn="1"/>
        </p:nvCxnSpPr>
        <p:spPr>
          <a:xfrm>
            <a:off x="6195160" y="2217849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9E8819A-135C-4A5C-9F6A-A3BE05AA294F}"/>
              </a:ext>
            </a:extLst>
          </p:cNvPr>
          <p:cNvCxnSpPr/>
          <p:nvPr userDrawn="1"/>
        </p:nvCxnSpPr>
        <p:spPr>
          <a:xfrm>
            <a:off x="8703909" y="2216687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2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395281" y="1375202"/>
            <a:ext cx="4796719" cy="100800"/>
            <a:chOff x="439494" y="3240138"/>
            <a:chExt cx="299490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9494" y="3290538"/>
              <a:ext cx="2944508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958968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958968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07C5-314A-4EA8-B78F-7A51C234D3A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21841" y="2764036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91060D-E361-43B0-BFD7-43D7CC4E5CCD}"/>
              </a:ext>
            </a:extLst>
          </p:cNvPr>
          <p:cNvCxnSpPr>
            <a:cxnSpLocks/>
          </p:cNvCxnSpPr>
          <p:nvPr userDrawn="1"/>
        </p:nvCxnSpPr>
        <p:spPr>
          <a:xfrm>
            <a:off x="0" y="3288596"/>
            <a:ext cx="72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957127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1957127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20000" y="4191893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11670" y="4028309"/>
            <a:ext cx="32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ACF15AB-FF8A-422B-840D-88503024E5D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5708709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FC2028F-7DFE-412D-97DF-707D128D95E0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5708709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4349A4F0-1181-4A58-BFD4-4783CD130356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5704578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C1D5D83-8D32-491F-87EB-9DA9360D4F2B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5704578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120723F-A42C-4B81-97FD-6F575E5C2584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9453870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27D068F1-398F-4D11-977C-080C8151C786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9453870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B795705E-C5CB-46CC-9E41-D2269E07BC15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9452029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0211A2B-0F3C-4DBE-AE01-069AE7FC3468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9452029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E5E9742-C670-47AB-AA69-AE65D7915B06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31847" y="5364000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58712DB-5183-45D8-9ABB-6E0795658012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7274194" y="5363999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417A32F4-3459-4A31-A90E-AA771FD4D49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4467451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63549FA7-92E5-4DB1-92FA-15902DFD37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214902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0F62D330-6A30-4A65-89DA-EDFE4AAD343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469292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A3FC286B-05E7-4E48-A7FD-197800349118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16743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43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99DC18-D353-427C-B849-0204F13D9B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833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noProof="0"/>
              <a:t>PITCH</a:t>
            </a:r>
            <a:br>
              <a:rPr lang="en-US" noProof="0"/>
            </a:br>
            <a:r>
              <a:rPr lang="en-US" noProof="0"/>
              <a:t>DECK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293BA4F-7776-4C41-BE4F-7247935D5C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6368" y="307960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7692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461974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092276"/>
            <a:ext cx="4443165" cy="1008841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11097"/>
            <a:ext cx="3149152" cy="100800"/>
            <a:chOff x="-1228304" y="3250524"/>
            <a:chExt cx="3149152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09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1820048" y="3250524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A5180A6-7D2B-4341-A749-16387D907EEF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262770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79DFBEE7-50AA-4F4F-8B5D-AD23ECAD9919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1262769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306EAF0C-F17D-47D6-BAA1-16745F4F70D9}"/>
              </a:ext>
            </a:extLst>
          </p:cNvPr>
          <p:cNvSpPr>
            <a:spLocks noGrp="1"/>
          </p:cNvSpPr>
          <p:nvPr>
            <p:ph type="body" idx="45" hasCustomPrompt="1"/>
          </p:nvPr>
        </p:nvSpPr>
        <p:spPr>
          <a:xfrm>
            <a:off x="3193135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D091E31C-C1DC-4D72-8C9E-3B6BD91E72AF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3193134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2E753C-C8BE-457D-9B22-6A8227347A67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5123499" y="4142294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C1E8F6C-0BDD-4AFA-9E8D-5EF61AA59F5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5123498" y="4503655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C70C9772-55FF-4449-988F-6CDDE075E730}"/>
              </a:ext>
            </a:extLst>
          </p:cNvPr>
          <p:cNvSpPr>
            <a:spLocks noGrp="1"/>
          </p:cNvSpPr>
          <p:nvPr>
            <p:ph type="body" idx="49" hasCustomPrompt="1"/>
          </p:nvPr>
        </p:nvSpPr>
        <p:spPr>
          <a:xfrm>
            <a:off x="1262770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5EE6DCE-6A55-4D95-85F7-E22E3E268256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1262769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4DC7882-7541-4AEA-95FE-DDBCF6F9CA32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3193135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5542D500-4CD6-4FDE-9133-F8020797D9B5}"/>
              </a:ext>
            </a:extLst>
          </p:cNvPr>
          <p:cNvSpPr>
            <a:spLocks noGrp="1"/>
          </p:cNvSpPr>
          <p:nvPr>
            <p:ph type="body" idx="52" hasCustomPrompt="1"/>
          </p:nvPr>
        </p:nvSpPr>
        <p:spPr>
          <a:xfrm>
            <a:off x="3193134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500C362B-BA02-4F7D-86F6-3F6F2EF20D04}"/>
              </a:ext>
            </a:extLst>
          </p:cNvPr>
          <p:cNvSpPr>
            <a:spLocks noGrp="1"/>
          </p:cNvSpPr>
          <p:nvPr>
            <p:ph type="body" idx="53" hasCustomPrompt="1"/>
          </p:nvPr>
        </p:nvSpPr>
        <p:spPr>
          <a:xfrm>
            <a:off x="5123499" y="4830433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$ 1,500,000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213E497-634E-40E7-BF08-765CC21529E2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5123498" y="5191794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Category Title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01C659-0131-449B-BA07-5BC568F00BF0}"/>
              </a:ext>
            </a:extLst>
          </p:cNvPr>
          <p:cNvSpPr/>
          <p:nvPr userDrawn="1"/>
        </p:nvSpPr>
        <p:spPr>
          <a:xfrm>
            <a:off x="790959" y="4258650"/>
            <a:ext cx="384048" cy="3840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9CB80EA-A8D6-4099-9412-0C14095755FF}"/>
              </a:ext>
            </a:extLst>
          </p:cNvPr>
          <p:cNvSpPr/>
          <p:nvPr userDrawn="1"/>
        </p:nvSpPr>
        <p:spPr>
          <a:xfrm>
            <a:off x="790959" y="4965077"/>
            <a:ext cx="384048" cy="384048"/>
          </a:xfrm>
          <a:prstGeom prst="ellipse">
            <a:avLst/>
          </a:prstGeom>
          <a:solidFill>
            <a:srgbClr val="22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20CCE5-B889-49FE-8FA6-A6F0F11A5D91}"/>
              </a:ext>
            </a:extLst>
          </p:cNvPr>
          <p:cNvSpPr/>
          <p:nvPr userDrawn="1"/>
        </p:nvSpPr>
        <p:spPr>
          <a:xfrm>
            <a:off x="2725217" y="4261982"/>
            <a:ext cx="384048" cy="384048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9A77E3-4AFB-45BB-8FDC-4AD084EA9D23}"/>
              </a:ext>
            </a:extLst>
          </p:cNvPr>
          <p:cNvSpPr/>
          <p:nvPr userDrawn="1"/>
        </p:nvSpPr>
        <p:spPr>
          <a:xfrm>
            <a:off x="2725217" y="4968409"/>
            <a:ext cx="384048" cy="384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3A8B986-3280-4EAC-846B-9167ECC55646}"/>
              </a:ext>
            </a:extLst>
          </p:cNvPr>
          <p:cNvSpPr/>
          <p:nvPr userDrawn="1"/>
        </p:nvSpPr>
        <p:spPr>
          <a:xfrm>
            <a:off x="4660323" y="4257848"/>
            <a:ext cx="384048" cy="384048"/>
          </a:xfrm>
          <a:prstGeom prst="ellipse">
            <a:avLst/>
          </a:prstGeom>
          <a:solidFill>
            <a:srgbClr val="B5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AE6D315-5EC0-4956-B7BF-B94D2AFE679B}"/>
              </a:ext>
            </a:extLst>
          </p:cNvPr>
          <p:cNvSpPr/>
          <p:nvPr userDrawn="1"/>
        </p:nvSpPr>
        <p:spPr>
          <a:xfrm>
            <a:off x="4660323" y="4964275"/>
            <a:ext cx="384048" cy="384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9ED8422E-0C74-45EF-B794-252146C6639A}"/>
              </a:ext>
            </a:extLst>
          </p:cNvPr>
          <p:cNvSpPr>
            <a:spLocks noGrp="1"/>
          </p:cNvSpPr>
          <p:nvPr>
            <p:ph type="chart" sz="quarter" idx="55"/>
          </p:nvPr>
        </p:nvSpPr>
        <p:spPr>
          <a:xfrm>
            <a:off x="6924675" y="860425"/>
            <a:ext cx="4483100" cy="45735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8B7C827-F016-49F6-B775-FAC0E6420466}"/>
              </a:ext>
            </a:extLst>
          </p:cNvPr>
          <p:cNvSpPr/>
          <p:nvPr userDrawn="1"/>
        </p:nvSpPr>
        <p:spPr>
          <a:xfrm>
            <a:off x="6905624" y="905669"/>
            <a:ext cx="4483100" cy="44831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0F8D2C7-9093-4F92-B8A4-D819FEE69F1F}"/>
              </a:ext>
            </a:extLst>
          </p:cNvPr>
          <p:cNvSpPr/>
          <p:nvPr userDrawn="1"/>
        </p:nvSpPr>
        <p:spPr>
          <a:xfrm>
            <a:off x="8294757" y="2294802"/>
            <a:ext cx="1704834" cy="1704834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E9D0C0-04C1-4621-8B2D-E65A25A8DCF3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75514" y="450000"/>
            <a:ext cx="90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9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411243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564787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2314168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3189568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CF430BFB-0A7C-4FB8-B93B-8DA19F3E6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10" y="1792784"/>
            <a:ext cx="6073999" cy="37216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86978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F099F-79D2-486F-A4B2-DD4F699752C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96000" y="0"/>
            <a:ext cx="608965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22294-F2E5-4C74-A30C-46BA988FD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959" y="1546091"/>
            <a:ext cx="4846923" cy="1091078"/>
          </a:xfrm>
        </p:spPr>
        <p:txBody>
          <a:bodyPr lIns="0" tIns="0" rIns="0" bIns="0" anchor="b" anchorCtr="0">
            <a:noAutofit/>
          </a:bodyPr>
          <a:lstStyle>
            <a:lvl1pPr>
              <a:defRPr sz="5500"/>
            </a:lvl1pPr>
          </a:lstStyle>
          <a:p>
            <a:r>
              <a:rPr lang="en-US" noProof="0"/>
              <a:t>THANK YOU!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C5C0DA6-1B31-4BDF-BAEB-BF7978102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335" y="3083960"/>
            <a:ext cx="4586288" cy="50947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August Bergqvist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E1647C9-9AC1-4500-A56E-94CABC656E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1850" y="370383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7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Phone: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605CECB-8164-4428-B478-98C42902F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950" y="3946707"/>
            <a:ext cx="4586288" cy="29016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+7 888 999-000-11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D39B56C4-E128-4995-91CC-64C268BC76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750" y="442395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Email: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4772DA1-74CC-430C-9A8E-5A6586692C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1850" y="4650785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Bergqvist@vanarsdelltd.com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A073B5B-2BE3-49D1-A646-1492F534C94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1850" y="5153025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Website: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52D10EDD-0329-4443-8665-7603E4A83B1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4950" y="5363814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noProof="0"/>
              <a:t>www.vanarsdelltd.com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591C52-0202-44BA-A6BE-E2362516B893}"/>
              </a:ext>
            </a:extLst>
          </p:cNvPr>
          <p:cNvGrpSpPr/>
          <p:nvPr userDrawn="1"/>
        </p:nvGrpSpPr>
        <p:grpSpPr>
          <a:xfrm>
            <a:off x="801543" y="2750589"/>
            <a:ext cx="4569895" cy="100800"/>
            <a:chOff x="808548" y="2750589"/>
            <a:chExt cx="4569895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CBEDE0-51BB-48BD-AAAD-63B6F60C1D57}"/>
                </a:ext>
              </a:extLst>
            </p:cNvPr>
            <p:cNvSpPr/>
            <p:nvPr userDrawn="1"/>
          </p:nvSpPr>
          <p:spPr>
            <a:xfrm flipH="1">
              <a:off x="5277642" y="2750589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E1608D-F119-4C0D-8D91-7CB089C037C8}"/>
              </a:ext>
            </a:extLst>
          </p:cNvPr>
          <p:cNvGrpSpPr/>
          <p:nvPr userDrawn="1"/>
        </p:nvGrpSpPr>
        <p:grpSpPr>
          <a:xfrm>
            <a:off x="801543" y="1660573"/>
            <a:ext cx="4575417" cy="105664"/>
            <a:chOff x="808548" y="2745725"/>
            <a:chExt cx="4575417" cy="10566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DC0121-6865-4B65-A28B-1CEDB16AAD9E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86E3714-07DE-4318-B5BC-25F879B97D59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ECCE30B-E848-4C5E-83A1-A811D489E7B8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9817AEC-C67C-49A3-AC5A-669FD4D6D586}"/>
                </a:ext>
              </a:extLst>
            </p:cNvPr>
            <p:cNvSpPr/>
            <p:nvPr userDrawn="1"/>
          </p:nvSpPr>
          <p:spPr>
            <a:xfrm flipH="1">
              <a:off x="5283164" y="2745725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39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5B5AA-0D95-4C33-8EBC-90401B51BD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32" y="1912946"/>
            <a:ext cx="12185968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8934" y="457496"/>
            <a:ext cx="4494133" cy="804338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noProof="0"/>
              <a:t>APPENDIX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8B302A-0F76-466E-9FCE-DCEECCBCF6C9}"/>
              </a:ext>
            </a:extLst>
          </p:cNvPr>
          <p:cNvGrpSpPr/>
          <p:nvPr userDrawn="1"/>
        </p:nvGrpSpPr>
        <p:grpSpPr>
          <a:xfrm>
            <a:off x="4736152" y="1509426"/>
            <a:ext cx="2719696" cy="100800"/>
            <a:chOff x="4732222" y="1509426"/>
            <a:chExt cx="2719696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4732222" y="1509426"/>
              <a:ext cx="2669296" cy="100800"/>
              <a:chOff x="1693969" y="3240138"/>
              <a:chExt cx="174043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1693969" y="3290538"/>
                <a:ext cx="169003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27C0C4F-6341-4BE0-931E-AAA6EA2AF137}"/>
                </a:ext>
              </a:extLst>
            </p:cNvPr>
            <p:cNvSpPr/>
            <p:nvPr userDrawn="1"/>
          </p:nvSpPr>
          <p:spPr>
            <a:xfrm flipH="1">
              <a:off x="7351117" y="1509426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6448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TESTIMONIALS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773282" y="1375202"/>
            <a:ext cx="4418718" cy="100800"/>
            <a:chOff x="675503" y="3240138"/>
            <a:chExt cx="2758897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5503" y="3290538"/>
              <a:ext cx="270849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822459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22459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447783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flipV="1">
            <a:off x="3000995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92A7B-1C40-4AEB-92C3-C35F8C01F1F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03253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2E312F1-B417-47B6-97E4-7CCA31034F82}"/>
              </a:ext>
            </a:extLst>
          </p:cNvPr>
          <p:cNvSpPr/>
          <p:nvPr userDrawn="1"/>
        </p:nvSpPr>
        <p:spPr>
          <a:xfrm>
            <a:off x="2950595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13DB5D84-04D8-4536-A06B-AED76E7C51D7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4586638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3AB0AC7E-7919-422E-95A1-82E8B125756D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4586638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60" name="Picture Placeholder 2">
            <a:extLst>
              <a:ext uri="{FF2B5EF4-FFF2-40B4-BE49-F238E27FC236}">
                <a16:creationId xmlns:a16="http://schemas.microsoft.com/office/drawing/2014/main" id="{B44FD76B-D1AE-458B-AF32-E4AA246B0881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211962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7D22CD4-7F86-495D-B381-7D706058B916}"/>
              </a:ext>
            </a:extLst>
          </p:cNvPr>
          <p:cNvCxnSpPr>
            <a:cxnSpLocks/>
          </p:cNvCxnSpPr>
          <p:nvPr userDrawn="1"/>
        </p:nvCxnSpPr>
        <p:spPr>
          <a:xfrm flipV="1">
            <a:off x="6765174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1BA0EB90-BA97-4A18-AD3D-1E839B636DE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56743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D057A87-963C-4F8A-BD4C-959BF8AF699B}"/>
              </a:ext>
            </a:extLst>
          </p:cNvPr>
          <p:cNvSpPr/>
          <p:nvPr userDrawn="1"/>
        </p:nvSpPr>
        <p:spPr>
          <a:xfrm>
            <a:off x="6714774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B6BAFE05-9EC0-4C3C-AB0F-89A83361452F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8350818" y="4992196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Customer Title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290BF8E2-78CA-4427-9231-3C5EDC272DEE}"/>
              </a:ext>
            </a:extLst>
          </p:cNvPr>
          <p:cNvSpPr>
            <a:spLocks noGrp="1"/>
          </p:cNvSpPr>
          <p:nvPr>
            <p:ph type="body" idx="55" hasCustomPrompt="1"/>
          </p:nvPr>
        </p:nvSpPr>
        <p:spPr>
          <a:xfrm>
            <a:off x="8350818" y="4187128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</a:t>
            </a:r>
            <a:br>
              <a:rPr lang="en-US" noProof="0"/>
            </a:br>
            <a:r>
              <a:rPr lang="en-US" noProof="0"/>
              <a:t>text</a:t>
            </a:r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ACA8732F-AB9E-4253-BB5A-5ADD5BA9B15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9976142" y="4430694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B9A566A-8C97-4AE6-B9EF-701587499889}"/>
              </a:ext>
            </a:extLst>
          </p:cNvPr>
          <p:cNvCxnSpPr>
            <a:cxnSpLocks/>
          </p:cNvCxnSpPr>
          <p:nvPr userDrawn="1"/>
        </p:nvCxnSpPr>
        <p:spPr>
          <a:xfrm flipV="1">
            <a:off x="10529354" y="3980054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3">
            <a:extLst>
              <a:ext uri="{FF2B5EF4-FFF2-40B4-BE49-F238E27FC236}">
                <a16:creationId xmlns:a16="http://schemas.microsoft.com/office/drawing/2014/main" id="{45B69021-5E85-4B37-B529-366AC57512F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3161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407CD49-808A-445A-96C0-E3083C9FB390}"/>
              </a:ext>
            </a:extLst>
          </p:cNvPr>
          <p:cNvSpPr/>
          <p:nvPr userDrawn="1"/>
        </p:nvSpPr>
        <p:spPr>
          <a:xfrm>
            <a:off x="10478954" y="3925610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4131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980591"/>
            <a:ext cx="4187903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CASE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610893"/>
            <a:ext cx="4168311" cy="18975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319328"/>
            <a:ext cx="3866400" cy="100800"/>
            <a:chOff x="-1228304" y="3240138"/>
            <a:chExt cx="3866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81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537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2DA762C-1D45-43AA-9DB3-3D8DBE3EACF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267325" y="1126345"/>
            <a:ext cx="6086475" cy="266246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C3C1BF4-C955-4D71-87E4-BE0F7B61957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269967" y="3909256"/>
            <a:ext cx="6086475" cy="1822399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5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294387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2212679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970230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B07E0-C579-4C5F-9AD4-6AF791562924}"/>
              </a:ext>
            </a:extLst>
          </p:cNvPr>
          <p:cNvSpPr/>
          <p:nvPr userDrawn="1"/>
        </p:nvSpPr>
        <p:spPr>
          <a:xfrm>
            <a:off x="963549" y="1819285"/>
            <a:ext cx="4306824" cy="3648456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-195" b="-19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5639F99-011E-49CF-8ABD-A4DB4439FB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5505" y="1976894"/>
            <a:ext cx="1819656" cy="3108960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28483B2-B562-448D-AEE1-556BC9366BB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102188" y="3517926"/>
            <a:ext cx="2057400" cy="181965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5763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2737603-04DB-411C-B2D9-BDFF9AEE89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05A03A4-E79C-49C5-A546-FF8E2D42E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319" y="3054194"/>
            <a:ext cx="1645920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EA27EF7-FC6B-496C-B737-B9219950367E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1384584" y="2023761"/>
            <a:ext cx="2469965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C0E2C30-6E91-49DE-B7A1-6E32A19EC81D}"/>
              </a:ext>
            </a:extLst>
          </p:cNvPr>
          <p:cNvSpPr>
            <a:spLocks noGrp="1"/>
          </p:cNvSpPr>
          <p:nvPr>
            <p:ph type="body" sz="half" idx="36"/>
          </p:nvPr>
        </p:nvSpPr>
        <p:spPr>
          <a:xfrm>
            <a:off x="2596444" y="3054194"/>
            <a:ext cx="138988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70BE5E73-C067-492F-BE30-5E3DADAD40EF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75852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12">
            <a:extLst>
              <a:ext uri="{FF2B5EF4-FFF2-40B4-BE49-F238E27FC236}">
                <a16:creationId xmlns:a16="http://schemas.microsoft.com/office/drawing/2014/main" id="{36A9B448-4FDC-41F7-941E-5BF5A129057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499831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0B3A413-8776-4B3B-931F-C132DAB3A425}"/>
              </a:ext>
            </a:extLst>
          </p:cNvPr>
          <p:cNvSpPr>
            <a:spLocks noGrp="1"/>
          </p:cNvSpPr>
          <p:nvPr>
            <p:ph type="body" sz="half" idx="39"/>
          </p:nvPr>
        </p:nvSpPr>
        <p:spPr>
          <a:xfrm>
            <a:off x="4940427" y="3054194"/>
            <a:ext cx="211350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BAD0CCD5-B712-4DB2-BFE3-4D3461B29F6D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5494328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4125935-B0D3-4ABD-9BBA-A60E46D2C55C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46407" y="3731781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7D3BA4D-FA26-44C8-B927-E42CC8E67B79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7900319" y="3054194"/>
            <a:ext cx="2197045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D2A84D7-2523-470B-A3C0-0140355D4F68}"/>
              </a:ext>
            </a:extLst>
          </p:cNvPr>
          <p:cNvSpPr>
            <a:spLocks noGrp="1"/>
          </p:cNvSpPr>
          <p:nvPr>
            <p:ph type="body" sz="half" idx="46" hasCustomPrompt="1"/>
          </p:nvPr>
        </p:nvSpPr>
        <p:spPr>
          <a:xfrm>
            <a:off x="8454220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Master text</a:t>
            </a:r>
            <a:br>
              <a:rPr lang="en-US" noProof="0"/>
            </a:br>
            <a:r>
              <a:rPr lang="en-US" noProof="0"/>
              <a:t>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55D1A91B-BB99-4DC7-B8F5-55514B49A9D1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7900319" y="4671712"/>
            <a:ext cx="2223939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FFAB2C75-BBBF-4A4D-A633-7CEFFABAFE32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4940427" y="4830765"/>
            <a:ext cx="2048256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83CD3289-0FBC-4854-8EB2-ADD41F89CA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3358" y="202341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7000" b="1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2F18CD59-6602-4DEC-9B12-412E6BAF928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912823" y="199949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1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88B09568-0B94-4B51-BE65-A72C65C3D7D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73424" y="2002966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/>
              <a:t>1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315834F5-9ACD-4898-B96E-8C732881FF01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2359124" y="5706529"/>
            <a:ext cx="8993089" cy="365122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E5CF6DE-4761-4BA5-A429-30AC8BBAD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9" y="780001"/>
            <a:ext cx="10512424" cy="606677"/>
          </a:xfrm>
        </p:spPr>
        <p:txBody>
          <a:bodyPr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b="1" kern="12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8A4896B5-1C5E-47F0-8F0C-4EF97E356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0319" y="3779907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87F4783-C8BA-411C-A188-4A4DAED10C02}"/>
              </a:ext>
            </a:extLst>
          </p:cNvPr>
          <p:cNvGrpSpPr/>
          <p:nvPr userDrawn="1"/>
        </p:nvGrpSpPr>
        <p:grpSpPr>
          <a:xfrm flipH="1">
            <a:off x="4416000" y="1375202"/>
            <a:ext cx="7776000" cy="100800"/>
            <a:chOff x="-322289" y="3240138"/>
            <a:chExt cx="5070122" cy="100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59A2713-966D-4694-A067-D6BE1B2986D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89" y="3290538"/>
              <a:ext cx="5070122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A15F19-C2FE-4F13-9359-69E884CA83B9}"/>
                </a:ext>
              </a:extLst>
            </p:cNvPr>
            <p:cNvSpPr/>
            <p:nvPr userDrawn="1"/>
          </p:nvSpPr>
          <p:spPr>
            <a:xfrm>
              <a:off x="4682109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577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18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noProof="0"/>
              <a:t>PITCH</a:t>
            </a:r>
            <a:br>
              <a:rPr lang="en-US" noProof="0"/>
            </a:br>
            <a:r>
              <a:rPr lang="en-US" noProof="0"/>
              <a:t>DECK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95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205904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215201" cy="13283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DE71F7A0-F439-470D-A1B8-556C960D1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3003" y="2490534"/>
            <a:ext cx="6083300" cy="25877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9969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943F6-C418-4339-8C7E-A12127BD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5342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4468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6FE9A2-5CE4-4652-97CE-3FF947D548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D6D4E1-CC57-4556-9CB7-31B37547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AE7A31C-D605-4363-B037-1938B9304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915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B5E40D-C1A5-4C5A-BBA0-C3E41F028D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C650EE-495E-44EB-870B-AC85B18EB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95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DCC2A5-8A6A-431F-BD6C-93E32539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3414"/>
            <a:ext cx="5157787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FE620E9-8AD3-4771-8897-E65B461E2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695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75F265B-9F81-4A64-A8D4-7D0A31CEA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3414"/>
            <a:ext cx="5183188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803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E79E65-3D1E-4444-9BD4-8578BF0C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999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D23A006-AC57-4A0B-BC20-6D226A80C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5305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102DC0-E499-4C34-9CD9-CDABF7108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819" y="2355057"/>
            <a:ext cx="9250363" cy="2147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9916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45300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E60A5F-CE74-4F00-A5C2-F9742DDFFF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171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090118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243662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1993043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2868443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0861AA2-8248-462C-B6D8-FFD829F41E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4411" y="1472184"/>
            <a:ext cx="324620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476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 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19359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122284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C9D5785-B116-4BE7-AC26-5CD6481FFA6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392200"/>
            <a:ext cx="5009495" cy="221017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78C2B8F-0B29-449C-AFFD-42BB56FA15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356" y="-20834"/>
            <a:ext cx="524544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10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317" y="707529"/>
            <a:ext cx="4494133" cy="569086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00317" y="1625821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430402" y="1375202"/>
            <a:ext cx="5761598" cy="100800"/>
            <a:chOff x="-322276" y="3240138"/>
            <a:chExt cx="37566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76" y="3290538"/>
              <a:ext cx="37062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920469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DA47E0-9B2C-45BF-A34A-E7069690AE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90460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1850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7A796C4-1255-4B26-B034-EFB1284B77E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920469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7F406E84-6EA1-4D34-8016-6A41F065FF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90460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65133B-076D-4FAD-8D2A-C24FE2619C8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831850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ABE6307-1A20-419D-A352-17FF0286600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549426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D2C5C227-18EE-4D6A-AA31-30B8F7CD20A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719417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ABEA821-83E0-4C10-98A8-5F29E246F74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460807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A1DC741-B44F-4275-A1D5-B8D26A3390B3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549426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550F6C4-BE33-415F-B0BC-B47EDC1BDA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719417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C0830D2-D692-4161-8ECB-338703C94351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460807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311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4464049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CF4ED1-C6C8-4C5C-8C14-4FF197588C03}"/>
              </a:ext>
            </a:extLst>
          </p:cNvPr>
          <p:cNvSpPr/>
          <p:nvPr userDrawn="1"/>
        </p:nvSpPr>
        <p:spPr>
          <a:xfrm>
            <a:off x="6192163" y="1435133"/>
            <a:ext cx="5175504" cy="4187952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1504" b="15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452987" cy="1328330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B8B3AB3-C02D-418C-A9E2-AA65DE7835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829" y="1673942"/>
            <a:ext cx="4853962" cy="314140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98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093DA11F-BC94-447C-B660-9C906BED01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682496"/>
            <a:ext cx="12191999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3976" y="696584"/>
            <a:ext cx="4464049" cy="569086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noProof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84860" y="1983086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78842051-6173-4CC2-8C4A-8AE31FE7BA54}"/>
              </a:ext>
            </a:extLst>
          </p:cNvPr>
          <p:cNvGrpSpPr/>
          <p:nvPr userDrawn="1"/>
        </p:nvGrpSpPr>
        <p:grpSpPr>
          <a:xfrm>
            <a:off x="5124396" y="1373283"/>
            <a:ext cx="1943208" cy="100800"/>
            <a:chOff x="3149478" y="1373283"/>
            <a:chExt cx="1943208" cy="1008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317392-EF87-4050-8BBE-32F74B0CF15A}"/>
                </a:ext>
              </a:extLst>
            </p:cNvPr>
            <p:cNvGrpSpPr/>
            <p:nvPr userDrawn="1"/>
          </p:nvGrpSpPr>
          <p:grpSpPr>
            <a:xfrm>
              <a:off x="3149478" y="1373283"/>
              <a:ext cx="1943208" cy="100800"/>
              <a:chOff x="0" y="3237441"/>
              <a:chExt cx="1943208" cy="1008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5A4134-866D-4143-AC1E-8A2FFDB49855}"/>
                  </a:ext>
                </a:extLst>
              </p:cNvPr>
              <p:cNvCxnSpPr/>
              <p:nvPr userDrawn="1"/>
            </p:nvCxnSpPr>
            <p:spPr>
              <a:xfrm>
                <a:off x="0" y="3290538"/>
                <a:ext cx="189280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BBC5D9C-B8FB-455B-9398-36DB21F2765E}"/>
                  </a:ext>
                </a:extLst>
              </p:cNvPr>
              <p:cNvSpPr/>
              <p:nvPr userDrawn="1"/>
            </p:nvSpPr>
            <p:spPr>
              <a:xfrm>
                <a:off x="1842408" y="3237441"/>
                <a:ext cx="100800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D1C3636-C306-4492-8D46-194288459CAF}"/>
                </a:ext>
              </a:extLst>
            </p:cNvPr>
            <p:cNvSpPr/>
            <p:nvPr userDrawn="1"/>
          </p:nvSpPr>
          <p:spPr>
            <a:xfrm>
              <a:off x="3149478" y="1373283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50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179281" y="1375202"/>
            <a:ext cx="5012719" cy="100800"/>
            <a:chOff x="304632" y="3240138"/>
            <a:chExt cx="3129768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632" y="3290538"/>
              <a:ext cx="307937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226927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226927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27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871314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7A54608E-523B-47AC-B8A6-3E8FE9A1584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314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871314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0D32F26-CEE2-4420-A43D-B008AE2D1DDC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515702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DBC2890A-FFF7-4606-A262-6D464BA5D9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15702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68E1254-8C59-4B9B-A775-45CA3D655514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515702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47DC43-D8A0-4F17-B897-D8B07A6F1B47}"/>
              </a:ext>
            </a:extLst>
          </p:cNvPr>
          <p:cNvCxnSpPr/>
          <p:nvPr userDrawn="1"/>
        </p:nvCxnSpPr>
        <p:spPr>
          <a:xfrm>
            <a:off x="2205335" y="3256107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01F265-08ED-497A-BE5C-62220829348F}"/>
              </a:ext>
            </a:extLst>
          </p:cNvPr>
          <p:cNvCxnSpPr/>
          <p:nvPr userDrawn="1"/>
        </p:nvCxnSpPr>
        <p:spPr>
          <a:xfrm>
            <a:off x="5849839" y="3255785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4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7058B-89E0-4460-AB21-21747CB3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C5EB-04D6-4050-930C-5F690752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220F-109C-4A57-81E9-C6279EDA1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6836" y="5878720"/>
            <a:ext cx="1336964" cy="298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404F-F26F-42E5-BA15-C0373FC1C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9960" y="5878720"/>
            <a:ext cx="2915733" cy="298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5174-FA04-488F-9F0C-3CD1D1483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8643" y="5879656"/>
            <a:ext cx="354492" cy="297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EF1588-F385-48F3-800A-554A9423E77A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0B0943-F568-4674-8FA4-B435B1E466AF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2DE7FD5-7941-43A1-8663-42AE40546A4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791EE5-EF06-4BF8-84C6-EC24114E73F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8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90" r:id="rId33"/>
    <p:sldLayoutId id="2147483691" r:id="rId34"/>
    <p:sldLayoutId id="2147483688" r:id="rId35"/>
    <p:sldLayoutId id="2147483692" r:id="rId36"/>
    <p:sldLayoutId id="2147483689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pos="506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3318" userDrawn="1">
          <p15:clr>
            <a:srgbClr val="F26B43"/>
          </p15:clr>
        </p15:guide>
        <p15:guide id="8" pos="4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17" Type="http://schemas.openxmlformats.org/officeDocument/2006/relationships/image" Target="../media/image25.sv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5" Type="http://schemas.openxmlformats.org/officeDocument/2006/relationships/image" Target="../media/image2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AEB352-46FC-48A3-9A97-A4342A0098E2}"/>
              </a:ext>
            </a:extLst>
          </p:cNvPr>
          <p:cNvSpPr txBox="1"/>
          <p:nvPr/>
        </p:nvSpPr>
        <p:spPr>
          <a:xfrm>
            <a:off x="494676" y="1141746"/>
            <a:ext cx="11512446" cy="144655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en-CA" sz="4400" b="1" dirty="0">
                <a:solidFill>
                  <a:schemeClr val="bg2"/>
                </a:solidFill>
              </a:rPr>
              <a:t>ICINA: Indigenous Cultural Identity Scale Development using a Mixed-Methods Approach</a:t>
            </a:r>
            <a:endParaRPr lang="en-US" sz="4400" b="1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3527E-C999-44E0-996C-B7E0D5BDE9CD}"/>
              </a:ext>
            </a:extLst>
          </p:cNvPr>
          <p:cNvSpPr txBox="1"/>
          <p:nvPr/>
        </p:nvSpPr>
        <p:spPr>
          <a:xfrm>
            <a:off x="494676" y="3089385"/>
            <a:ext cx="11199093" cy="1892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600" b="1" dirty="0"/>
              <a:t>Awehiawaks Karson Herne, </a:t>
            </a:r>
          </a:p>
          <a:p>
            <a:pPr algn="ctr">
              <a:spcAft>
                <a:spcPts val="400"/>
              </a:spcAft>
            </a:pPr>
            <a:r>
              <a:rPr lang="en-US" sz="2600" b="1" dirty="0"/>
              <a:t>Senior, Department of Psychology</a:t>
            </a:r>
          </a:p>
          <a:p>
            <a:pPr algn="ctr">
              <a:lnSpc>
                <a:spcPct val="110000"/>
              </a:lnSpc>
              <a:spcAft>
                <a:spcPts val="400"/>
              </a:spcAft>
            </a:pPr>
            <a:r>
              <a:rPr lang="en-US" sz="2600" b="1" dirty="0"/>
              <a:t>Mentor: Dr Claire J. Starrs, Assistant Professor of Clinical Psychology</a:t>
            </a:r>
          </a:p>
          <a:p>
            <a:pPr algn="ctr">
              <a:lnSpc>
                <a:spcPct val="110000"/>
              </a:lnSpc>
              <a:spcAft>
                <a:spcPts val="400"/>
              </a:spcAft>
            </a:pPr>
            <a:r>
              <a:rPr lang="en-US" sz="2600" b="1" dirty="0"/>
              <a:t>Learning &amp; Research Fair, May 2021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0E51D75-D4D6-432F-8A1C-6C1AA6EB8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88" y="5576026"/>
            <a:ext cx="2949533" cy="963113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7D3D77ED-67EA-4FE6-9895-760D2602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280" y="5576026"/>
            <a:ext cx="2697630" cy="96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056"/>
            <a:ext cx="10515600" cy="652969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3A7C-9A52-4DF3-BC76-1D80C2000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99016"/>
            <a:ext cx="10515600" cy="4448443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dirty="0"/>
              <a:t>Lack of measures that meld Indigenous ways of knowing &amp; healing and Western therapeutic methodologies </a:t>
            </a:r>
          </a:p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dirty="0"/>
              <a:t>Design: </a:t>
            </a:r>
            <a:r>
              <a:rPr lang="en-US" sz="2800" b="1" i="1" dirty="0"/>
              <a:t>Indigenous Cultural Identity Narrative Assessment </a:t>
            </a:r>
            <a:r>
              <a:rPr lang="en-US" sz="2800" b="1" dirty="0"/>
              <a:t>(ICINA, Herne &amp; Starrs, 2020)</a:t>
            </a:r>
          </a:p>
          <a:p>
            <a:pPr marL="457200" indent="-457200" algn="l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b="1" dirty="0"/>
              <a:t>Study, 2-phases, 2 questions:</a:t>
            </a:r>
          </a:p>
          <a:p>
            <a:pPr marL="973138" indent="-323850" algn="l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/>
              <a:t>Does ICINA work? My presentation covers this phase</a:t>
            </a:r>
          </a:p>
          <a:p>
            <a:pPr marL="973138" indent="-323850" algn="l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/>
              <a:t>Is ICINA a valid measure</a:t>
            </a:r>
          </a:p>
        </p:txBody>
      </p:sp>
    </p:spTree>
    <p:extLst>
      <p:ext uri="{BB962C8B-B14F-4D97-AF65-F5344CB8AC3E}">
        <p14:creationId xmlns:p14="http://schemas.microsoft.com/office/powerpoint/2010/main" val="338670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96" y="301625"/>
            <a:ext cx="5788895" cy="652969"/>
          </a:xfrm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ICINA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3A7C-9A52-4DF3-BC76-1D80C2000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466" y="1283515"/>
            <a:ext cx="5982325" cy="5574485"/>
          </a:xfrm>
        </p:spPr>
        <p:txBody>
          <a:bodyPr anchor="t"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Narratives/stories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1" dirty="0"/>
              <a:t>Medicine Wheel framework</a:t>
            </a:r>
          </a:p>
          <a:p>
            <a:pPr marL="973138" indent="-400050" algn="l">
              <a:buFont typeface="+mj-lt"/>
              <a:buAutoNum type="arabicPeriod"/>
            </a:pPr>
            <a:r>
              <a:rPr lang="en-US" sz="2800" b="1" dirty="0"/>
              <a:t>Wisdom: acquiring knowledge/learning</a:t>
            </a:r>
          </a:p>
          <a:p>
            <a:pPr marL="973138" indent="-400050" algn="l">
              <a:buFont typeface="+mj-lt"/>
              <a:buAutoNum type="arabicPeriod"/>
            </a:pPr>
            <a:r>
              <a:rPr lang="en-US" sz="2800" b="1" dirty="0"/>
              <a:t>Action: application of knowledge</a:t>
            </a:r>
          </a:p>
          <a:p>
            <a:pPr marL="973138" indent="-400050" algn="l">
              <a:buFont typeface="+mj-lt"/>
              <a:buAutoNum type="arabicPeriod"/>
            </a:pPr>
            <a:r>
              <a:rPr lang="en-US" sz="2800" b="1" dirty="0"/>
              <a:t>Spirit: individual and collective identity</a:t>
            </a:r>
          </a:p>
          <a:p>
            <a:pPr marL="973138" indent="-400050" algn="l">
              <a:buFont typeface="+mj-lt"/>
              <a:buAutoNum type="arabicPeriod"/>
            </a:pPr>
            <a:r>
              <a:rPr lang="en-US" sz="2800" b="1" dirty="0"/>
              <a:t>Connection: interpersonal relationships</a:t>
            </a:r>
          </a:p>
          <a:p>
            <a:pPr marL="468313" indent="-452438" algn="l">
              <a:buFont typeface="Wingdings" pitchFamily="2" charset="2"/>
              <a:buChar char="Ø"/>
            </a:pPr>
            <a:r>
              <a:rPr lang="en-US" sz="2800" b="1" dirty="0"/>
              <a:t>Four stages of life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pic>
        <p:nvPicPr>
          <p:cNvPr id="15" name="Picture 14" descr="Chart, radar chart&#10;&#10;Description automatically generated">
            <a:extLst>
              <a:ext uri="{FF2B5EF4-FFF2-40B4-BE49-F238E27FC236}">
                <a16:creationId xmlns:a16="http://schemas.microsoft.com/office/drawing/2014/main" id="{75F43213-C0CE-43C1-87F2-BD6A438D2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3804" y="628110"/>
            <a:ext cx="5038833" cy="560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1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07" y="376770"/>
            <a:ext cx="10837985" cy="652969"/>
          </a:xfrm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DEMOGRAPHICS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7" name="Chart 16">
                <a:extLst>
                  <a:ext uri="{FF2B5EF4-FFF2-40B4-BE49-F238E27FC236}">
                    <a16:creationId xmlns:a16="http://schemas.microsoft.com/office/drawing/2014/main" id="{2BE7C0B9-20EC-444B-8850-3745251AA14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40817849"/>
                  </p:ext>
                </p:extLst>
              </p:nvPr>
            </p:nvGraphicFramePr>
            <p:xfrm>
              <a:off x="6570419" y="1871121"/>
              <a:ext cx="5300841" cy="367172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7" name="Chart 16">
                <a:extLst>
                  <a:ext uri="{FF2B5EF4-FFF2-40B4-BE49-F238E27FC236}">
                    <a16:creationId xmlns:a16="http://schemas.microsoft.com/office/drawing/2014/main" id="{2BE7C0B9-20EC-444B-8850-3745251AA1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0419" y="1871121"/>
                <a:ext cx="5300841" cy="367172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D44F0A4-E5EA-40CE-B1A0-7CF773030D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307497"/>
              </p:ext>
            </p:extLst>
          </p:nvPr>
        </p:nvGraphicFramePr>
        <p:xfrm>
          <a:off x="-278618" y="2838644"/>
          <a:ext cx="4865380" cy="3346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18A1CC42-B33B-47E5-A390-3DDF685F2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4476367"/>
              </p:ext>
            </p:extLst>
          </p:nvPr>
        </p:nvGraphicFramePr>
        <p:xfrm>
          <a:off x="3989165" y="2351203"/>
          <a:ext cx="2357465" cy="432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7AD391A-2E8E-431D-A9DB-664D90E28764}"/>
              </a:ext>
            </a:extLst>
          </p:cNvPr>
          <p:cNvSpPr txBox="1"/>
          <p:nvPr/>
        </p:nvSpPr>
        <p:spPr>
          <a:xfrm>
            <a:off x="1053344" y="1517178"/>
            <a:ext cx="26534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Mean age = 41.57 </a:t>
            </a:r>
          </a:p>
          <a:p>
            <a:pPr algn="ctr"/>
            <a:r>
              <a:rPr lang="en-US" sz="2000" b="1" i="1" dirty="0"/>
              <a:t>SD</a:t>
            </a:r>
            <a:r>
              <a:rPr lang="en-US" sz="2000" b="1" dirty="0"/>
              <a:t> = 12.843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D001FB-7A29-6F4A-9962-70A600E6F5A2}"/>
              </a:ext>
            </a:extLst>
          </p:cNvPr>
          <p:cNvSpPr txBox="1"/>
          <p:nvPr/>
        </p:nvSpPr>
        <p:spPr>
          <a:xfrm>
            <a:off x="9539868" y="2542478"/>
            <a:ext cx="540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2"/>
                </a:solidFill>
              </a:rPr>
              <a:t>43%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1F3BC2-7268-7940-BD84-4A574C400317}"/>
              </a:ext>
            </a:extLst>
          </p:cNvPr>
          <p:cNvSpPr txBox="1"/>
          <p:nvPr/>
        </p:nvSpPr>
        <p:spPr>
          <a:xfrm>
            <a:off x="9539868" y="3140926"/>
            <a:ext cx="540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2"/>
                </a:solidFill>
              </a:rPr>
              <a:t>14%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0BEB1D-7C03-824D-8B4D-236B2BF5E208}"/>
              </a:ext>
            </a:extLst>
          </p:cNvPr>
          <p:cNvSpPr txBox="1"/>
          <p:nvPr/>
        </p:nvSpPr>
        <p:spPr>
          <a:xfrm>
            <a:off x="9539868" y="3739374"/>
            <a:ext cx="540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2"/>
                </a:solidFill>
              </a:rPr>
              <a:t>29%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E6C04-F611-BD47-B687-A7D593B0F7DB}"/>
              </a:ext>
            </a:extLst>
          </p:cNvPr>
          <p:cNvSpPr txBox="1"/>
          <p:nvPr/>
        </p:nvSpPr>
        <p:spPr>
          <a:xfrm>
            <a:off x="9537080" y="4410944"/>
            <a:ext cx="540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2"/>
                </a:solidFill>
              </a:rPr>
              <a:t>14%</a:t>
            </a:r>
          </a:p>
        </p:txBody>
      </p:sp>
    </p:spTree>
    <p:extLst>
      <p:ext uri="{BB962C8B-B14F-4D97-AF65-F5344CB8AC3E}">
        <p14:creationId xmlns:p14="http://schemas.microsoft.com/office/powerpoint/2010/main" val="131820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ECFBC3C-735E-EC46-A2FF-411B19BF8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766"/>
            <a:ext cx="10515600" cy="652969"/>
          </a:xfrm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RESULTS:  TOTAL SAMPLE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F9D3C-3EAC-154C-BED8-789F1BC021EE}"/>
              </a:ext>
            </a:extLst>
          </p:cNvPr>
          <p:cNvSpPr/>
          <p:nvPr/>
        </p:nvSpPr>
        <p:spPr>
          <a:xfrm>
            <a:off x="838200" y="1646528"/>
            <a:ext cx="5528872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/>
              <a:t>QUADRANTS</a:t>
            </a:r>
            <a:r>
              <a:rPr lang="en-US" dirty="0"/>
              <a:t>				</a:t>
            </a:r>
          </a:p>
          <a:p>
            <a:pPr>
              <a:tabLst>
                <a:tab pos="1816100" algn="l"/>
                <a:tab pos="2390775" algn="l"/>
                <a:tab pos="3070225" algn="l"/>
                <a:tab pos="3824288" algn="l"/>
                <a:tab pos="4679950" algn="l"/>
              </a:tabLst>
            </a:pPr>
            <a:r>
              <a:rPr lang="en-US" dirty="0"/>
              <a:t>	N	Min	Max	Mean	 </a:t>
            </a:r>
            <a:r>
              <a:rPr lang="en-US" i="1" dirty="0"/>
              <a:t>SD</a:t>
            </a:r>
          </a:p>
          <a:p>
            <a:pPr>
              <a:tabLst>
                <a:tab pos="1816100" algn="l"/>
                <a:tab pos="2509838" algn="l"/>
                <a:tab pos="3189288" algn="l"/>
                <a:tab pos="3883025" algn="l"/>
                <a:tab pos="4679950" algn="l"/>
              </a:tabLst>
            </a:pPr>
            <a:r>
              <a:rPr lang="en-US" dirty="0"/>
              <a:t>WISDOM 	7	4	12	7.29	3.15</a:t>
            </a:r>
          </a:p>
          <a:p>
            <a:pPr>
              <a:tabLst>
                <a:tab pos="1816100" algn="l"/>
                <a:tab pos="2509838" algn="l"/>
                <a:tab pos="3189288" algn="l"/>
                <a:tab pos="3883025" algn="l"/>
                <a:tab pos="4679950" algn="l"/>
              </a:tabLst>
            </a:pPr>
            <a:r>
              <a:rPr lang="en-US" dirty="0"/>
              <a:t>ACTION 	7	6	14	8.57	2.70</a:t>
            </a:r>
          </a:p>
          <a:p>
            <a:pPr>
              <a:tabLst>
                <a:tab pos="1816100" algn="l"/>
                <a:tab pos="2509838" algn="l"/>
                <a:tab pos="3189288" algn="l"/>
                <a:tab pos="3883025" algn="l"/>
                <a:tab pos="4679950" algn="l"/>
              </a:tabLst>
            </a:pPr>
            <a:r>
              <a:rPr lang="en-US" dirty="0"/>
              <a:t>SPIRIT 	7	2	12	6.14	3.44</a:t>
            </a:r>
          </a:p>
          <a:p>
            <a:pPr>
              <a:tabLst>
                <a:tab pos="1816100" algn="l"/>
                <a:tab pos="2509838" algn="l"/>
                <a:tab pos="3189288" algn="l"/>
                <a:tab pos="3883025" algn="l"/>
                <a:tab pos="4679950" algn="l"/>
              </a:tabLst>
            </a:pPr>
            <a:r>
              <a:rPr lang="en-US" dirty="0"/>
              <a:t>CONNECTION 	7	6	15	9.43	3.26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52ECAF-529D-B843-AB38-52A18A3201EC}"/>
              </a:ext>
            </a:extLst>
          </p:cNvPr>
          <p:cNvSpPr/>
          <p:nvPr/>
        </p:nvSpPr>
        <p:spPr>
          <a:xfrm>
            <a:off x="848193" y="3754797"/>
            <a:ext cx="6096000" cy="1831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/>
              <a:t>STAGE OF LIFE</a:t>
            </a:r>
            <a:r>
              <a:rPr lang="en-US" dirty="0"/>
              <a:t>					</a:t>
            </a:r>
          </a:p>
          <a:p>
            <a:pPr>
              <a:tabLst>
                <a:tab pos="1816100" algn="l"/>
                <a:tab pos="2332038" algn="l"/>
                <a:tab pos="2967038" algn="l"/>
                <a:tab pos="3765550" algn="l"/>
                <a:tab pos="4679950" algn="l"/>
              </a:tabLst>
            </a:pPr>
            <a:r>
              <a:rPr lang="en-US" dirty="0"/>
              <a:t>	N	Min	Max	Mean	</a:t>
            </a:r>
            <a:r>
              <a:rPr lang="en-US" i="1" dirty="0"/>
              <a:t>SD</a:t>
            </a:r>
          </a:p>
          <a:p>
            <a:pPr>
              <a:tabLst>
                <a:tab pos="1816100" algn="l"/>
                <a:tab pos="2451100" algn="l"/>
                <a:tab pos="3070225" algn="l"/>
                <a:tab pos="3765550" algn="l"/>
                <a:tab pos="4621213" algn="l"/>
              </a:tabLst>
            </a:pPr>
            <a:r>
              <a:rPr lang="en-US" dirty="0"/>
              <a:t>child total	7	3	26	10.86	7.30</a:t>
            </a:r>
          </a:p>
          <a:p>
            <a:pPr>
              <a:tabLst>
                <a:tab pos="1816100" algn="l"/>
                <a:tab pos="2451100" algn="l"/>
                <a:tab pos="3070225" algn="l"/>
                <a:tab pos="3824288" algn="l"/>
                <a:tab pos="4621213" algn="l"/>
              </a:tabLst>
            </a:pPr>
            <a:r>
              <a:rPr lang="en-US" dirty="0"/>
              <a:t>teen total	7	3	14	 8.14	3.89</a:t>
            </a:r>
          </a:p>
          <a:p>
            <a:pPr>
              <a:tabLst>
                <a:tab pos="1816100" algn="l"/>
                <a:tab pos="2451100" algn="l"/>
                <a:tab pos="3070225" algn="l"/>
                <a:tab pos="3765550" algn="l"/>
                <a:tab pos="4621213" algn="l"/>
              </a:tabLst>
            </a:pPr>
            <a:r>
              <a:rPr lang="en-US" dirty="0"/>
              <a:t>adult total	7	3	22	10.57	6.32</a:t>
            </a:r>
          </a:p>
          <a:p>
            <a:pPr>
              <a:tabLst>
                <a:tab pos="1816100" algn="l"/>
                <a:tab pos="2451100" algn="l"/>
                <a:tab pos="3130550" algn="l"/>
                <a:tab pos="3824288" algn="l"/>
                <a:tab pos="4621213" algn="l"/>
              </a:tabLst>
            </a:pPr>
            <a:r>
              <a:rPr lang="en-US" dirty="0"/>
              <a:t>elder total	7	0	 5	 1.86	2.34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A822A-4E27-C342-A9B2-2E76F75D8188}"/>
              </a:ext>
            </a:extLst>
          </p:cNvPr>
          <p:cNvSpPr/>
          <p:nvPr/>
        </p:nvSpPr>
        <p:spPr>
          <a:xfrm>
            <a:off x="6367072" y="1646528"/>
            <a:ext cx="5528872" cy="2773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273300" algn="l"/>
                <a:tab pos="3130550" algn="l"/>
                <a:tab pos="4108450" algn="l"/>
                <a:tab pos="4962525" algn="l"/>
                <a:tab pos="5762625" algn="l"/>
                <a:tab pos="6626225" algn="l"/>
              </a:tabLst>
            </a:pPr>
            <a:r>
              <a:rPr lang="en-US" b="1" dirty="0">
                <a:latin typeface="Times New Roman" panose="02020603050405020304" pitchFamily="18" charset="0"/>
                <a:ea typeface="Palatino" pitchFamily="2" charset="77"/>
                <a:cs typeface="Arial Unicode MS" panose="020B0604020202020204" pitchFamily="34" charset="-128"/>
              </a:rPr>
              <a:t>CORRELATIONS 	1	  2	  3	 4</a:t>
            </a:r>
            <a:endParaRPr lang="en-US" dirty="0"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2273300" algn="l"/>
                <a:tab pos="3189288" algn="l"/>
                <a:tab pos="3986213" algn="l"/>
                <a:tab pos="4799013" algn="l"/>
                <a:tab pos="5478463" algn="l"/>
                <a:tab pos="6392863" algn="l"/>
              </a:tabLst>
            </a:pP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1. WISDOM	  —</a:t>
            </a:r>
            <a:endParaRPr lang="en-US" dirty="0"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73300" algn="l"/>
                <a:tab pos="3189288" algn="l"/>
                <a:tab pos="3986213" algn="l"/>
                <a:tab pos="4799013" algn="l"/>
                <a:tab pos="5478463" algn="l"/>
                <a:tab pos="6392863" algn="l"/>
              </a:tabLst>
            </a:pP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2. ACTION	.76*	  —</a:t>
            </a:r>
            <a:endParaRPr lang="en-US" dirty="0"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73300" algn="l"/>
                <a:tab pos="3189288" algn="l"/>
                <a:tab pos="4054475" algn="l"/>
                <a:tab pos="4799013" algn="l"/>
                <a:tab pos="5478463" algn="l"/>
                <a:tab pos="6392863" algn="l"/>
              </a:tabLst>
            </a:pP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3. SPIRIT	.83	.82*	 —</a:t>
            </a:r>
            <a:endParaRPr lang="en-US" dirty="0"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73300" algn="l"/>
                <a:tab pos="3189288" algn="l"/>
                <a:tab pos="4108450" algn="l"/>
                <a:tab pos="4854575" algn="l"/>
                <a:tab pos="6392863" algn="l"/>
              </a:tabLst>
            </a:pP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4. CONNECTION	 .59	.48	 .29	 —</a:t>
            </a:r>
          </a:p>
          <a:p>
            <a:pPr marR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2273300" algn="l"/>
                <a:tab pos="3189288" algn="l"/>
                <a:tab pos="4108450" algn="l"/>
                <a:tab pos="4854575" algn="l"/>
                <a:tab pos="6392863" algn="l"/>
              </a:tabLst>
            </a:pPr>
            <a:r>
              <a:rPr lang="en-US" i="1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Note</a:t>
            </a:r>
            <a:r>
              <a:rPr 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*p &lt;.05; **p&lt; .001</a:t>
            </a:r>
            <a:endParaRPr lang="en-US" dirty="0"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6833FF-1C09-1F4F-9F06-955B35C47115}"/>
              </a:ext>
            </a:extLst>
          </p:cNvPr>
          <p:cNvCxnSpPr/>
          <p:nvPr/>
        </p:nvCxnSpPr>
        <p:spPr>
          <a:xfrm>
            <a:off x="6367072" y="2198078"/>
            <a:ext cx="53442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B896AB-AC2E-5640-90E3-A2D665A60997}"/>
              </a:ext>
            </a:extLst>
          </p:cNvPr>
          <p:cNvCxnSpPr/>
          <p:nvPr/>
        </p:nvCxnSpPr>
        <p:spPr>
          <a:xfrm>
            <a:off x="6367072" y="4003432"/>
            <a:ext cx="53442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5812A4-1E11-6A4D-98B3-98206A44785E}"/>
              </a:ext>
            </a:extLst>
          </p:cNvPr>
          <p:cNvSpPr txBox="1"/>
          <p:nvPr/>
        </p:nvSpPr>
        <p:spPr>
          <a:xfrm>
            <a:off x="6677013" y="4815418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WISDOM, ACTION  &amp; SPIRIT are significantly positively correlated, CONNECTION is nonsignificant</a:t>
            </a:r>
          </a:p>
        </p:txBody>
      </p:sp>
    </p:spTree>
    <p:extLst>
      <p:ext uri="{BB962C8B-B14F-4D97-AF65-F5344CB8AC3E}">
        <p14:creationId xmlns:p14="http://schemas.microsoft.com/office/powerpoint/2010/main" val="384584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766"/>
            <a:ext cx="10515600" cy="652969"/>
          </a:xfrm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RESULTS: Female vs. Males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148A5B-215A-491D-AEA1-F079F1EF40EE}"/>
              </a:ext>
            </a:extLst>
          </p:cNvPr>
          <p:cNvSpPr txBox="1"/>
          <p:nvPr/>
        </p:nvSpPr>
        <p:spPr>
          <a:xfrm>
            <a:off x="821533" y="1912218"/>
            <a:ext cx="15644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WISDOM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0B669A-C268-4E51-9035-42DC651DDD40}"/>
              </a:ext>
            </a:extLst>
          </p:cNvPr>
          <p:cNvSpPr txBox="1"/>
          <p:nvPr/>
        </p:nvSpPr>
        <p:spPr>
          <a:xfrm>
            <a:off x="920286" y="2985657"/>
            <a:ext cx="14986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ACTION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FE3A38-4A39-4718-8348-53A329CCF980}"/>
              </a:ext>
            </a:extLst>
          </p:cNvPr>
          <p:cNvSpPr txBox="1"/>
          <p:nvPr/>
        </p:nvSpPr>
        <p:spPr>
          <a:xfrm>
            <a:off x="1197534" y="4041263"/>
            <a:ext cx="11596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SPIRIT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C43927-69CC-47CC-BF18-A59B1B5A5567}"/>
              </a:ext>
            </a:extLst>
          </p:cNvPr>
          <p:cNvSpPr txBox="1"/>
          <p:nvPr/>
        </p:nvSpPr>
        <p:spPr>
          <a:xfrm>
            <a:off x="106922" y="4979988"/>
            <a:ext cx="21812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CONNECTION</a:t>
            </a:r>
          </a:p>
        </p:txBody>
      </p:sp>
      <p:pic>
        <p:nvPicPr>
          <p:cNvPr id="27" name="Picture Placeholder 6" descr="Brain in head outline">
            <a:extLst>
              <a:ext uri="{FF2B5EF4-FFF2-40B4-BE49-F238E27FC236}">
                <a16:creationId xmlns:a16="http://schemas.microsoft.com/office/drawing/2014/main" id="{AC93BD35-B1F7-4512-98E5-A8AF1E71F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389" r="1389"/>
          <a:stretch/>
        </p:blipFill>
        <p:spPr>
          <a:xfrm>
            <a:off x="2288147" y="1759581"/>
            <a:ext cx="685791" cy="705385"/>
          </a:xfrm>
          <a:prstGeom prst="rect">
            <a:avLst/>
          </a:prstGeom>
        </p:spPr>
      </p:pic>
      <p:pic>
        <p:nvPicPr>
          <p:cNvPr id="28" name="Picture Placeholder 17" descr="Clapper board outline">
            <a:extLst>
              <a:ext uri="{FF2B5EF4-FFF2-40B4-BE49-F238E27FC236}">
                <a16:creationId xmlns:a16="http://schemas.microsoft.com/office/drawing/2014/main" id="{7FA9EFA3-5A5D-42A4-A1C0-4D0A7F7B40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389" r="1389"/>
          <a:stretch/>
        </p:blipFill>
        <p:spPr>
          <a:xfrm>
            <a:off x="2261719" y="2856528"/>
            <a:ext cx="640080" cy="658368"/>
          </a:xfrm>
          <a:prstGeom prst="rect">
            <a:avLst/>
          </a:prstGeom>
        </p:spPr>
      </p:pic>
      <p:pic>
        <p:nvPicPr>
          <p:cNvPr id="29" name="Picture Placeholder 11" descr="Feather outline">
            <a:extLst>
              <a:ext uri="{FF2B5EF4-FFF2-40B4-BE49-F238E27FC236}">
                <a16:creationId xmlns:a16="http://schemas.microsoft.com/office/drawing/2014/main" id="{31110B63-94EF-4FFC-B036-BFB4A929B5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89" r="1389"/>
          <a:stretch/>
        </p:blipFill>
        <p:spPr>
          <a:xfrm>
            <a:off x="2261719" y="3866179"/>
            <a:ext cx="640080" cy="658368"/>
          </a:xfrm>
          <a:prstGeom prst="rect">
            <a:avLst/>
          </a:prstGeom>
        </p:spPr>
      </p:pic>
      <p:pic>
        <p:nvPicPr>
          <p:cNvPr id="30" name="Picture Placeholder 20" descr="Cheers outline">
            <a:extLst>
              <a:ext uri="{FF2B5EF4-FFF2-40B4-BE49-F238E27FC236}">
                <a16:creationId xmlns:a16="http://schemas.microsoft.com/office/drawing/2014/main" id="{9E08EB28-00BB-4185-AB1C-F5B1C73731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389" r="1389"/>
          <a:stretch/>
        </p:blipFill>
        <p:spPr>
          <a:xfrm>
            <a:off x="2288147" y="4880703"/>
            <a:ext cx="640080" cy="65836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FADEB59-1920-41A5-B8FC-7800716BB1D5}"/>
              </a:ext>
            </a:extLst>
          </p:cNvPr>
          <p:cNvSpPr txBox="1"/>
          <p:nvPr/>
        </p:nvSpPr>
        <p:spPr>
          <a:xfrm>
            <a:off x="3134679" y="1912218"/>
            <a:ext cx="317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8.7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3.055)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= 6.3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3.202)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3E7E0C-0975-4D1E-A4AA-2679F87AEE9B}"/>
              </a:ext>
            </a:extLst>
          </p:cNvPr>
          <p:cNvSpPr txBox="1"/>
          <p:nvPr/>
        </p:nvSpPr>
        <p:spPr>
          <a:xfrm>
            <a:off x="8476973" y="2985657"/>
            <a:ext cx="317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–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9.7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1.528) 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–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7.0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4.967)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5C1FDA-ADAA-416C-8393-DF5E80441C30}"/>
              </a:ext>
            </a:extLst>
          </p:cNvPr>
          <p:cNvSpPr txBox="1"/>
          <p:nvPr/>
        </p:nvSpPr>
        <p:spPr>
          <a:xfrm>
            <a:off x="3134679" y="3995308"/>
            <a:ext cx="301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8.0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4.00) 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4.8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2.630)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92C293-82B5-4661-80F6-5E6CD4265679}"/>
              </a:ext>
            </a:extLst>
          </p:cNvPr>
          <p:cNvSpPr txBox="1"/>
          <p:nvPr/>
        </p:nvSpPr>
        <p:spPr>
          <a:xfrm>
            <a:off x="3134679" y="4880703"/>
            <a:ext cx="3175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= 8.3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2.082) 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–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10.3 (</a:t>
            </a:r>
            <a:r>
              <a:rPr lang="en-US" sz="1800" b="1" i="1" dirty="0">
                <a:solidFill>
                  <a:schemeClr val="bg2"/>
                </a:solidFill>
              </a:rPr>
              <a:t>SD </a:t>
            </a:r>
            <a:r>
              <a:rPr lang="en-US" sz="1800" b="1" dirty="0">
                <a:solidFill>
                  <a:schemeClr val="bg2"/>
                </a:solidFill>
              </a:rPr>
              <a:t>= 4.031</a:t>
            </a:r>
          </a:p>
          <a:p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AD6260-5316-462D-9B65-C4CE1555CD47}"/>
              </a:ext>
            </a:extLst>
          </p:cNvPr>
          <p:cNvSpPr txBox="1"/>
          <p:nvPr/>
        </p:nvSpPr>
        <p:spPr>
          <a:xfrm>
            <a:off x="6575778" y="1909841"/>
            <a:ext cx="14802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CHILD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7F41F7-E31A-4F67-B514-F06592691093}"/>
              </a:ext>
            </a:extLst>
          </p:cNvPr>
          <p:cNvSpPr txBox="1"/>
          <p:nvPr/>
        </p:nvSpPr>
        <p:spPr>
          <a:xfrm>
            <a:off x="6583880" y="2985657"/>
            <a:ext cx="13137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TEEN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E804B8-97D4-4DB2-AA0A-AE75FDD0C856}"/>
              </a:ext>
            </a:extLst>
          </p:cNvPr>
          <p:cNvSpPr txBox="1"/>
          <p:nvPr/>
        </p:nvSpPr>
        <p:spPr>
          <a:xfrm>
            <a:off x="6458100" y="4041263"/>
            <a:ext cx="11132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ADULT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0B02CC-F4C4-4E3B-917F-01B7EF9CC120}"/>
              </a:ext>
            </a:extLst>
          </p:cNvPr>
          <p:cNvSpPr txBox="1"/>
          <p:nvPr/>
        </p:nvSpPr>
        <p:spPr>
          <a:xfrm>
            <a:off x="6516941" y="4979988"/>
            <a:ext cx="10584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  <a:latin typeface="+mj-lt"/>
              </a:rPr>
              <a:t>ELDER</a:t>
            </a:r>
          </a:p>
        </p:txBody>
      </p:sp>
      <p:pic>
        <p:nvPicPr>
          <p:cNvPr id="46" name="Graphic 45" descr="Child with balloon outline">
            <a:extLst>
              <a:ext uri="{FF2B5EF4-FFF2-40B4-BE49-F238E27FC236}">
                <a16:creationId xmlns:a16="http://schemas.microsoft.com/office/drawing/2014/main" id="{6BCADF15-EC99-47AF-9818-265932D3CF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06110" y="1523765"/>
            <a:ext cx="914400" cy="914400"/>
          </a:xfrm>
          <a:prstGeom prst="rect">
            <a:avLst/>
          </a:prstGeom>
        </p:spPr>
      </p:pic>
      <p:pic>
        <p:nvPicPr>
          <p:cNvPr id="50" name="Graphic 49" descr="Work from home desk outline">
            <a:extLst>
              <a:ext uri="{FF2B5EF4-FFF2-40B4-BE49-F238E27FC236}">
                <a16:creationId xmlns:a16="http://schemas.microsoft.com/office/drawing/2014/main" id="{975DF9D8-7447-4A4C-B882-E6D67E8F93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677966" y="3887940"/>
            <a:ext cx="756027" cy="756027"/>
          </a:xfrm>
          <a:prstGeom prst="rect">
            <a:avLst/>
          </a:prstGeom>
        </p:spPr>
      </p:pic>
      <p:pic>
        <p:nvPicPr>
          <p:cNvPr id="58" name="Graphic 57" descr="Backpack outline">
            <a:extLst>
              <a:ext uri="{FF2B5EF4-FFF2-40B4-BE49-F238E27FC236}">
                <a16:creationId xmlns:a16="http://schemas.microsoft.com/office/drawing/2014/main" id="{57156063-F983-42AB-BFDB-0BAD6837FFC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71385" y="2848566"/>
            <a:ext cx="783422" cy="783422"/>
          </a:xfrm>
          <a:prstGeom prst="rect">
            <a:avLst/>
          </a:prstGeom>
        </p:spPr>
      </p:pic>
      <p:pic>
        <p:nvPicPr>
          <p:cNvPr id="60" name="Graphic 59" descr="Tree With Roots outline">
            <a:extLst>
              <a:ext uri="{FF2B5EF4-FFF2-40B4-BE49-F238E27FC236}">
                <a16:creationId xmlns:a16="http://schemas.microsoft.com/office/drawing/2014/main" id="{46C53AE4-3079-440A-A84B-9553527E822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64483" y="4718855"/>
            <a:ext cx="756027" cy="756027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68284122-93C1-4593-9977-508D303CF79D}"/>
              </a:ext>
            </a:extLst>
          </p:cNvPr>
          <p:cNvSpPr txBox="1"/>
          <p:nvPr/>
        </p:nvSpPr>
        <p:spPr>
          <a:xfrm>
            <a:off x="8472406" y="1900571"/>
            <a:ext cx="32018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15.0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9.849</a:t>
            </a:r>
            <a:r>
              <a:rPr lang="en-US" sz="1800" b="1" dirty="0">
                <a:solidFill>
                  <a:schemeClr val="bg2"/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– </a:t>
            </a:r>
            <a:r>
              <a:rPr lang="en-US" sz="1800" b="1" i="1" dirty="0">
                <a:solidFill>
                  <a:schemeClr val="bg2"/>
                </a:solidFill>
              </a:rPr>
              <a:t>M </a:t>
            </a:r>
            <a:r>
              <a:rPr lang="en-US" sz="1800" b="1" dirty="0">
                <a:solidFill>
                  <a:schemeClr val="bg2"/>
                </a:solidFill>
              </a:rPr>
              <a:t>= </a:t>
            </a:r>
            <a:r>
              <a:rPr lang="en-US" b="1" dirty="0">
                <a:solidFill>
                  <a:schemeClr val="bg2"/>
                </a:solidFill>
              </a:rPr>
              <a:t>7.8</a:t>
            </a:r>
            <a:r>
              <a:rPr lang="en-US" sz="1800" b="1" dirty="0">
                <a:solidFill>
                  <a:schemeClr val="bg2"/>
                </a:solidFill>
              </a:rPr>
              <a:t>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3.403)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8749B82-8246-4186-914E-80C0ACAD6A39}"/>
              </a:ext>
            </a:extLst>
          </p:cNvPr>
          <p:cNvSpPr txBox="1"/>
          <p:nvPr/>
        </p:nvSpPr>
        <p:spPr>
          <a:xfrm>
            <a:off x="3053645" y="3108657"/>
            <a:ext cx="3100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8.7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3.055)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= 6.3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3.202)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3DE5BF-F411-44A6-9F22-068C6686E5E2}"/>
              </a:ext>
            </a:extLst>
          </p:cNvPr>
          <p:cNvSpPr txBox="1"/>
          <p:nvPr/>
        </p:nvSpPr>
        <p:spPr>
          <a:xfrm>
            <a:off x="8476973" y="3965504"/>
            <a:ext cx="31758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8.3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4.041</a:t>
            </a:r>
            <a:r>
              <a:rPr lang="en-US" sz="1800" b="1" dirty="0">
                <a:solidFill>
                  <a:schemeClr val="bg2"/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= </a:t>
            </a:r>
            <a:r>
              <a:rPr lang="en-US" b="1" dirty="0">
                <a:solidFill>
                  <a:schemeClr val="bg2"/>
                </a:solidFill>
              </a:rPr>
              <a:t>12.3</a:t>
            </a:r>
            <a:r>
              <a:rPr lang="en-US" sz="1800" b="1" dirty="0">
                <a:solidFill>
                  <a:schemeClr val="bg2"/>
                </a:solidFill>
              </a:rPr>
              <a:t>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7.762</a:t>
            </a:r>
            <a:r>
              <a:rPr lang="en-US" sz="1800" b="1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31BE64E-FE4C-4A00-A07D-4F213962A977}"/>
              </a:ext>
            </a:extLst>
          </p:cNvPr>
          <p:cNvSpPr txBox="1"/>
          <p:nvPr/>
        </p:nvSpPr>
        <p:spPr>
          <a:xfrm>
            <a:off x="8476973" y="4773702"/>
            <a:ext cx="32018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Female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1.3</a:t>
            </a:r>
            <a:r>
              <a:rPr lang="en-US" sz="1800" b="1" dirty="0">
                <a:solidFill>
                  <a:schemeClr val="bg2"/>
                </a:solidFill>
              </a:rPr>
              <a:t>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2.309</a:t>
            </a:r>
            <a:r>
              <a:rPr lang="en-US" sz="1800" b="1" dirty="0">
                <a:solidFill>
                  <a:schemeClr val="bg2"/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bg2"/>
                </a:solidFill>
              </a:rPr>
              <a:t>Male - </a:t>
            </a:r>
            <a:r>
              <a:rPr lang="en-US" sz="1800" b="1" i="1" dirty="0">
                <a:solidFill>
                  <a:schemeClr val="bg2"/>
                </a:solidFill>
              </a:rPr>
              <a:t>M</a:t>
            </a:r>
            <a:r>
              <a:rPr lang="en-US" sz="1800" b="1" dirty="0">
                <a:solidFill>
                  <a:schemeClr val="bg2"/>
                </a:solidFill>
              </a:rPr>
              <a:t>= </a:t>
            </a:r>
            <a:r>
              <a:rPr lang="en-US" b="1" dirty="0">
                <a:solidFill>
                  <a:schemeClr val="bg2"/>
                </a:solidFill>
              </a:rPr>
              <a:t>2.3</a:t>
            </a:r>
            <a:r>
              <a:rPr lang="en-US" sz="1800" b="1" dirty="0">
                <a:solidFill>
                  <a:schemeClr val="bg2"/>
                </a:solidFill>
              </a:rPr>
              <a:t> (</a:t>
            </a:r>
            <a:r>
              <a:rPr lang="en-US" sz="1800" b="1" i="1" dirty="0">
                <a:solidFill>
                  <a:schemeClr val="bg2"/>
                </a:solidFill>
              </a:rPr>
              <a:t>SD</a:t>
            </a:r>
            <a:r>
              <a:rPr lang="en-US" sz="1800" b="1" dirty="0">
                <a:solidFill>
                  <a:schemeClr val="bg2"/>
                </a:solidFill>
              </a:rPr>
              <a:t> = </a:t>
            </a:r>
            <a:r>
              <a:rPr lang="en-US" b="1" dirty="0">
                <a:solidFill>
                  <a:schemeClr val="bg2"/>
                </a:solidFill>
              </a:rPr>
              <a:t>2.630</a:t>
            </a:r>
            <a:r>
              <a:rPr lang="en-US" sz="1800" b="1" dirty="0">
                <a:solidFill>
                  <a:schemeClr val="bg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496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3A7C-9A52-4DF3-BC76-1D80C2000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08018"/>
            <a:ext cx="10515599" cy="3002756"/>
          </a:xfrm>
        </p:spPr>
        <p:txBody>
          <a:bodyPr>
            <a:normAutofit/>
          </a:bodyPr>
          <a:lstStyle/>
          <a:p>
            <a:pPr marL="515938" indent="-515938" algn="l">
              <a:buFont typeface="Wingdings" pitchFamily="2" charset="2"/>
              <a:buChar char="Ø"/>
            </a:pPr>
            <a:r>
              <a:rPr lang="en-US" sz="2800" b="1" dirty="0"/>
              <a:t>It works!</a:t>
            </a:r>
          </a:p>
          <a:p>
            <a:pPr marL="515938" indent="-515938" algn="l">
              <a:buFont typeface="Wingdings" pitchFamily="2" charset="2"/>
              <a:buChar char="Ø"/>
            </a:pPr>
            <a:r>
              <a:rPr lang="en-US" sz="2800" b="1" dirty="0"/>
              <a:t>Participants: positive feedback</a:t>
            </a:r>
          </a:p>
          <a:p>
            <a:pPr marL="515938" indent="-515938" algn="l">
              <a:buFont typeface="Wingdings" pitchFamily="2" charset="2"/>
              <a:buChar char="Ø"/>
            </a:pPr>
            <a:r>
              <a:rPr lang="en-US" sz="2800" b="1" dirty="0"/>
              <a:t>Suggests: valuable clinical tool for working with Indigenous clients</a:t>
            </a:r>
          </a:p>
          <a:p>
            <a:pPr marL="515938" indent="-515938" algn="l">
              <a:buFont typeface="Wingdings" pitchFamily="2" charset="2"/>
              <a:buChar char="Ø"/>
            </a:pPr>
            <a:r>
              <a:rPr lang="en-US" sz="2800" b="1" dirty="0"/>
              <a:t>Adaptable to other Indigenous Peoples – future projects!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64811F-0620-4411-9DEE-91A53DCF72D8}"/>
              </a:ext>
            </a:extLst>
          </p:cNvPr>
          <p:cNvSpPr txBox="1"/>
          <p:nvPr/>
        </p:nvSpPr>
        <p:spPr>
          <a:xfrm>
            <a:off x="1359296" y="4923214"/>
            <a:ext cx="9473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“…when you’re at the longhouse, and you’re dancing, and an elder acknowledges you dancing, that makes you feel like you belong, that’s a good feeling ”</a:t>
            </a:r>
          </a:p>
          <a:p>
            <a:pPr algn="ctr"/>
            <a:r>
              <a:rPr lang="en-US" sz="2400" i="1" dirty="0"/>
              <a:t>(Wisdom, Action, Spirit, Connection)</a:t>
            </a:r>
          </a:p>
        </p:txBody>
      </p:sp>
    </p:spTree>
    <p:extLst>
      <p:ext uri="{BB962C8B-B14F-4D97-AF65-F5344CB8AC3E}">
        <p14:creationId xmlns:p14="http://schemas.microsoft.com/office/powerpoint/2010/main" val="158810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1293"/>
            <a:ext cx="10515600" cy="652969"/>
          </a:xfrm>
          <a:ln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3A7C-9A52-4DF3-BC76-1D80C2000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818" y="2233534"/>
            <a:ext cx="9250363" cy="2522095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200" b="1" dirty="0"/>
              <a:t>Thank you to all the judges for your time, attention and consideration towards this project.</a:t>
            </a:r>
            <a:endParaRPr lang="en-US" sz="1000" b="1" dirty="0"/>
          </a:p>
          <a:p>
            <a:pPr>
              <a:lnSpc>
                <a:spcPct val="120000"/>
              </a:lnSpc>
            </a:pPr>
            <a:r>
              <a:rPr lang="en-US" sz="3200" b="1" dirty="0"/>
              <a:t>A special thank you to Dr. Starrs for your mentorship and guidance throughout this journey.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0BF794-EF85-8241-B159-F414F333D6AF}"/>
              </a:ext>
            </a:extLst>
          </p:cNvPr>
          <p:cNvSpPr txBox="1"/>
          <p:nvPr/>
        </p:nvSpPr>
        <p:spPr>
          <a:xfrm>
            <a:off x="4347148" y="5674902"/>
            <a:ext cx="388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Awehiawaks Karson Herne</a:t>
            </a:r>
            <a:br>
              <a:rPr lang="en-US" i="1" dirty="0">
                <a:solidFill>
                  <a:schemeClr val="bg2"/>
                </a:solidFill>
              </a:rPr>
            </a:br>
            <a:r>
              <a:rPr lang="en-US" i="1" dirty="0">
                <a:solidFill>
                  <a:schemeClr val="bg2"/>
                </a:solidFill>
              </a:rPr>
              <a:t>Email: hernek201@potsdam.edu</a:t>
            </a:r>
            <a:endParaRPr lang="ru-RU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2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BBBB"/>
      </a:dk1>
      <a:lt1>
        <a:srgbClr val="000000"/>
      </a:lt1>
      <a:dk2>
        <a:srgbClr val="999999"/>
      </a:dk2>
      <a:lt2>
        <a:srgbClr val="FFFFFF"/>
      </a:lt2>
      <a:accent1>
        <a:srgbClr val="004448"/>
      </a:accent1>
      <a:accent2>
        <a:srgbClr val="482845"/>
      </a:accent2>
      <a:accent3>
        <a:srgbClr val="7A0000"/>
      </a:accent3>
      <a:accent4>
        <a:srgbClr val="969959"/>
      </a:accent4>
      <a:accent5>
        <a:srgbClr val="225B5F"/>
      </a:accent5>
      <a:accent6>
        <a:srgbClr val="3D8C41"/>
      </a:accent6>
      <a:hlink>
        <a:srgbClr val="7F7F7F"/>
      </a:hlink>
      <a:folHlink>
        <a:srgbClr val="7F7F7F"/>
      </a:folHlink>
    </a:clrScheme>
    <a:fontScheme name="Custom 13">
      <a:majorFont>
        <a:latin typeface="Gill Sans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56488565_Futuristic pitch deck_AAS_v4" id="{81C854B4-8588-4171-B50E-9B042741D072}" vid="{97BC3161-E59E-4E12-8009-4336211748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26A944-A9F4-4295-9B5E-C397EB1318B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1743C61-8CA7-48FF-B2A3-6055DA854C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965D8-9C19-4E48-8421-5D6B21FC4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Futuristic pitch deck</Template>
  <TotalTime>3826</TotalTime>
  <Words>655</Words>
  <Application>Microsoft Macintosh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Helvetica</vt:lpstr>
      <vt:lpstr>Segoe UI Light</vt:lpstr>
      <vt:lpstr>Times New Roman</vt:lpstr>
      <vt:lpstr>Wingdings</vt:lpstr>
      <vt:lpstr>Office Theme</vt:lpstr>
      <vt:lpstr>PowerPoint Presentation</vt:lpstr>
      <vt:lpstr>INTRODUCTION</vt:lpstr>
      <vt:lpstr>ICINA</vt:lpstr>
      <vt:lpstr>DEMOGRAPHICS</vt:lpstr>
      <vt:lpstr>RESULTS:  TOTAL SAMPLE</vt:lpstr>
      <vt:lpstr>RESULTS: Female vs. Males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ICINA: Indigenous  Cultural Identity Narrative  Assessment</dc:title>
  <dc:creator> </dc:creator>
  <cp:lastModifiedBy>Patricia A Jay</cp:lastModifiedBy>
  <cp:revision>87</cp:revision>
  <dcterms:created xsi:type="dcterms:W3CDTF">2021-04-19T01:57:06Z</dcterms:created>
  <dcterms:modified xsi:type="dcterms:W3CDTF">2021-04-29T19:16:24Z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