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Lst>
  <p:sldSz cx="30275213" cy="4280376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10"/>
    <p:restoredTop sz="94704"/>
  </p:normalViewPr>
  <p:slideViewPr>
    <p:cSldViewPr snapToGrid="0" snapToObjects="1">
      <p:cViewPr varScale="1">
        <p:scale>
          <a:sx n="16" d="100"/>
          <a:sy n="16" d="100"/>
        </p:scale>
        <p:origin x="3384" y="3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270641" y="7005156"/>
            <a:ext cx="25733931" cy="14902051"/>
          </a:xfrm>
        </p:spPr>
        <p:txBody>
          <a:bodyPr anchor="b"/>
          <a:lstStyle>
            <a:lvl1pPr algn="ctr">
              <a:defRPr sz="19865"/>
            </a:lvl1pPr>
          </a:lstStyle>
          <a:p>
            <a:r>
              <a:rPr lang="en-US"/>
              <a:t>Click to edit Master title style</a:t>
            </a:r>
            <a:endParaRPr lang="en-US" dirty="0"/>
          </a:p>
        </p:txBody>
      </p:sp>
      <p:sp>
        <p:nvSpPr>
          <p:cNvPr id="3" name="Subtitle 2"/>
          <p:cNvSpPr>
            <a:spLocks noGrp="1"/>
          </p:cNvSpPr>
          <p:nvPr>
            <p:ph type="subTitle" idx="1"/>
          </p:nvPr>
        </p:nvSpPr>
        <p:spPr>
          <a:xfrm>
            <a:off x="3784402" y="22481887"/>
            <a:ext cx="22706410" cy="10334331"/>
          </a:xfrm>
        </p:spPr>
        <p:txBody>
          <a:bodyPr/>
          <a:lstStyle>
            <a:lvl1pPr marL="0" indent="0" algn="ctr">
              <a:buNone/>
              <a:defRPr sz="7946"/>
            </a:lvl1pPr>
            <a:lvl2pPr marL="1513743" indent="0" algn="ctr">
              <a:buNone/>
              <a:defRPr sz="6622"/>
            </a:lvl2pPr>
            <a:lvl3pPr marL="3027487" indent="0" algn="ctr">
              <a:buNone/>
              <a:defRPr sz="5960"/>
            </a:lvl3pPr>
            <a:lvl4pPr marL="4541230" indent="0" algn="ctr">
              <a:buNone/>
              <a:defRPr sz="5297"/>
            </a:lvl4pPr>
            <a:lvl5pPr marL="6054974" indent="0" algn="ctr">
              <a:buNone/>
              <a:defRPr sz="5297"/>
            </a:lvl5pPr>
            <a:lvl6pPr marL="7568717" indent="0" algn="ctr">
              <a:buNone/>
              <a:defRPr sz="5297"/>
            </a:lvl6pPr>
            <a:lvl7pPr marL="9082461" indent="0" algn="ctr">
              <a:buNone/>
              <a:defRPr sz="5297"/>
            </a:lvl7pPr>
            <a:lvl8pPr marL="10596204" indent="0" algn="ctr">
              <a:buNone/>
              <a:defRPr sz="5297"/>
            </a:lvl8pPr>
            <a:lvl9pPr marL="12109948" indent="0" algn="ctr">
              <a:buNone/>
              <a:defRPr sz="5297"/>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BD734B2-980F-2945-AEB9-781990991570}"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19889863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34B2-980F-2945-AEB9-781990991570}"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44494387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1665701" y="2278904"/>
            <a:ext cx="6528093" cy="3627421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081423" y="2278904"/>
            <a:ext cx="19205838" cy="3627421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34B2-980F-2945-AEB9-781990991570}"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1165233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BD734B2-980F-2945-AEB9-781990991570}"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29317631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065654" y="10671229"/>
            <a:ext cx="26112371" cy="17805173"/>
          </a:xfrm>
        </p:spPr>
        <p:txBody>
          <a:bodyPr anchor="b"/>
          <a:lstStyle>
            <a:lvl1pPr>
              <a:defRPr sz="19865"/>
            </a:lvl1pPr>
          </a:lstStyle>
          <a:p>
            <a:r>
              <a:rPr lang="en-US"/>
              <a:t>Click to edit Master title style</a:t>
            </a:r>
            <a:endParaRPr lang="en-US" dirty="0"/>
          </a:p>
        </p:txBody>
      </p:sp>
      <p:sp>
        <p:nvSpPr>
          <p:cNvPr id="3" name="Text Placeholder 2"/>
          <p:cNvSpPr>
            <a:spLocks noGrp="1"/>
          </p:cNvSpPr>
          <p:nvPr>
            <p:ph type="body" idx="1"/>
          </p:nvPr>
        </p:nvSpPr>
        <p:spPr>
          <a:xfrm>
            <a:off x="2065654" y="28644846"/>
            <a:ext cx="26112371" cy="9363320"/>
          </a:xfrm>
        </p:spPr>
        <p:txBody>
          <a:bodyPr/>
          <a:lstStyle>
            <a:lvl1pPr marL="0" indent="0">
              <a:buNone/>
              <a:defRPr sz="7946">
                <a:solidFill>
                  <a:schemeClr val="tx1"/>
                </a:solidFill>
              </a:defRPr>
            </a:lvl1pPr>
            <a:lvl2pPr marL="1513743" indent="0">
              <a:buNone/>
              <a:defRPr sz="6622">
                <a:solidFill>
                  <a:schemeClr val="tx1">
                    <a:tint val="75000"/>
                  </a:schemeClr>
                </a:solidFill>
              </a:defRPr>
            </a:lvl2pPr>
            <a:lvl3pPr marL="3027487" indent="0">
              <a:buNone/>
              <a:defRPr sz="5960">
                <a:solidFill>
                  <a:schemeClr val="tx1">
                    <a:tint val="75000"/>
                  </a:schemeClr>
                </a:solidFill>
              </a:defRPr>
            </a:lvl3pPr>
            <a:lvl4pPr marL="4541230" indent="0">
              <a:buNone/>
              <a:defRPr sz="5297">
                <a:solidFill>
                  <a:schemeClr val="tx1">
                    <a:tint val="75000"/>
                  </a:schemeClr>
                </a:solidFill>
              </a:defRPr>
            </a:lvl4pPr>
            <a:lvl5pPr marL="6054974" indent="0">
              <a:buNone/>
              <a:defRPr sz="5297">
                <a:solidFill>
                  <a:schemeClr val="tx1">
                    <a:tint val="75000"/>
                  </a:schemeClr>
                </a:solidFill>
              </a:defRPr>
            </a:lvl5pPr>
            <a:lvl6pPr marL="7568717" indent="0">
              <a:buNone/>
              <a:defRPr sz="5297">
                <a:solidFill>
                  <a:schemeClr val="tx1">
                    <a:tint val="75000"/>
                  </a:schemeClr>
                </a:solidFill>
              </a:defRPr>
            </a:lvl6pPr>
            <a:lvl7pPr marL="9082461" indent="0">
              <a:buNone/>
              <a:defRPr sz="5297">
                <a:solidFill>
                  <a:schemeClr val="tx1">
                    <a:tint val="75000"/>
                  </a:schemeClr>
                </a:solidFill>
              </a:defRPr>
            </a:lvl7pPr>
            <a:lvl8pPr marL="10596204" indent="0">
              <a:buNone/>
              <a:defRPr sz="5297">
                <a:solidFill>
                  <a:schemeClr val="tx1">
                    <a:tint val="75000"/>
                  </a:schemeClr>
                </a:solidFill>
              </a:defRPr>
            </a:lvl8pPr>
            <a:lvl9pPr marL="12109948" indent="0">
              <a:buNone/>
              <a:defRPr sz="5297">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BD734B2-980F-2945-AEB9-781990991570}" type="datetimeFigureOut">
              <a:rPr lang="en-US" smtClean="0"/>
              <a:t>4/29/21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5851415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081421"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5326826" y="11394520"/>
            <a:ext cx="12866966" cy="27158594"/>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BD734B2-980F-2945-AEB9-781990991570}"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91871392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278913"/>
            <a:ext cx="26112371" cy="827341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085368" y="10492870"/>
            <a:ext cx="12807832"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4" name="Content Placeholder 3"/>
          <p:cNvSpPr>
            <a:spLocks noGrp="1"/>
          </p:cNvSpPr>
          <p:nvPr>
            <p:ph sz="half" idx="2"/>
          </p:nvPr>
        </p:nvSpPr>
        <p:spPr>
          <a:xfrm>
            <a:off x="2085368" y="15635264"/>
            <a:ext cx="12807832"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5326828" y="10492870"/>
            <a:ext cx="12870909" cy="5142393"/>
          </a:xfrm>
        </p:spPr>
        <p:txBody>
          <a:bodyPr anchor="b"/>
          <a:lstStyle>
            <a:lvl1pPr marL="0" indent="0">
              <a:buNone/>
              <a:defRPr sz="7946" b="1"/>
            </a:lvl1pPr>
            <a:lvl2pPr marL="1513743" indent="0">
              <a:buNone/>
              <a:defRPr sz="6622" b="1"/>
            </a:lvl2pPr>
            <a:lvl3pPr marL="3027487" indent="0">
              <a:buNone/>
              <a:defRPr sz="5960" b="1"/>
            </a:lvl3pPr>
            <a:lvl4pPr marL="4541230" indent="0">
              <a:buNone/>
              <a:defRPr sz="5297" b="1"/>
            </a:lvl4pPr>
            <a:lvl5pPr marL="6054974" indent="0">
              <a:buNone/>
              <a:defRPr sz="5297" b="1"/>
            </a:lvl5pPr>
            <a:lvl6pPr marL="7568717" indent="0">
              <a:buNone/>
              <a:defRPr sz="5297" b="1"/>
            </a:lvl6pPr>
            <a:lvl7pPr marL="9082461" indent="0">
              <a:buNone/>
              <a:defRPr sz="5297" b="1"/>
            </a:lvl7pPr>
            <a:lvl8pPr marL="10596204" indent="0">
              <a:buNone/>
              <a:defRPr sz="5297" b="1"/>
            </a:lvl8pPr>
            <a:lvl9pPr marL="12109948" indent="0">
              <a:buNone/>
              <a:defRPr sz="5297" b="1"/>
            </a:lvl9pPr>
          </a:lstStyle>
          <a:p>
            <a:pPr lvl="0"/>
            <a:r>
              <a:rPr lang="en-US"/>
              <a:t>Click to edit Master text styles</a:t>
            </a:r>
          </a:p>
        </p:txBody>
      </p:sp>
      <p:sp>
        <p:nvSpPr>
          <p:cNvPr id="6" name="Content Placeholder 5"/>
          <p:cNvSpPr>
            <a:spLocks noGrp="1"/>
          </p:cNvSpPr>
          <p:nvPr>
            <p:ph sz="quarter" idx="4"/>
          </p:nvPr>
        </p:nvSpPr>
        <p:spPr>
          <a:xfrm>
            <a:off x="15326828" y="15635264"/>
            <a:ext cx="12870909" cy="22997117"/>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BD734B2-980F-2945-AEB9-781990991570}" type="datetimeFigureOut">
              <a:rPr lang="en-US" smtClean="0"/>
              <a:t>4/29/21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17863885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BD734B2-980F-2945-AEB9-781990991570}" type="datetimeFigureOut">
              <a:rPr lang="en-US" smtClean="0"/>
              <a:t>4/29/21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33169277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BD734B2-980F-2945-AEB9-781990991570}" type="datetimeFigureOut">
              <a:rPr lang="en-US" smtClean="0"/>
              <a:t>4/29/21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21206938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Content Placeholder 2"/>
          <p:cNvSpPr>
            <a:spLocks noGrp="1"/>
          </p:cNvSpPr>
          <p:nvPr>
            <p:ph idx="1"/>
          </p:nvPr>
        </p:nvSpPr>
        <p:spPr>
          <a:xfrm>
            <a:off x="12870909" y="6162959"/>
            <a:ext cx="15326827" cy="30418415"/>
          </a:xfrm>
        </p:spPr>
        <p:txBody>
          <a:bodyPr/>
          <a:lstStyle>
            <a:lvl1pPr>
              <a:defRPr sz="10595"/>
            </a:lvl1pPr>
            <a:lvl2pPr>
              <a:defRPr sz="9271"/>
            </a:lvl2pPr>
            <a:lvl3pPr>
              <a:defRPr sz="7946"/>
            </a:lvl3pPr>
            <a:lvl4pPr>
              <a:defRPr sz="6622"/>
            </a:lvl4pPr>
            <a:lvl5pPr>
              <a:defRPr sz="6622"/>
            </a:lvl5pPr>
            <a:lvl6pPr>
              <a:defRPr sz="6622"/>
            </a:lvl6pPr>
            <a:lvl7pPr>
              <a:defRPr sz="6622"/>
            </a:lvl7pPr>
            <a:lvl8pPr>
              <a:defRPr sz="6622"/>
            </a:lvl8pPr>
            <a:lvl9pPr>
              <a:defRPr sz="6622"/>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FBD734B2-980F-2945-AEB9-781990991570}"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26319294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085364" y="2853584"/>
            <a:ext cx="9764544" cy="9987545"/>
          </a:xfrm>
        </p:spPr>
        <p:txBody>
          <a:bodyPr anchor="b"/>
          <a:lstStyle>
            <a:lvl1pPr>
              <a:defRPr sz="10595"/>
            </a:lvl1pPr>
          </a:lstStyle>
          <a:p>
            <a:r>
              <a:rPr lang="en-US"/>
              <a:t>Click to edit Master title style</a:t>
            </a:r>
            <a:endParaRPr lang="en-US" dirty="0"/>
          </a:p>
        </p:txBody>
      </p:sp>
      <p:sp>
        <p:nvSpPr>
          <p:cNvPr id="3" name="Picture Placeholder 2"/>
          <p:cNvSpPr>
            <a:spLocks noGrp="1" noChangeAspect="1"/>
          </p:cNvSpPr>
          <p:nvPr>
            <p:ph type="pic" idx="1"/>
          </p:nvPr>
        </p:nvSpPr>
        <p:spPr>
          <a:xfrm>
            <a:off x="12870909" y="6162959"/>
            <a:ext cx="15326827" cy="30418415"/>
          </a:xfrm>
        </p:spPr>
        <p:txBody>
          <a:bodyPr anchor="t"/>
          <a:lstStyle>
            <a:lvl1pPr marL="0" indent="0">
              <a:buNone/>
              <a:defRPr sz="10595"/>
            </a:lvl1pPr>
            <a:lvl2pPr marL="1513743" indent="0">
              <a:buNone/>
              <a:defRPr sz="9271"/>
            </a:lvl2pPr>
            <a:lvl3pPr marL="3027487" indent="0">
              <a:buNone/>
              <a:defRPr sz="7946"/>
            </a:lvl3pPr>
            <a:lvl4pPr marL="4541230" indent="0">
              <a:buNone/>
              <a:defRPr sz="6622"/>
            </a:lvl4pPr>
            <a:lvl5pPr marL="6054974" indent="0">
              <a:buNone/>
              <a:defRPr sz="6622"/>
            </a:lvl5pPr>
            <a:lvl6pPr marL="7568717" indent="0">
              <a:buNone/>
              <a:defRPr sz="6622"/>
            </a:lvl6pPr>
            <a:lvl7pPr marL="9082461" indent="0">
              <a:buNone/>
              <a:defRPr sz="6622"/>
            </a:lvl7pPr>
            <a:lvl8pPr marL="10596204" indent="0">
              <a:buNone/>
              <a:defRPr sz="6622"/>
            </a:lvl8pPr>
            <a:lvl9pPr marL="12109948" indent="0">
              <a:buNone/>
              <a:defRPr sz="6622"/>
            </a:lvl9pPr>
          </a:lstStyle>
          <a:p>
            <a:r>
              <a:rPr lang="en-US"/>
              <a:t>Click icon to add picture</a:t>
            </a:r>
            <a:endParaRPr lang="en-US" dirty="0"/>
          </a:p>
        </p:txBody>
      </p:sp>
      <p:sp>
        <p:nvSpPr>
          <p:cNvPr id="4" name="Text Placeholder 3"/>
          <p:cNvSpPr>
            <a:spLocks noGrp="1"/>
          </p:cNvSpPr>
          <p:nvPr>
            <p:ph type="body" sz="half" idx="2"/>
          </p:nvPr>
        </p:nvSpPr>
        <p:spPr>
          <a:xfrm>
            <a:off x="2085364" y="12841129"/>
            <a:ext cx="9764544" cy="23789780"/>
          </a:xfrm>
        </p:spPr>
        <p:txBody>
          <a:bodyPr/>
          <a:lstStyle>
            <a:lvl1pPr marL="0" indent="0">
              <a:buNone/>
              <a:defRPr sz="5297"/>
            </a:lvl1pPr>
            <a:lvl2pPr marL="1513743" indent="0">
              <a:buNone/>
              <a:defRPr sz="4635"/>
            </a:lvl2pPr>
            <a:lvl3pPr marL="3027487" indent="0">
              <a:buNone/>
              <a:defRPr sz="3973"/>
            </a:lvl3pPr>
            <a:lvl4pPr marL="4541230" indent="0">
              <a:buNone/>
              <a:defRPr sz="3311"/>
            </a:lvl4pPr>
            <a:lvl5pPr marL="6054974" indent="0">
              <a:buNone/>
              <a:defRPr sz="3311"/>
            </a:lvl5pPr>
            <a:lvl6pPr marL="7568717" indent="0">
              <a:buNone/>
              <a:defRPr sz="3311"/>
            </a:lvl6pPr>
            <a:lvl7pPr marL="9082461" indent="0">
              <a:buNone/>
              <a:defRPr sz="3311"/>
            </a:lvl7pPr>
            <a:lvl8pPr marL="10596204" indent="0">
              <a:buNone/>
              <a:defRPr sz="3311"/>
            </a:lvl8pPr>
            <a:lvl9pPr marL="12109948" indent="0">
              <a:buNone/>
              <a:defRPr sz="3311"/>
            </a:lvl9pPr>
          </a:lstStyle>
          <a:p>
            <a:pPr lvl="0"/>
            <a:r>
              <a:rPr lang="en-US"/>
              <a:t>Click to edit Master text styles</a:t>
            </a:r>
          </a:p>
        </p:txBody>
      </p:sp>
      <p:sp>
        <p:nvSpPr>
          <p:cNvPr id="5" name="Date Placeholder 4"/>
          <p:cNvSpPr>
            <a:spLocks noGrp="1"/>
          </p:cNvSpPr>
          <p:nvPr>
            <p:ph type="dt" sz="half" idx="10"/>
          </p:nvPr>
        </p:nvSpPr>
        <p:spPr/>
        <p:txBody>
          <a:bodyPr/>
          <a:lstStyle/>
          <a:p>
            <a:fld id="{FBD734B2-980F-2945-AEB9-781990991570}" type="datetimeFigureOut">
              <a:rPr lang="en-US" smtClean="0"/>
              <a:t>4/29/21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3EC38E-1BA6-854A-B5EF-3FB039CDCA85}" type="slidenum">
              <a:rPr lang="en-US" smtClean="0"/>
              <a:t>‹#›</a:t>
            </a:fld>
            <a:endParaRPr lang="en-US"/>
          </a:p>
        </p:txBody>
      </p:sp>
    </p:spTree>
    <p:extLst>
      <p:ext uri="{BB962C8B-B14F-4D97-AF65-F5344CB8AC3E}">
        <p14:creationId xmlns:p14="http://schemas.microsoft.com/office/powerpoint/2010/main" val="39826465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2081421" y="2278913"/>
            <a:ext cx="26112371" cy="827341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2081421" y="11394520"/>
            <a:ext cx="26112371" cy="27158594"/>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081421" y="39672756"/>
            <a:ext cx="6811923" cy="2278904"/>
          </a:xfrm>
          <a:prstGeom prst="rect">
            <a:avLst/>
          </a:prstGeom>
        </p:spPr>
        <p:txBody>
          <a:bodyPr vert="horz" lIns="91440" tIns="45720" rIns="91440" bIns="45720" rtlCol="0" anchor="ctr"/>
          <a:lstStyle>
            <a:lvl1pPr algn="l">
              <a:defRPr sz="3973">
                <a:solidFill>
                  <a:schemeClr val="tx1">
                    <a:tint val="75000"/>
                  </a:schemeClr>
                </a:solidFill>
              </a:defRPr>
            </a:lvl1pPr>
          </a:lstStyle>
          <a:p>
            <a:fld id="{FBD734B2-980F-2945-AEB9-781990991570}" type="datetimeFigureOut">
              <a:rPr lang="en-US" smtClean="0"/>
              <a:t>4/29/21</a:t>
            </a:fld>
            <a:endParaRPr lang="en-US"/>
          </a:p>
        </p:txBody>
      </p:sp>
      <p:sp>
        <p:nvSpPr>
          <p:cNvPr id="5" name="Footer Placeholder 4"/>
          <p:cNvSpPr>
            <a:spLocks noGrp="1"/>
          </p:cNvSpPr>
          <p:nvPr>
            <p:ph type="ftr" sz="quarter" idx="3"/>
          </p:nvPr>
        </p:nvSpPr>
        <p:spPr>
          <a:xfrm>
            <a:off x="10028665" y="39672756"/>
            <a:ext cx="10217884" cy="2278904"/>
          </a:xfrm>
          <a:prstGeom prst="rect">
            <a:avLst/>
          </a:prstGeom>
        </p:spPr>
        <p:txBody>
          <a:bodyPr vert="horz" lIns="91440" tIns="45720" rIns="91440" bIns="45720" rtlCol="0" anchor="ctr"/>
          <a:lstStyle>
            <a:lvl1pPr algn="ctr">
              <a:defRPr sz="3973">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21381869" y="39672756"/>
            <a:ext cx="6811923" cy="2278904"/>
          </a:xfrm>
          <a:prstGeom prst="rect">
            <a:avLst/>
          </a:prstGeom>
        </p:spPr>
        <p:txBody>
          <a:bodyPr vert="horz" lIns="91440" tIns="45720" rIns="91440" bIns="45720" rtlCol="0" anchor="ctr"/>
          <a:lstStyle>
            <a:lvl1pPr algn="r">
              <a:defRPr sz="3973">
                <a:solidFill>
                  <a:schemeClr val="tx1">
                    <a:tint val="75000"/>
                  </a:schemeClr>
                </a:solidFill>
              </a:defRPr>
            </a:lvl1pPr>
          </a:lstStyle>
          <a:p>
            <a:fld id="{3A3EC38E-1BA6-854A-B5EF-3FB039CDCA85}" type="slidenum">
              <a:rPr lang="en-US" smtClean="0"/>
              <a:t>‹#›</a:t>
            </a:fld>
            <a:endParaRPr lang="en-US"/>
          </a:p>
        </p:txBody>
      </p:sp>
    </p:spTree>
    <p:extLst>
      <p:ext uri="{BB962C8B-B14F-4D97-AF65-F5344CB8AC3E}">
        <p14:creationId xmlns:p14="http://schemas.microsoft.com/office/powerpoint/2010/main" val="9894582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3027487" rtl="0" eaLnBrk="1" latinLnBrk="0" hangingPunct="1">
        <a:lnSpc>
          <a:spcPct val="90000"/>
        </a:lnSpc>
        <a:spcBef>
          <a:spcPct val="0"/>
        </a:spcBef>
        <a:buNone/>
        <a:defRPr sz="14568" kern="1200">
          <a:solidFill>
            <a:schemeClr val="tx1"/>
          </a:solidFill>
          <a:latin typeface="+mj-lt"/>
          <a:ea typeface="+mj-ea"/>
          <a:cs typeface="+mj-cs"/>
        </a:defRPr>
      </a:lvl1pPr>
    </p:titleStyle>
    <p:bodyStyle>
      <a:lvl1pPr marL="756872" indent="-756872" algn="l" defTabSz="3027487" rtl="0" eaLnBrk="1" latinLnBrk="0" hangingPunct="1">
        <a:lnSpc>
          <a:spcPct val="90000"/>
        </a:lnSpc>
        <a:spcBef>
          <a:spcPts val="3311"/>
        </a:spcBef>
        <a:buFont typeface="Arial" panose="020B0604020202020204" pitchFamily="34" charset="0"/>
        <a:buChar char="•"/>
        <a:defRPr sz="9271" kern="1200">
          <a:solidFill>
            <a:schemeClr val="tx1"/>
          </a:solidFill>
          <a:latin typeface="+mn-lt"/>
          <a:ea typeface="+mn-ea"/>
          <a:cs typeface="+mn-cs"/>
        </a:defRPr>
      </a:lvl1pPr>
      <a:lvl2pPr marL="2270615" indent="-756872" algn="l" defTabSz="3027487" rtl="0" eaLnBrk="1" latinLnBrk="0" hangingPunct="1">
        <a:lnSpc>
          <a:spcPct val="90000"/>
        </a:lnSpc>
        <a:spcBef>
          <a:spcPts val="1655"/>
        </a:spcBef>
        <a:buFont typeface="Arial" panose="020B0604020202020204" pitchFamily="34" charset="0"/>
        <a:buChar char="•"/>
        <a:defRPr sz="7946" kern="1200">
          <a:solidFill>
            <a:schemeClr val="tx1"/>
          </a:solidFill>
          <a:latin typeface="+mn-lt"/>
          <a:ea typeface="+mn-ea"/>
          <a:cs typeface="+mn-cs"/>
        </a:defRPr>
      </a:lvl2pPr>
      <a:lvl3pPr marL="3784359" indent="-756872" algn="l" defTabSz="3027487" rtl="0" eaLnBrk="1" latinLnBrk="0" hangingPunct="1">
        <a:lnSpc>
          <a:spcPct val="90000"/>
        </a:lnSpc>
        <a:spcBef>
          <a:spcPts val="1655"/>
        </a:spcBef>
        <a:buFont typeface="Arial" panose="020B0604020202020204" pitchFamily="34" charset="0"/>
        <a:buChar char="•"/>
        <a:defRPr sz="6622" kern="1200">
          <a:solidFill>
            <a:schemeClr val="tx1"/>
          </a:solidFill>
          <a:latin typeface="+mn-lt"/>
          <a:ea typeface="+mn-ea"/>
          <a:cs typeface="+mn-cs"/>
        </a:defRPr>
      </a:lvl3pPr>
      <a:lvl4pPr marL="5298102"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4pPr>
      <a:lvl5pPr marL="681184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5pPr>
      <a:lvl6pPr marL="8325589"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6pPr>
      <a:lvl7pPr marL="9839333"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7pPr>
      <a:lvl8pPr marL="11353076"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8pPr>
      <a:lvl9pPr marL="12866820" indent="-756872" algn="l" defTabSz="3027487" rtl="0" eaLnBrk="1" latinLnBrk="0" hangingPunct="1">
        <a:lnSpc>
          <a:spcPct val="90000"/>
        </a:lnSpc>
        <a:spcBef>
          <a:spcPts val="1655"/>
        </a:spcBef>
        <a:buFont typeface="Arial" panose="020B0604020202020204" pitchFamily="34" charset="0"/>
        <a:buChar char="•"/>
        <a:defRPr sz="5960" kern="1200">
          <a:solidFill>
            <a:schemeClr val="tx1"/>
          </a:solidFill>
          <a:latin typeface="+mn-lt"/>
          <a:ea typeface="+mn-ea"/>
          <a:cs typeface="+mn-cs"/>
        </a:defRPr>
      </a:lvl9pPr>
    </p:bodyStyle>
    <p:otherStyle>
      <a:defPPr>
        <a:defRPr lang="en-US"/>
      </a:defPPr>
      <a:lvl1pPr marL="0" algn="l" defTabSz="3027487" rtl="0" eaLnBrk="1" latinLnBrk="0" hangingPunct="1">
        <a:defRPr sz="5960" kern="1200">
          <a:solidFill>
            <a:schemeClr val="tx1"/>
          </a:solidFill>
          <a:latin typeface="+mn-lt"/>
          <a:ea typeface="+mn-ea"/>
          <a:cs typeface="+mn-cs"/>
        </a:defRPr>
      </a:lvl1pPr>
      <a:lvl2pPr marL="1513743" algn="l" defTabSz="3027487" rtl="0" eaLnBrk="1" latinLnBrk="0" hangingPunct="1">
        <a:defRPr sz="5960" kern="1200">
          <a:solidFill>
            <a:schemeClr val="tx1"/>
          </a:solidFill>
          <a:latin typeface="+mn-lt"/>
          <a:ea typeface="+mn-ea"/>
          <a:cs typeface="+mn-cs"/>
        </a:defRPr>
      </a:lvl2pPr>
      <a:lvl3pPr marL="3027487" algn="l" defTabSz="3027487" rtl="0" eaLnBrk="1" latinLnBrk="0" hangingPunct="1">
        <a:defRPr sz="5960" kern="1200">
          <a:solidFill>
            <a:schemeClr val="tx1"/>
          </a:solidFill>
          <a:latin typeface="+mn-lt"/>
          <a:ea typeface="+mn-ea"/>
          <a:cs typeface="+mn-cs"/>
        </a:defRPr>
      </a:lvl3pPr>
      <a:lvl4pPr marL="4541230" algn="l" defTabSz="3027487" rtl="0" eaLnBrk="1" latinLnBrk="0" hangingPunct="1">
        <a:defRPr sz="5960" kern="1200">
          <a:solidFill>
            <a:schemeClr val="tx1"/>
          </a:solidFill>
          <a:latin typeface="+mn-lt"/>
          <a:ea typeface="+mn-ea"/>
          <a:cs typeface="+mn-cs"/>
        </a:defRPr>
      </a:lvl4pPr>
      <a:lvl5pPr marL="6054974" algn="l" defTabSz="3027487" rtl="0" eaLnBrk="1" latinLnBrk="0" hangingPunct="1">
        <a:defRPr sz="5960" kern="1200">
          <a:solidFill>
            <a:schemeClr val="tx1"/>
          </a:solidFill>
          <a:latin typeface="+mn-lt"/>
          <a:ea typeface="+mn-ea"/>
          <a:cs typeface="+mn-cs"/>
        </a:defRPr>
      </a:lvl5pPr>
      <a:lvl6pPr marL="7568717" algn="l" defTabSz="3027487" rtl="0" eaLnBrk="1" latinLnBrk="0" hangingPunct="1">
        <a:defRPr sz="5960" kern="1200">
          <a:solidFill>
            <a:schemeClr val="tx1"/>
          </a:solidFill>
          <a:latin typeface="+mn-lt"/>
          <a:ea typeface="+mn-ea"/>
          <a:cs typeface="+mn-cs"/>
        </a:defRPr>
      </a:lvl6pPr>
      <a:lvl7pPr marL="9082461" algn="l" defTabSz="3027487" rtl="0" eaLnBrk="1" latinLnBrk="0" hangingPunct="1">
        <a:defRPr sz="5960" kern="1200">
          <a:solidFill>
            <a:schemeClr val="tx1"/>
          </a:solidFill>
          <a:latin typeface="+mn-lt"/>
          <a:ea typeface="+mn-ea"/>
          <a:cs typeface="+mn-cs"/>
        </a:defRPr>
      </a:lvl7pPr>
      <a:lvl8pPr marL="10596204" algn="l" defTabSz="3027487" rtl="0" eaLnBrk="1" latinLnBrk="0" hangingPunct="1">
        <a:defRPr sz="5960" kern="1200">
          <a:solidFill>
            <a:schemeClr val="tx1"/>
          </a:solidFill>
          <a:latin typeface="+mn-lt"/>
          <a:ea typeface="+mn-ea"/>
          <a:cs typeface="+mn-cs"/>
        </a:defRPr>
      </a:lvl8pPr>
      <a:lvl9pPr marL="12109948" algn="l" defTabSz="3027487" rtl="0" eaLnBrk="1" latinLnBrk="0" hangingPunct="1">
        <a:defRPr sz="596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5" Type="http://schemas.openxmlformats.org/officeDocument/2006/relationships/image" Target="../media/image4.png"/><Relationship Id="rId4" Type="http://schemas.openxmlformats.org/officeDocument/2006/relationships/image" Target="../media/image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a:extLst>
              <a:ext uri="{FF2B5EF4-FFF2-40B4-BE49-F238E27FC236}">
                <a16:creationId xmlns:a16="http://schemas.microsoft.com/office/drawing/2014/main" id="{D6C38D35-1998-0844-89A9-B2AFE6F7A2DF}"/>
              </a:ext>
            </a:extLst>
          </p:cNvPr>
          <p:cNvSpPr/>
          <p:nvPr/>
        </p:nvSpPr>
        <p:spPr>
          <a:xfrm>
            <a:off x="2661738" y="572580"/>
            <a:ext cx="25222701" cy="1938992"/>
          </a:xfrm>
          <a:prstGeom prst="rect">
            <a:avLst/>
          </a:prstGeom>
        </p:spPr>
        <p:txBody>
          <a:bodyPr wrap="square">
            <a:spAutoFit/>
          </a:bodyPr>
          <a:lstStyle/>
          <a:p>
            <a:pPr algn="ctr">
              <a:spcAft>
                <a:spcPts val="300"/>
              </a:spcAft>
            </a:pPr>
            <a:r>
              <a:rPr lang="en-US" sz="6000" dirty="0">
                <a:solidFill>
                  <a:srgbClr val="000000"/>
                </a:solidFill>
                <a:latin typeface="Devanagari Sangam MN" panose="02000000000000000000" pitchFamily="2" charset="0"/>
                <a:cs typeface="Devanagari Sangam MN" panose="02000000000000000000" pitchFamily="2" charset="0"/>
              </a:rPr>
              <a:t>A Look at, </a:t>
            </a:r>
            <a:r>
              <a:rPr lang="en-US" sz="6000" i="1" dirty="0">
                <a:solidFill>
                  <a:srgbClr val="000000"/>
                </a:solidFill>
                <a:latin typeface="Devanagari Sangam MN" panose="02000000000000000000" pitchFamily="2" charset="0"/>
                <a:cs typeface="Devanagari Sangam MN" panose="02000000000000000000" pitchFamily="2" charset="0"/>
              </a:rPr>
              <a:t>‘The Blue Lotus’</a:t>
            </a:r>
            <a:r>
              <a:rPr lang="en-US" sz="6000" dirty="0">
                <a:solidFill>
                  <a:srgbClr val="000000"/>
                </a:solidFill>
                <a:latin typeface="Devanagari Sangam MN" panose="02000000000000000000" pitchFamily="2" charset="0"/>
                <a:cs typeface="Devanagari Sangam MN" panose="02000000000000000000" pitchFamily="2" charset="0"/>
              </a:rPr>
              <a:t> Through Language, Imagery,</a:t>
            </a:r>
            <a:r>
              <a:rPr lang="en-US" sz="6000" dirty="0">
                <a:latin typeface="Devanagari Sangam MN" panose="02000000000000000000" pitchFamily="2" charset="0"/>
                <a:cs typeface="Devanagari Sangam MN" panose="02000000000000000000" pitchFamily="2" charset="0"/>
              </a:rPr>
              <a:t> </a:t>
            </a:r>
            <a:r>
              <a:rPr lang="en-US" sz="6000" dirty="0">
                <a:solidFill>
                  <a:srgbClr val="000000"/>
                </a:solidFill>
                <a:latin typeface="Devanagari Sangam MN" panose="02000000000000000000" pitchFamily="2" charset="0"/>
                <a:cs typeface="Devanagari Sangam MN" panose="02000000000000000000" pitchFamily="2" charset="0"/>
              </a:rPr>
              <a:t>and Historical Setting</a:t>
            </a:r>
            <a:br>
              <a:rPr lang="en-US" sz="6000" dirty="0">
                <a:latin typeface="Devanagari Sangam MN" panose="02000000000000000000" pitchFamily="2" charset="0"/>
                <a:cs typeface="Devanagari Sangam MN" panose="02000000000000000000" pitchFamily="2" charset="0"/>
              </a:rPr>
            </a:br>
            <a:endParaRPr lang="en-US" sz="6000" dirty="0">
              <a:latin typeface="Devanagari Sangam MN" panose="02000000000000000000" pitchFamily="2" charset="0"/>
              <a:cs typeface="Devanagari Sangam MN" panose="02000000000000000000" pitchFamily="2" charset="0"/>
            </a:endParaRPr>
          </a:p>
        </p:txBody>
      </p:sp>
      <p:sp>
        <p:nvSpPr>
          <p:cNvPr id="7" name="Rectangle 6">
            <a:extLst>
              <a:ext uri="{FF2B5EF4-FFF2-40B4-BE49-F238E27FC236}">
                <a16:creationId xmlns:a16="http://schemas.microsoft.com/office/drawing/2014/main" id="{C799ED96-E979-CA4A-B942-B5A42C8856E3}"/>
              </a:ext>
            </a:extLst>
          </p:cNvPr>
          <p:cNvSpPr/>
          <p:nvPr/>
        </p:nvSpPr>
        <p:spPr>
          <a:xfrm>
            <a:off x="151332" y="14249522"/>
            <a:ext cx="12597882" cy="1754326"/>
          </a:xfrm>
          <a:prstGeom prst="rect">
            <a:avLst/>
          </a:prstGeom>
        </p:spPr>
        <p:txBody>
          <a:bodyPr wrap="square">
            <a:spAutoFit/>
          </a:bodyPr>
          <a:lstStyle/>
          <a:p>
            <a:br>
              <a:rPr lang="en-US" sz="5400" dirty="0"/>
            </a:br>
            <a:r>
              <a:rPr lang="en-US" sz="5400" dirty="0"/>
              <a:t>  </a:t>
            </a:r>
            <a:endParaRPr lang="en-US" sz="5400" dirty="0">
              <a:solidFill>
                <a:srgbClr val="000000"/>
              </a:solidFill>
              <a:latin typeface="Bree Serif"/>
            </a:endParaRPr>
          </a:p>
        </p:txBody>
      </p:sp>
      <p:sp>
        <p:nvSpPr>
          <p:cNvPr id="11" name="Rectangle 10">
            <a:extLst>
              <a:ext uri="{FF2B5EF4-FFF2-40B4-BE49-F238E27FC236}">
                <a16:creationId xmlns:a16="http://schemas.microsoft.com/office/drawing/2014/main" id="{C7E2EAD6-3C34-164B-BEC1-D0247D43A4D0}"/>
              </a:ext>
            </a:extLst>
          </p:cNvPr>
          <p:cNvSpPr/>
          <p:nvPr/>
        </p:nvSpPr>
        <p:spPr>
          <a:xfrm>
            <a:off x="596779" y="2694355"/>
            <a:ext cx="14540032" cy="4832092"/>
          </a:xfrm>
          <a:prstGeom prst="rect">
            <a:avLst/>
          </a:prstGeom>
        </p:spPr>
        <p:txBody>
          <a:bodyPr wrap="square">
            <a:spAutoFit/>
          </a:bodyPr>
          <a:lstStyle/>
          <a:p>
            <a:r>
              <a:rPr lang="en-US" sz="4400" b="1" dirty="0">
                <a:latin typeface="Times New Roman" panose="02020603050405020304" pitchFamily="18" charset="0"/>
                <a:ea typeface="Times New Roman" panose="02020603050405020304" pitchFamily="18" charset="0"/>
                <a:cs typeface="Times New Roman" panose="02020603050405020304" pitchFamily="18" charset="0"/>
              </a:rPr>
              <a:t>Introduction: </a:t>
            </a:r>
            <a:endParaRPr lang="en-US" sz="4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ea typeface="Times New Roman" panose="02020603050405020304" pitchFamily="18" charset="0"/>
                <a:cs typeface="Times New Roman" panose="02020603050405020304" pitchFamily="18" charset="0"/>
              </a:rPr>
              <a:t>The beloved comic series </a:t>
            </a:r>
            <a:r>
              <a:rPr lang="en-US" sz="4400" i="1" dirty="0">
                <a:latin typeface="Times New Roman" panose="02020603050405020304" pitchFamily="18" charset="0"/>
                <a:ea typeface="Times New Roman" panose="02020603050405020304" pitchFamily="18" charset="0"/>
                <a:cs typeface="Times New Roman" panose="02020603050405020304" pitchFamily="18" charset="0"/>
              </a:rPr>
              <a:t>The Adventures of Tintin</a:t>
            </a:r>
            <a:r>
              <a:rPr lang="en-US" sz="4400" dirty="0">
                <a:latin typeface="Times New Roman" panose="02020603050405020304" pitchFamily="18" charset="0"/>
                <a:ea typeface="Times New Roman" panose="02020603050405020304" pitchFamily="18" charset="0"/>
                <a:cs typeface="Times New Roman" panose="02020603050405020304" pitchFamily="18" charset="0"/>
              </a:rPr>
              <a:t> has been translated into many languages and repeatedly adapted for film and television. Children across the world have grown up accompanying the young Belgian reporter and his dog as they escape dangers and run into exciting adventures. Yet the series is rife with racist imagery and language. </a:t>
            </a:r>
          </a:p>
        </p:txBody>
      </p:sp>
      <p:sp>
        <p:nvSpPr>
          <p:cNvPr id="12" name="Rectangle 11">
            <a:extLst>
              <a:ext uri="{FF2B5EF4-FFF2-40B4-BE49-F238E27FC236}">
                <a16:creationId xmlns:a16="http://schemas.microsoft.com/office/drawing/2014/main" id="{37F7F68F-0CC4-9941-9D48-630F8177E33A}"/>
              </a:ext>
            </a:extLst>
          </p:cNvPr>
          <p:cNvSpPr/>
          <p:nvPr/>
        </p:nvSpPr>
        <p:spPr>
          <a:xfrm>
            <a:off x="15342181" y="2694355"/>
            <a:ext cx="12597883" cy="4832092"/>
          </a:xfrm>
          <a:prstGeom prst="rect">
            <a:avLst/>
          </a:prstGeom>
        </p:spPr>
        <p:txBody>
          <a:bodyPr wrap="square">
            <a:spAutoFit/>
          </a:bodyPr>
          <a:lstStyle/>
          <a:p>
            <a:r>
              <a:rPr lang="en-US" sz="4400" b="1" dirty="0">
                <a:latin typeface="Times New Roman" panose="02020603050405020304" pitchFamily="18" charset="0"/>
                <a:ea typeface="Times New Roman" panose="02020603050405020304" pitchFamily="18" charset="0"/>
                <a:cs typeface="Times New Roman" panose="02020603050405020304" pitchFamily="18" charset="0"/>
              </a:rPr>
              <a:t>Thesis:</a:t>
            </a:r>
            <a:endParaRPr lang="en-US" sz="4400" dirty="0">
              <a:latin typeface="Times New Roman" panose="02020603050405020304" pitchFamily="18" charset="0"/>
              <a:ea typeface="Times New Roman" panose="02020603050405020304" pitchFamily="18" charset="0"/>
              <a:cs typeface="Times New Roman" panose="02020603050405020304" pitchFamily="18" charset="0"/>
            </a:endParaRPr>
          </a:p>
          <a:p>
            <a:r>
              <a:rPr lang="en-US" sz="4400" dirty="0">
                <a:latin typeface="Times New Roman" panose="02020603050405020304" pitchFamily="18" charset="0"/>
                <a:ea typeface="Times New Roman" panose="02020603050405020304" pitchFamily="18" charset="0"/>
                <a:cs typeface="Times New Roman" panose="02020603050405020304" pitchFamily="18" charset="0"/>
              </a:rPr>
              <a:t>This paper finds that even “The Adventures of Tintin: The Blue Lotus,” a story set during the Japanese occupation of China that is often cited as the moment when its author, Hergé, changed his outlook toward non-Europeans, remains embedded in racist discourse. </a:t>
            </a:r>
          </a:p>
          <a:p>
            <a:endParaRPr lang="en-US" sz="4400" dirty="0">
              <a:latin typeface="Times New Roman" panose="02020603050405020304" pitchFamily="18" charset="0"/>
              <a:ea typeface="Times New Roman" panose="02020603050405020304" pitchFamily="18" charset="0"/>
              <a:cs typeface="Times New Roman" panose="02020603050405020304" pitchFamily="18" charset="0"/>
            </a:endParaRPr>
          </a:p>
        </p:txBody>
      </p:sp>
      <p:sp>
        <p:nvSpPr>
          <p:cNvPr id="19" name="TextBox 18">
            <a:extLst>
              <a:ext uri="{FF2B5EF4-FFF2-40B4-BE49-F238E27FC236}">
                <a16:creationId xmlns:a16="http://schemas.microsoft.com/office/drawing/2014/main" id="{E11C8033-DD75-F245-AF0C-97E36362A874}"/>
              </a:ext>
            </a:extLst>
          </p:cNvPr>
          <p:cNvSpPr txBox="1"/>
          <p:nvPr/>
        </p:nvSpPr>
        <p:spPr>
          <a:xfrm>
            <a:off x="14761372" y="39182814"/>
            <a:ext cx="11034625" cy="3046988"/>
          </a:xfrm>
          <a:prstGeom prst="rect">
            <a:avLst/>
          </a:prstGeom>
          <a:noFill/>
        </p:spPr>
        <p:txBody>
          <a:bodyPr wrap="square" rtlCol="0">
            <a:spAutoFit/>
          </a:bodyPr>
          <a:lstStyle/>
          <a:p>
            <a:pPr algn="ctr"/>
            <a:r>
              <a:rPr lang="en-US" sz="3200" dirty="0"/>
              <a:t>References:</a:t>
            </a:r>
          </a:p>
          <a:p>
            <a:r>
              <a:rPr lang="en-US" sz="3200" dirty="0"/>
              <a:t>1. Hergé, </a:t>
            </a:r>
            <a:r>
              <a:rPr lang="en-US" sz="3200" i="1" dirty="0"/>
              <a:t>Tintin in the Congo</a:t>
            </a:r>
            <a:r>
              <a:rPr lang="en-US" sz="3200" dirty="0"/>
              <a:t>, 1931</a:t>
            </a:r>
          </a:p>
          <a:p>
            <a:r>
              <a:rPr lang="en-US" sz="3200" dirty="0"/>
              <a:t>2.Hergé, </a:t>
            </a:r>
            <a:r>
              <a:rPr lang="en-US" sz="3200" i="1" dirty="0"/>
              <a:t>Tintin in America</a:t>
            </a:r>
            <a:r>
              <a:rPr lang="en-US" sz="3200" dirty="0"/>
              <a:t>, 1931</a:t>
            </a:r>
          </a:p>
          <a:p>
            <a:r>
              <a:rPr lang="en-US" sz="3200" dirty="0"/>
              <a:t>3. Yvan Daniel, “Quelques aperçues comparatistes s sur les représentations du corps souffrant en France et En Chine.” 2015</a:t>
            </a:r>
          </a:p>
          <a:p>
            <a:r>
              <a:rPr lang="en-US" sz="3200" dirty="0"/>
              <a:t>4.“'How to spot a Jap’ Daily Mail</a:t>
            </a:r>
          </a:p>
        </p:txBody>
      </p:sp>
      <p:sp>
        <p:nvSpPr>
          <p:cNvPr id="20" name="TextBox 19">
            <a:extLst>
              <a:ext uri="{FF2B5EF4-FFF2-40B4-BE49-F238E27FC236}">
                <a16:creationId xmlns:a16="http://schemas.microsoft.com/office/drawing/2014/main" id="{0ECAF2A5-24DD-AF4F-BC6B-DADE1B628FBC}"/>
              </a:ext>
            </a:extLst>
          </p:cNvPr>
          <p:cNvSpPr txBox="1"/>
          <p:nvPr/>
        </p:nvSpPr>
        <p:spPr>
          <a:xfrm>
            <a:off x="402690" y="8735233"/>
            <a:ext cx="29468242" cy="8217634"/>
          </a:xfrm>
          <a:prstGeom prst="rect">
            <a:avLst/>
          </a:prstGeom>
          <a:noFill/>
        </p:spPr>
        <p:txBody>
          <a:bodyPr wrap="square" rtlCol="0">
            <a:spAutoFit/>
          </a:bodyPr>
          <a:lstStyle/>
          <a:p>
            <a:pPr algn="ctr"/>
            <a:r>
              <a:rPr lang="en-US" sz="4400" b="1" dirty="0">
                <a:cs typeface="Aharoni" panose="02010803020104030203" pitchFamily="2" charset="-79"/>
              </a:rPr>
              <a:t>A Pattern is Set:</a:t>
            </a:r>
          </a:p>
          <a:p>
            <a:r>
              <a:rPr lang="en-US" sz="4400" b="1" i="1" dirty="0">
                <a:cs typeface="Aharoni" panose="02010803020104030203" pitchFamily="2" charset="-79"/>
              </a:rPr>
              <a:t>Tintin in the Congo</a:t>
            </a:r>
            <a:r>
              <a:rPr lang="en-US" sz="4400" b="1" dirty="0">
                <a:cs typeface="Aharoni" panose="02010803020104030203" pitchFamily="2" charset="-79"/>
              </a:rPr>
              <a:t>: </a:t>
            </a:r>
            <a:r>
              <a:rPr lang="en-US" sz="4400" dirty="0">
                <a:cs typeface="Aharoni" panose="02010803020104030203" pitchFamily="2" charset="-79"/>
              </a:rPr>
              <a:t>(1931) </a:t>
            </a:r>
          </a:p>
          <a:p>
            <a:pPr marL="571500" indent="-571500">
              <a:buFont typeface="Arial" panose="020B0604020202020204" pitchFamily="34" charset="0"/>
              <a:buChar char="•"/>
            </a:pPr>
            <a:r>
              <a:rPr lang="en-US" sz="4400" dirty="0">
                <a:cs typeface="Aharoni" panose="02010803020104030203" pitchFamily="2" charset="-79"/>
              </a:rPr>
              <a:t>The Congolese are drawn with exaggerated features                                      </a:t>
            </a:r>
          </a:p>
          <a:p>
            <a:r>
              <a:rPr lang="en-US" sz="4400" dirty="0">
                <a:cs typeface="Aharoni" panose="02010803020104030203" pitchFamily="2" charset="-79"/>
              </a:rPr>
              <a:t> of puffy lips against dark skin. </a:t>
            </a:r>
          </a:p>
          <a:p>
            <a:r>
              <a:rPr lang="en-US" sz="4400" dirty="0">
                <a:cs typeface="Aharoni" panose="02010803020104030203" pitchFamily="2" charset="-79"/>
              </a:rPr>
              <a:t>Hergé writes the Congolese to speak in “pidgin French”</a:t>
            </a:r>
          </a:p>
          <a:p>
            <a:pPr marL="571500" indent="-571500">
              <a:buFont typeface="Arial" panose="020B0604020202020204" pitchFamily="34" charset="0"/>
              <a:buChar char="•"/>
            </a:pPr>
            <a:r>
              <a:rPr lang="en-US" sz="4400" dirty="0">
                <a:cs typeface="Aharoni" panose="02010803020104030203" pitchFamily="2" charset="-79"/>
              </a:rPr>
              <a:t>The French articles “</a:t>
            </a:r>
            <a:r>
              <a:rPr lang="en-US" sz="4400" i="1" dirty="0">
                <a:cs typeface="Aharoni" panose="02010803020104030203" pitchFamily="2" charset="-79"/>
              </a:rPr>
              <a:t>le,” “la,” </a:t>
            </a:r>
            <a:r>
              <a:rPr lang="en-US" sz="4400" dirty="0">
                <a:cs typeface="Aharoni" panose="02010803020104030203" pitchFamily="2" charset="-79"/>
              </a:rPr>
              <a:t>and</a:t>
            </a:r>
            <a:r>
              <a:rPr lang="en-US" sz="4400" i="1" dirty="0">
                <a:cs typeface="Aharoni" panose="02010803020104030203" pitchFamily="2" charset="-79"/>
              </a:rPr>
              <a:t> “les,” </a:t>
            </a:r>
            <a:r>
              <a:rPr lang="en-US" sz="4400" dirty="0">
                <a:cs typeface="Aharoni" panose="02010803020104030203" pitchFamily="2" charset="-79"/>
              </a:rPr>
              <a:t>are replaced </a:t>
            </a:r>
          </a:p>
          <a:p>
            <a:r>
              <a:rPr lang="en-US" sz="4400" dirty="0">
                <a:cs typeface="Aharoni" panose="02010803020104030203" pitchFamily="2" charset="-79"/>
              </a:rPr>
              <a:t>     with </a:t>
            </a:r>
            <a:r>
              <a:rPr lang="en-US" sz="4400" i="1" dirty="0">
                <a:cs typeface="Aharoni" panose="02010803020104030203" pitchFamily="2" charset="-79"/>
              </a:rPr>
              <a:t>“li.” </a:t>
            </a:r>
            <a:r>
              <a:rPr lang="en-US" sz="4400" i="1" baseline="30000" dirty="0">
                <a:cs typeface="Aharoni" panose="02010803020104030203" pitchFamily="2" charset="-79"/>
              </a:rPr>
              <a:t>1</a:t>
            </a:r>
            <a:endParaRPr lang="en-US" sz="4400" i="1" dirty="0">
              <a:cs typeface="Aharoni" panose="02010803020104030203" pitchFamily="2" charset="-79"/>
            </a:endParaRPr>
          </a:p>
          <a:p>
            <a:endParaRPr lang="en-US" sz="4400" dirty="0">
              <a:cs typeface="Aharoni" panose="02010803020104030203" pitchFamily="2" charset="-79"/>
            </a:endParaRPr>
          </a:p>
          <a:p>
            <a:endParaRPr lang="en-US" sz="4400" dirty="0">
              <a:cs typeface="Aharoni" panose="02010803020104030203" pitchFamily="2" charset="-79"/>
            </a:endParaRPr>
          </a:p>
          <a:p>
            <a:endParaRPr lang="en-US" sz="4400" dirty="0">
              <a:cs typeface="Aharoni" panose="02010803020104030203" pitchFamily="2" charset="-79"/>
            </a:endParaRPr>
          </a:p>
          <a:p>
            <a:endParaRPr lang="en-US" sz="4400" dirty="0">
              <a:cs typeface="Aharoni" panose="02010803020104030203" pitchFamily="2" charset="-79"/>
            </a:endParaRPr>
          </a:p>
          <a:p>
            <a:endParaRPr lang="en-US" sz="4400" dirty="0">
              <a:cs typeface="Aharoni" panose="02010803020104030203" pitchFamily="2" charset="-79"/>
            </a:endParaRPr>
          </a:p>
        </p:txBody>
      </p:sp>
      <p:sp>
        <p:nvSpPr>
          <p:cNvPr id="21" name="TextBox 20">
            <a:extLst>
              <a:ext uri="{FF2B5EF4-FFF2-40B4-BE49-F238E27FC236}">
                <a16:creationId xmlns:a16="http://schemas.microsoft.com/office/drawing/2014/main" id="{7CFB1C90-5CB0-774C-A48B-D689E0ACD09A}"/>
              </a:ext>
            </a:extLst>
          </p:cNvPr>
          <p:cNvSpPr txBox="1"/>
          <p:nvPr/>
        </p:nvSpPr>
        <p:spPr>
          <a:xfrm>
            <a:off x="17973767" y="9662836"/>
            <a:ext cx="11547397" cy="4832092"/>
          </a:xfrm>
          <a:prstGeom prst="rect">
            <a:avLst/>
          </a:prstGeom>
          <a:noFill/>
        </p:spPr>
        <p:txBody>
          <a:bodyPr wrap="square" rtlCol="0">
            <a:spAutoFit/>
          </a:bodyPr>
          <a:lstStyle/>
          <a:p>
            <a:r>
              <a:rPr lang="en-US" sz="4400" b="1" i="1" dirty="0">
                <a:cs typeface="Aharoni" panose="02010803020104030203" pitchFamily="2" charset="-79"/>
              </a:rPr>
              <a:t>Tintin in America: </a:t>
            </a:r>
            <a:r>
              <a:rPr lang="en-US" sz="4400" dirty="0">
                <a:cs typeface="Aharoni" panose="02010803020104030203" pitchFamily="2" charset="-79"/>
              </a:rPr>
              <a:t>(1931)</a:t>
            </a:r>
          </a:p>
          <a:p>
            <a:pPr marL="571500" indent="-571500">
              <a:buFont typeface="Arial" panose="020B0604020202020204" pitchFamily="34" charset="0"/>
              <a:buChar char="•"/>
            </a:pPr>
            <a:r>
              <a:rPr lang="en-US" sz="4400" dirty="0">
                <a:cs typeface="Aharoni" panose="02010803020104030203" pitchFamily="2" charset="-79"/>
              </a:rPr>
              <a:t>The Blackfoot Native Americans are drawn with Red skin </a:t>
            </a:r>
          </a:p>
          <a:p>
            <a:pPr marL="571500" indent="-571500">
              <a:buFont typeface="Arial" panose="020B0604020202020204" pitchFamily="34" charset="0"/>
              <a:buChar char="•"/>
            </a:pPr>
            <a:r>
              <a:rPr lang="en-US" sz="4400" dirty="0">
                <a:cs typeface="Aharoni" panose="02010803020104030203" pitchFamily="2" charset="-79"/>
              </a:rPr>
              <a:t>The Blackfoot chief is named “Big Chief Keen-Eyed Mole.”</a:t>
            </a:r>
          </a:p>
          <a:p>
            <a:pPr marL="571500" indent="-571500">
              <a:buFont typeface="Arial" panose="020B0604020202020204" pitchFamily="34" charset="0"/>
              <a:buChar char="•"/>
            </a:pPr>
            <a:r>
              <a:rPr lang="en-US" sz="4400" dirty="0">
                <a:cs typeface="Aharoni" panose="02010803020104030203" pitchFamily="2" charset="-79"/>
              </a:rPr>
              <a:t>The white American is named ““Paleface-with-eyes-of-the-Moon.”</a:t>
            </a:r>
            <a:r>
              <a:rPr lang="en-US" sz="4400" baseline="30000" dirty="0">
                <a:cs typeface="Aharoni" panose="02010803020104030203" pitchFamily="2" charset="-79"/>
              </a:rPr>
              <a:t>2</a:t>
            </a:r>
            <a:endParaRPr lang="en-US" sz="4400" dirty="0">
              <a:cs typeface="Aharoni" panose="02010803020104030203" pitchFamily="2" charset="-79"/>
            </a:endParaRPr>
          </a:p>
        </p:txBody>
      </p:sp>
      <p:sp>
        <p:nvSpPr>
          <p:cNvPr id="22" name="TextBox 21">
            <a:extLst>
              <a:ext uri="{FF2B5EF4-FFF2-40B4-BE49-F238E27FC236}">
                <a16:creationId xmlns:a16="http://schemas.microsoft.com/office/drawing/2014/main" id="{3004B5C3-0C45-4649-A5DD-08858D148DCD}"/>
              </a:ext>
            </a:extLst>
          </p:cNvPr>
          <p:cNvSpPr txBox="1"/>
          <p:nvPr/>
        </p:nvSpPr>
        <p:spPr>
          <a:xfrm>
            <a:off x="151332" y="15139263"/>
            <a:ext cx="29468242" cy="17943374"/>
          </a:xfrm>
          <a:prstGeom prst="rect">
            <a:avLst/>
          </a:prstGeom>
          <a:noFill/>
        </p:spPr>
        <p:txBody>
          <a:bodyPr wrap="square" rtlCol="0">
            <a:spAutoFit/>
          </a:bodyPr>
          <a:lstStyle/>
          <a:p>
            <a:pPr algn="ctr"/>
            <a:r>
              <a:rPr lang="en-US" sz="4000" b="1" dirty="0">
                <a:cs typeface="Aharoni" panose="02010803020104030203" pitchFamily="2" charset="-79"/>
              </a:rPr>
              <a:t>The Blue Lotus:</a:t>
            </a:r>
          </a:p>
          <a:p>
            <a:pPr algn="ctr"/>
            <a:endParaRPr lang="en-US" sz="4000" b="1" dirty="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Set during the “Mukden Incident” on September 18</a:t>
            </a:r>
            <a:r>
              <a:rPr lang="en-US" sz="4000" baseline="30000" dirty="0">
                <a:ea typeface="Times New Roman" panose="02020603050405020304" pitchFamily="18" charset="0"/>
                <a:cs typeface="Aharoni" panose="02010803020104030203" pitchFamily="2" charset="-79"/>
              </a:rPr>
              <a:t>th</a:t>
            </a:r>
            <a:r>
              <a:rPr lang="en-US" sz="4000" dirty="0">
                <a:ea typeface="Times New Roman" panose="02020603050405020304" pitchFamily="18" charset="0"/>
                <a:cs typeface="Aharoni" panose="02010803020104030203" pitchFamily="2" charset="-79"/>
              </a:rPr>
              <a:t>, 1931. Wherein, Japanese officials bombed the Manchurian railway, blamed the Chinese, and then occupied the country.</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The Chinese characters are dressed in light colors, the same which Tintin wears. The Japanese are in dark colors. Light versus Dark.</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Hergé wrote the story so that the Chinese were seen to be suffering in need of a savior. In doing this, Tintin (representing Hergé) took on that role. </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The character of Chang is stripped of his Chinese features and replaced with Eurocentric ones:</a:t>
            </a:r>
          </a:p>
          <a:p>
            <a:r>
              <a:rPr lang="en-US" sz="4000" dirty="0">
                <a:ea typeface="Times New Roman" panose="02020603050405020304" pitchFamily="18" charset="0"/>
                <a:cs typeface="Aharoni" panose="02010803020104030203" pitchFamily="2" charset="-79"/>
              </a:rPr>
              <a:t>    oval eyes, round face, and hair. This was done so that white readers sympathize with the Chinese.</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Comic illustrations portray Japanese characters, especially Mitsuhirato (the villain)</a:t>
            </a:r>
          </a:p>
          <a:p>
            <a:r>
              <a:rPr lang="en-US" sz="4000" dirty="0">
                <a:ea typeface="Times New Roman" panose="02020603050405020304" pitchFamily="18" charset="0"/>
                <a:cs typeface="Aharoni" panose="02010803020104030203" pitchFamily="2" charset="-79"/>
              </a:rPr>
              <a:t>    as animalistic, buffoons, and manipulators. </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Mitsuhirato’s face is elongated, ears ballooned out, and teeth large. Parallel to how</a:t>
            </a:r>
          </a:p>
          <a:p>
            <a:r>
              <a:rPr lang="en-US" sz="4000" dirty="0">
                <a:ea typeface="Times New Roman" panose="02020603050405020304" pitchFamily="18" charset="0"/>
                <a:cs typeface="Aharoni" panose="02010803020104030203" pitchFamily="2" charset="-79"/>
              </a:rPr>
              <a:t>     anti-Japanese propaganda of the same time described Japanese.</a:t>
            </a:r>
            <a:r>
              <a:rPr lang="en-US" sz="4000" baseline="30000" dirty="0">
                <a:ea typeface="Times New Roman" panose="02020603050405020304" pitchFamily="18" charset="0"/>
                <a:cs typeface="Aharoni" panose="02010803020104030203" pitchFamily="2" charset="-79"/>
              </a:rPr>
              <a:t>4</a:t>
            </a:r>
            <a:endParaRPr lang="en-US" sz="4000" dirty="0">
              <a:ea typeface="Times New Roman" panose="02020603050405020304" pitchFamily="18" charset="0"/>
              <a:cs typeface="Aharoni" panose="02010803020104030203" pitchFamily="2" charset="-79"/>
            </a:endParaRP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The Japanese soldiers are militaristic .The dark greens and greys as well as their stature alludes to </a:t>
            </a:r>
          </a:p>
          <a:p>
            <a:r>
              <a:rPr lang="en-US" sz="4000" dirty="0">
                <a:ea typeface="Times New Roman" panose="02020603050405020304" pitchFamily="18" charset="0"/>
                <a:cs typeface="Aharoni" panose="02010803020104030203" pitchFamily="2" charset="-79"/>
              </a:rPr>
              <a:t>     their corruption.</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Mitsuhirato’s assistant, named “</a:t>
            </a:r>
            <a:r>
              <a:rPr lang="en-US" sz="4000" i="1" dirty="0">
                <a:ea typeface="Times New Roman" panose="02020603050405020304" pitchFamily="18" charset="0"/>
                <a:cs typeface="Aharoni" panose="02010803020104030203" pitchFamily="2" charset="-79"/>
              </a:rPr>
              <a:t>Yamato,” </a:t>
            </a:r>
            <a:r>
              <a:rPr lang="en-US" sz="4000" dirty="0">
                <a:ea typeface="Times New Roman" panose="02020603050405020304" pitchFamily="18" charset="0"/>
                <a:cs typeface="Aharoni" panose="02010803020104030203" pitchFamily="2" charset="-79"/>
              </a:rPr>
              <a:t>(which means Japan) is drawn to have nuclear yellow skin and</a:t>
            </a:r>
          </a:p>
          <a:p>
            <a:r>
              <a:rPr lang="en-US" sz="4000" dirty="0">
                <a:ea typeface="Times New Roman" panose="02020603050405020304" pitchFamily="18" charset="0"/>
                <a:cs typeface="Aharoni" panose="02010803020104030203" pitchFamily="2" charset="-79"/>
              </a:rPr>
              <a:t>     grinning teeth.</a:t>
            </a:r>
          </a:p>
          <a:p>
            <a:endParaRPr lang="en-US" sz="4000" dirty="0">
              <a:ea typeface="Times New Roman" panose="02020603050405020304" pitchFamily="18" charset="0"/>
              <a:cs typeface="Aharoni" panose="02010803020104030203" pitchFamily="2" charset="-79"/>
            </a:endParaRPr>
          </a:p>
          <a:p>
            <a:pPr marL="571500" indent="-571500">
              <a:buFont typeface="Arial" panose="020B0604020202020204" pitchFamily="34" charset="0"/>
              <a:buChar char="•"/>
            </a:pPr>
            <a:r>
              <a:rPr lang="en-US" sz="4000" dirty="0">
                <a:ea typeface="Times New Roman" panose="02020603050405020304" pitchFamily="18" charset="0"/>
                <a:cs typeface="Aharoni" panose="02010803020104030203" pitchFamily="2" charset="-79"/>
              </a:rPr>
              <a:t>Deceit can also be found in a Japanese character portraying a Chinese man attempting to kill Tintin.</a:t>
            </a:r>
          </a:p>
          <a:p>
            <a:pPr marL="571500" indent="-571500">
              <a:buFont typeface="Arial" panose="020B0604020202020204" pitchFamily="34" charset="0"/>
              <a:buChar char="•"/>
            </a:pPr>
            <a:endParaRPr lang="en-US" sz="4000" dirty="0">
              <a:ea typeface="Times New Roman" panose="02020603050405020304" pitchFamily="18" charset="0"/>
              <a:cs typeface="Aharoni" panose="02010803020104030203" pitchFamily="2" charset="-79"/>
            </a:endParaRPr>
          </a:p>
          <a:p>
            <a:endParaRPr lang="en-US" sz="4000" dirty="0">
              <a:cs typeface="Aharoni" panose="02010803020104030203" pitchFamily="2" charset="-79"/>
            </a:endParaRPr>
          </a:p>
          <a:p>
            <a:endParaRPr lang="en-US" sz="4000" dirty="0">
              <a:cs typeface="Aharoni" panose="02010803020104030203" pitchFamily="2" charset="-79"/>
            </a:endParaRPr>
          </a:p>
        </p:txBody>
      </p:sp>
      <p:pic>
        <p:nvPicPr>
          <p:cNvPr id="24" name="Picture 23" descr="A person smiling at the camera&#10;&#10;Description automatically generated with medium confidence">
            <a:extLst>
              <a:ext uri="{FF2B5EF4-FFF2-40B4-BE49-F238E27FC236}">
                <a16:creationId xmlns:a16="http://schemas.microsoft.com/office/drawing/2014/main" id="{EE96CB89-68B5-AD4B-9CEF-015BBEABF4BB}"/>
              </a:ext>
            </a:extLst>
          </p:cNvPr>
          <p:cNvPicPr>
            <a:picLocks noChangeAspect="1"/>
          </p:cNvPicPr>
          <p:nvPr/>
        </p:nvPicPr>
        <p:blipFill>
          <a:blip r:embed="rId2"/>
          <a:stretch>
            <a:fillRect/>
          </a:stretch>
        </p:blipFill>
        <p:spPr>
          <a:xfrm>
            <a:off x="26429963" y="38123257"/>
            <a:ext cx="2196789" cy="3593592"/>
          </a:xfrm>
          <a:prstGeom prst="rect">
            <a:avLst/>
          </a:prstGeom>
        </p:spPr>
      </p:pic>
      <p:sp>
        <p:nvSpPr>
          <p:cNvPr id="25" name="TextBox 24">
            <a:extLst>
              <a:ext uri="{FF2B5EF4-FFF2-40B4-BE49-F238E27FC236}">
                <a16:creationId xmlns:a16="http://schemas.microsoft.com/office/drawing/2014/main" id="{385F5681-585D-494F-88E3-DEB0BF012F23}"/>
              </a:ext>
            </a:extLst>
          </p:cNvPr>
          <p:cNvSpPr txBox="1"/>
          <p:nvPr/>
        </p:nvSpPr>
        <p:spPr>
          <a:xfrm>
            <a:off x="24735152" y="41908017"/>
            <a:ext cx="5586412" cy="646331"/>
          </a:xfrm>
          <a:prstGeom prst="rect">
            <a:avLst/>
          </a:prstGeom>
          <a:noFill/>
        </p:spPr>
        <p:txBody>
          <a:bodyPr wrap="square" rtlCol="0">
            <a:spAutoFit/>
          </a:bodyPr>
          <a:lstStyle/>
          <a:p>
            <a:pPr algn="ctr"/>
            <a:r>
              <a:rPr lang="en-US" sz="3600" dirty="0"/>
              <a:t>Gemma L. Small</a:t>
            </a:r>
          </a:p>
        </p:txBody>
      </p:sp>
      <p:pic>
        <p:nvPicPr>
          <p:cNvPr id="28" name="Picture 27" descr="A picture containing calendar&#10;&#10;Description automatically generated">
            <a:extLst>
              <a:ext uri="{FF2B5EF4-FFF2-40B4-BE49-F238E27FC236}">
                <a16:creationId xmlns:a16="http://schemas.microsoft.com/office/drawing/2014/main" id="{124161BD-783D-A14F-8F18-2F97B599F446}"/>
              </a:ext>
            </a:extLst>
          </p:cNvPr>
          <p:cNvPicPr>
            <a:picLocks noChangeAspect="1"/>
          </p:cNvPicPr>
          <p:nvPr/>
        </p:nvPicPr>
        <p:blipFill>
          <a:blip r:embed="rId3"/>
          <a:stretch>
            <a:fillRect/>
          </a:stretch>
        </p:blipFill>
        <p:spPr>
          <a:xfrm>
            <a:off x="13180219" y="9857626"/>
            <a:ext cx="4389709" cy="4021539"/>
          </a:xfrm>
          <a:prstGeom prst="rect">
            <a:avLst/>
          </a:prstGeom>
        </p:spPr>
      </p:pic>
      <p:sp>
        <p:nvSpPr>
          <p:cNvPr id="29" name="TextBox 28">
            <a:extLst>
              <a:ext uri="{FF2B5EF4-FFF2-40B4-BE49-F238E27FC236}">
                <a16:creationId xmlns:a16="http://schemas.microsoft.com/office/drawing/2014/main" id="{6BE63D91-40EA-0247-9951-C224D7D42A26}"/>
              </a:ext>
            </a:extLst>
          </p:cNvPr>
          <p:cNvSpPr txBox="1"/>
          <p:nvPr/>
        </p:nvSpPr>
        <p:spPr>
          <a:xfrm>
            <a:off x="13356645" y="14063688"/>
            <a:ext cx="4036855" cy="461665"/>
          </a:xfrm>
          <a:prstGeom prst="rect">
            <a:avLst/>
          </a:prstGeom>
          <a:noFill/>
        </p:spPr>
        <p:txBody>
          <a:bodyPr wrap="square" rtlCol="0">
            <a:spAutoFit/>
          </a:bodyPr>
          <a:lstStyle/>
          <a:p>
            <a:r>
              <a:rPr lang="en-US" sz="2400" dirty="0"/>
              <a:t>Source: Tintin in the Congo</a:t>
            </a:r>
          </a:p>
        </p:txBody>
      </p:sp>
      <p:pic>
        <p:nvPicPr>
          <p:cNvPr id="1032" name="Picture 8">
            <a:extLst>
              <a:ext uri="{FF2B5EF4-FFF2-40B4-BE49-F238E27FC236}">
                <a16:creationId xmlns:a16="http://schemas.microsoft.com/office/drawing/2014/main" id="{00B1D1F5-0F2F-7544-85A1-FAA88872BA48}"/>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068647" y="20795314"/>
            <a:ext cx="5655191" cy="4498448"/>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C037F755-9F2C-2F4D-92F3-0ED0415F3E61}"/>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4220910" y="25531508"/>
            <a:ext cx="3976392" cy="8449833"/>
          </a:xfrm>
          <a:prstGeom prst="rect">
            <a:avLst/>
          </a:prstGeom>
          <a:noFill/>
          <a:extLst>
            <a:ext uri="{909E8E84-426E-40DD-AFC4-6F175D3DCCD1}">
              <a14:hiddenFill xmlns:a14="http://schemas.microsoft.com/office/drawing/2010/main">
                <a:solidFill>
                  <a:srgbClr val="FFFFFF"/>
                </a:solidFill>
              </a14:hiddenFill>
            </a:ext>
          </a:extLst>
        </p:spPr>
      </p:pic>
      <p:sp>
        <p:nvSpPr>
          <p:cNvPr id="32" name="TextBox 31">
            <a:extLst>
              <a:ext uri="{FF2B5EF4-FFF2-40B4-BE49-F238E27FC236}">
                <a16:creationId xmlns:a16="http://schemas.microsoft.com/office/drawing/2014/main" id="{64EDC327-99D1-6F4C-BF23-0F500A1B88D3}"/>
              </a:ext>
            </a:extLst>
          </p:cNvPr>
          <p:cNvSpPr txBox="1"/>
          <p:nvPr/>
        </p:nvSpPr>
        <p:spPr>
          <a:xfrm>
            <a:off x="564441" y="33300188"/>
            <a:ext cx="25231556" cy="5632311"/>
          </a:xfrm>
          <a:prstGeom prst="rect">
            <a:avLst/>
          </a:prstGeom>
          <a:noFill/>
        </p:spPr>
        <p:txBody>
          <a:bodyPr wrap="square" rtlCol="0">
            <a:spAutoFit/>
          </a:bodyPr>
          <a:lstStyle/>
          <a:p>
            <a:pPr algn="ctr"/>
            <a:r>
              <a:rPr lang="en-US" sz="4000" b="1" dirty="0"/>
              <a:t>How Film Changes the Story:</a:t>
            </a:r>
          </a:p>
          <a:p>
            <a:endParaRPr lang="en-US" sz="4000" dirty="0"/>
          </a:p>
          <a:p>
            <a:pPr marL="571500" indent="-571500">
              <a:buFont typeface="Arial" panose="020B0604020202020204" pitchFamily="34" charset="0"/>
              <a:buChar char="•"/>
            </a:pPr>
            <a:r>
              <a:rPr lang="en-US" sz="4000" dirty="0"/>
              <a:t>In later television adaptations (1991), voice characterizations and music also convey racial motifs. Mitsuhirato receives a distorted voice and both Chinese and Japanese accents create exotism. </a:t>
            </a:r>
          </a:p>
          <a:p>
            <a:pPr marL="571500" indent="-571500">
              <a:buFont typeface="Arial" panose="020B0604020202020204" pitchFamily="34" charset="0"/>
              <a:buChar char="•"/>
            </a:pPr>
            <a:r>
              <a:rPr lang="en-US" sz="4000" dirty="0"/>
              <a:t>Linguistically, there are certain phrases that get changed. Many sentences stereotyping Japan or the Chinese get erased. </a:t>
            </a:r>
          </a:p>
          <a:p>
            <a:pPr marL="571500" indent="-571500">
              <a:buFont typeface="Arial" panose="020B0604020202020204" pitchFamily="34" charset="0"/>
              <a:buChar char="•"/>
            </a:pPr>
            <a:r>
              <a:rPr lang="en-US" sz="4000" dirty="0"/>
              <a:t>The omission of certain elements found in the book; such as racially driven scenes, evil associated with “yellow skin,” as well as much of the context of the Second Sino-Japanese War affirms the inaccuracies that this research uncovered. </a:t>
            </a:r>
          </a:p>
          <a:p>
            <a:endParaRPr lang="en-US" sz="4000" dirty="0"/>
          </a:p>
        </p:txBody>
      </p:sp>
    </p:spTree>
    <p:extLst>
      <p:ext uri="{BB962C8B-B14F-4D97-AF65-F5344CB8AC3E}">
        <p14:creationId xmlns:p14="http://schemas.microsoft.com/office/powerpoint/2010/main" val="14237517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1355</TotalTime>
  <Words>635</Words>
  <Application>Microsoft Macintosh PowerPoint</Application>
  <PresentationFormat>Custom</PresentationFormat>
  <Paragraphs>57</Paragraphs>
  <Slides>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vt:i4>
      </vt:variant>
    </vt:vector>
  </HeadingPairs>
  <TitlesOfParts>
    <vt:vector size="8" baseType="lpstr">
      <vt:lpstr>Arial</vt:lpstr>
      <vt:lpstr>Bree Serif</vt:lpstr>
      <vt:lpstr>Calibri</vt:lpstr>
      <vt:lpstr>Calibri Light</vt:lpstr>
      <vt:lpstr>Devanagari Sangam MN</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Gemma L Small</dc:creator>
  <cp:lastModifiedBy>Patricia A Jay</cp:lastModifiedBy>
  <cp:revision>14</cp:revision>
  <dcterms:created xsi:type="dcterms:W3CDTF">2021-04-22T15:54:10Z</dcterms:created>
  <dcterms:modified xsi:type="dcterms:W3CDTF">2021-04-29T19:07:13Z</dcterms:modified>
</cp:coreProperties>
</file>