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sldIdLst>
    <p:sldId id="256" r:id="rId5"/>
  </p:sldIdLst>
  <p:sldSz cx="43891200" cy="32918400"/>
  <p:notesSz cx="6858000" cy="9144000"/>
  <p:embeddedFontLst>
    <p:embeddedFont>
      <p:font typeface="Libre Baskerville" panose="02000000000000000000" pitchFamily="2" charset="0"/>
      <p:bold r:id="rId6"/>
    </p:embeddedFont>
    <p:embeddedFont>
      <p:font typeface="Montserrat Light" pitchFamily="2" charset="77"/>
      <p:regular r:id="rId7"/>
    </p:embeddedFont>
  </p:embeddedFontLst>
  <p:custDataLst>
    <p:tags r:id="rId8"/>
  </p:custDataLst>
  <p:defaultTextStyle>
    <a:defPPr>
      <a:defRPr lang="en-US"/>
    </a:defPPr>
    <a:lvl1pPr algn="l" rtl="0" fontAlgn="base">
      <a:spcBef>
        <a:spcPct val="0"/>
      </a:spcBef>
      <a:spcAft>
        <a:spcPct val="0"/>
      </a:spcAft>
      <a:defRPr sz="3800" kern="1200">
        <a:solidFill>
          <a:schemeClr val="tx1"/>
        </a:solidFill>
        <a:latin typeface="Arial"/>
        <a:ea typeface="+mn-ea"/>
        <a:cs typeface="+mn-cs"/>
      </a:defRPr>
    </a:lvl1pPr>
    <a:lvl2pPr marL="457200" algn="l" rtl="0" fontAlgn="base">
      <a:spcBef>
        <a:spcPct val="0"/>
      </a:spcBef>
      <a:spcAft>
        <a:spcPct val="0"/>
      </a:spcAft>
      <a:defRPr sz="3800" kern="1200">
        <a:solidFill>
          <a:schemeClr val="tx1"/>
        </a:solidFill>
        <a:latin typeface="Arial"/>
        <a:ea typeface="+mn-ea"/>
        <a:cs typeface="+mn-cs"/>
      </a:defRPr>
    </a:lvl2pPr>
    <a:lvl3pPr marL="914400" algn="l" rtl="0" fontAlgn="base">
      <a:spcBef>
        <a:spcPct val="0"/>
      </a:spcBef>
      <a:spcAft>
        <a:spcPct val="0"/>
      </a:spcAft>
      <a:defRPr sz="3800" kern="1200">
        <a:solidFill>
          <a:schemeClr val="tx1"/>
        </a:solidFill>
        <a:latin typeface="Arial"/>
        <a:ea typeface="+mn-ea"/>
        <a:cs typeface="+mn-cs"/>
      </a:defRPr>
    </a:lvl3pPr>
    <a:lvl4pPr marL="1371600" algn="l" rtl="0" fontAlgn="base">
      <a:spcBef>
        <a:spcPct val="0"/>
      </a:spcBef>
      <a:spcAft>
        <a:spcPct val="0"/>
      </a:spcAft>
      <a:defRPr sz="3800" kern="1200">
        <a:solidFill>
          <a:schemeClr val="tx1"/>
        </a:solidFill>
        <a:latin typeface="Arial"/>
        <a:ea typeface="+mn-ea"/>
        <a:cs typeface="+mn-cs"/>
      </a:defRPr>
    </a:lvl4pPr>
    <a:lvl5pPr marL="1828800" algn="l" rtl="0" fontAlgn="base">
      <a:spcBef>
        <a:spcPct val="0"/>
      </a:spcBef>
      <a:spcAft>
        <a:spcPct val="0"/>
      </a:spcAft>
      <a:defRPr sz="3800" kern="1200">
        <a:solidFill>
          <a:schemeClr val="tx1"/>
        </a:solidFill>
        <a:latin typeface="Arial"/>
        <a:ea typeface="+mn-ea"/>
        <a:cs typeface="+mn-cs"/>
      </a:defRPr>
    </a:lvl5pPr>
    <a:lvl6pPr marL="2286000" algn="l" defTabSz="914400" rtl="0" eaLnBrk="1" latinLnBrk="0" hangingPunct="1">
      <a:defRPr sz="3800" kern="1200">
        <a:solidFill>
          <a:schemeClr val="tx1"/>
        </a:solidFill>
        <a:latin typeface="Arial"/>
        <a:ea typeface="+mn-ea"/>
        <a:cs typeface="+mn-cs"/>
      </a:defRPr>
    </a:lvl6pPr>
    <a:lvl7pPr marL="2743200" algn="l" defTabSz="914400" rtl="0" eaLnBrk="1" latinLnBrk="0" hangingPunct="1">
      <a:defRPr sz="3800" kern="1200">
        <a:solidFill>
          <a:schemeClr val="tx1"/>
        </a:solidFill>
        <a:latin typeface="Arial"/>
        <a:ea typeface="+mn-ea"/>
        <a:cs typeface="+mn-cs"/>
      </a:defRPr>
    </a:lvl7pPr>
    <a:lvl8pPr marL="3200400" algn="l" defTabSz="914400" rtl="0" eaLnBrk="1" latinLnBrk="0" hangingPunct="1">
      <a:defRPr sz="3800" kern="1200">
        <a:solidFill>
          <a:schemeClr val="tx1"/>
        </a:solidFill>
        <a:latin typeface="Arial"/>
        <a:ea typeface="+mn-ea"/>
        <a:cs typeface="+mn-cs"/>
      </a:defRPr>
    </a:lvl8pPr>
    <a:lvl9pPr marL="3657600" algn="l" defTabSz="914400" rtl="0" eaLnBrk="1" latinLnBrk="0" hangingPunct="1">
      <a:defRPr sz="3800"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ABD2D5"/>
    <a:srgbClr val="83BCC1"/>
    <a:srgbClr val="7AB6BC"/>
    <a:srgbClr val="438086"/>
    <a:srgbClr val="BCDCDE"/>
    <a:srgbClr val="EAEAEA"/>
    <a:srgbClr val="87C5CB"/>
    <a:srgbClr val="5BF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3" d="100"/>
          <a:sy n="23" d="100"/>
        </p:scale>
        <p:origin x="2664" y="264"/>
      </p:cViewPr>
      <p:guideLst>
        <p:guide orient="horz" pos="10368"/>
        <p:guide pos="13824"/>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font" Target="fonts/font2.fntdata"/><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font" Target="fonts/font1.fntdata"/><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en-US" sz="3200" dirty="0"/>
              <a:t>Where Respondents Get News From</a:t>
            </a:r>
          </a:p>
        </c:rich>
      </c:tx>
      <c:layout>
        <c:manualLayout>
          <c:xMode val="edge"/>
          <c:yMode val="edge"/>
          <c:x val="0.12331226978980568"/>
          <c:y val="1.2512215282789748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pieChart>
        <c:varyColors val="1"/>
        <c:ser>
          <c:idx val="0"/>
          <c:order val="0"/>
          <c:tx>
            <c:strRef>
              <c:f>'Q6&amp;Q10'!$F$3</c:f>
              <c:strCache>
                <c:ptCount val="1"/>
                <c:pt idx="0">
                  <c:v># of respondents </c:v>
                </c:pt>
              </c:strCache>
            </c:strRef>
          </c:tx>
          <c:dPt>
            <c:idx val="0"/>
            <c:bubble3D val="0"/>
            <c:spPr>
              <a:solidFill>
                <a:schemeClr val="accent2">
                  <a:tint val="77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983C-4D56-B5FD-959FAA0AD9F0}"/>
              </c:ext>
            </c:extLst>
          </c:dPt>
          <c:dPt>
            <c:idx val="1"/>
            <c:bubble3D val="0"/>
            <c:spPr>
              <a:solidFill>
                <a:schemeClr val="accent2">
                  <a:shade val="76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983C-4D56-B5FD-959FAA0AD9F0}"/>
              </c:ext>
            </c:extLst>
          </c:dPt>
          <c:dLbls>
            <c:dLbl>
              <c:idx val="0"/>
              <c:layout>
                <c:manualLayout>
                  <c:x val="-0.13091268003264298"/>
                  <c:y val="9.2685575692717459E-2"/>
                </c:manualLayout>
              </c:layout>
              <c:spPr>
                <a:noFill/>
                <a:ln>
                  <a:noFill/>
                </a:ln>
                <a:effectLst/>
              </c:spPr>
              <c:txPr>
                <a:bodyPr rot="0" spcFirstLastPara="1" vertOverflow="ellipsis" vert="horz" wrap="square" lIns="38100" tIns="19050" rIns="38100" bIns="19050" anchor="ctr" anchorCtr="1">
                  <a:noAutofit/>
                </a:bodyPr>
                <a:lstStyle/>
                <a:p>
                  <a:pPr>
                    <a:defRPr sz="320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8426707690950398"/>
                      <c:h val="0.1550402498151903"/>
                    </c:manualLayout>
                  </c15:layout>
                </c:ext>
                <c:ext xmlns:c16="http://schemas.microsoft.com/office/drawing/2014/chart" uri="{C3380CC4-5D6E-409C-BE32-E72D297353CC}">
                  <c16:uniqueId val="{00000001-983C-4D56-B5FD-959FAA0AD9F0}"/>
                </c:ext>
              </c:extLst>
            </c:dLbl>
            <c:dLbl>
              <c:idx val="1"/>
              <c:layout>
                <c:manualLayout>
                  <c:x val="0.16441397031253444"/>
                  <c:y val="-6.4788754288006234E-2"/>
                </c:manualLayout>
              </c:layout>
              <c:spPr>
                <a:noFill/>
                <a:ln>
                  <a:noFill/>
                </a:ln>
                <a:effectLst/>
              </c:spPr>
              <c:txPr>
                <a:bodyPr rot="0" spcFirstLastPara="1" vertOverflow="ellipsis" vert="horz" wrap="square" lIns="38100" tIns="19050" rIns="38100" bIns="19050" anchor="ctr" anchorCtr="1">
                  <a:noAutofit/>
                </a:bodyPr>
                <a:lstStyle/>
                <a:p>
                  <a:pPr>
                    <a:defRPr sz="320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0975484682061804"/>
                      <c:h val="0.17033295738304444"/>
                    </c:manualLayout>
                  </c15:layout>
                </c:ext>
                <c:ext xmlns:c16="http://schemas.microsoft.com/office/drawing/2014/chart" uri="{C3380CC4-5D6E-409C-BE32-E72D297353CC}">
                  <c16:uniqueId val="{00000003-983C-4D56-B5FD-959FAA0AD9F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'Q6&amp;Q10'!$E$4:$E$5</c:f>
              <c:strCache>
                <c:ptCount val="2"/>
                <c:pt idx="0">
                  <c:v>Social Media</c:v>
                </c:pt>
                <c:pt idx="1">
                  <c:v>All other sources</c:v>
                </c:pt>
              </c:strCache>
            </c:strRef>
          </c:cat>
          <c:val>
            <c:numRef>
              <c:f>'Q6&amp;Q10'!$F$4:$F$5</c:f>
              <c:numCache>
                <c:formatCode>General</c:formatCode>
                <c:ptCount val="2"/>
                <c:pt idx="0">
                  <c:v>49</c:v>
                </c:pt>
                <c:pt idx="1">
                  <c:v>73</c:v>
                </c:pt>
              </c:numCache>
            </c:numRef>
          </c:val>
          <c:extLst>
            <c:ext xmlns:c16="http://schemas.microsoft.com/office/drawing/2014/chart" uri="{C3380CC4-5D6E-409C-BE32-E72D297353CC}">
              <c16:uniqueId val="{00000004-983C-4D56-B5FD-959FAA0AD9F0}"/>
            </c:ext>
          </c:extLst>
        </c:ser>
        <c:dLbls>
          <c:dLblPos val="inEnd"/>
          <c:showLegendKey val="0"/>
          <c:showVal val="0"/>
          <c:showCatName val="1"/>
          <c:showSerName val="0"/>
          <c:showPercent val="1"/>
          <c:showBubbleSize val="0"/>
          <c:showLeaderLines val="1"/>
        </c:dLbls>
        <c:firstSliceAng val="0"/>
      </c:pie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3600" b="1" i="0" u="none" strike="noStrike" kern="1200" baseline="0">
                <a:solidFill>
                  <a:schemeClr val="dk1">
                    <a:lumMod val="75000"/>
                    <a:lumOff val="25000"/>
                  </a:schemeClr>
                </a:solidFill>
                <a:latin typeface="+mn-lt"/>
                <a:ea typeface="+mn-ea"/>
                <a:cs typeface="+mn-cs"/>
              </a:defRPr>
            </a:pPr>
            <a:r>
              <a:rPr lang="en-US" sz="3600"/>
              <a:t>Where Respondents are from</a:t>
            </a:r>
          </a:p>
        </c:rich>
      </c:tx>
      <c:overlay val="0"/>
      <c:spPr>
        <a:noFill/>
        <a:ln>
          <a:noFill/>
        </a:ln>
        <a:effectLst/>
      </c:spPr>
      <c:txPr>
        <a:bodyPr rot="0" spcFirstLastPara="1" vertOverflow="ellipsis" vert="horz" wrap="square" anchor="ctr" anchorCtr="1"/>
        <a:lstStyle/>
        <a:p>
          <a:pPr>
            <a:defRPr sz="36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3.1610218178387071E-2"/>
          <c:y val="8.5361103807150326E-2"/>
          <c:w val="0.96838978182161295"/>
          <c:h val="0.82759800303752329"/>
        </c:manualLayout>
      </c:layout>
      <c:barChart>
        <c:barDir val="col"/>
        <c:grouping val="clustered"/>
        <c:varyColors val="0"/>
        <c:ser>
          <c:idx val="0"/>
          <c:order val="0"/>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'Q7&amp;4'!$V$9:$V$11</c:f>
              <c:strCache>
                <c:ptCount val="3"/>
                <c:pt idx="0">
                  <c:v>Rural</c:v>
                </c:pt>
                <c:pt idx="1">
                  <c:v>Urban</c:v>
                </c:pt>
                <c:pt idx="2">
                  <c:v>Suburban</c:v>
                </c:pt>
              </c:strCache>
            </c:strRef>
          </c:cat>
          <c:val>
            <c:numRef>
              <c:f>'Q7&amp;4'!$W$9:$W$11</c:f>
              <c:numCache>
                <c:formatCode>General</c:formatCode>
                <c:ptCount val="3"/>
                <c:pt idx="0">
                  <c:v>50</c:v>
                </c:pt>
                <c:pt idx="1">
                  <c:v>22</c:v>
                </c:pt>
                <c:pt idx="2">
                  <c:v>49</c:v>
                </c:pt>
              </c:numCache>
            </c:numRef>
          </c:val>
          <c:extLst>
            <c:ext xmlns:c16="http://schemas.microsoft.com/office/drawing/2014/chart" uri="{C3380CC4-5D6E-409C-BE32-E72D297353CC}">
              <c16:uniqueId val="{00000000-D02E-4215-88C9-E557C32071F2}"/>
            </c:ext>
          </c:extLst>
        </c:ser>
        <c:dLbls>
          <c:dLblPos val="inEnd"/>
          <c:showLegendKey val="0"/>
          <c:showVal val="1"/>
          <c:showCatName val="0"/>
          <c:showSerName val="0"/>
          <c:showPercent val="0"/>
          <c:showBubbleSize val="0"/>
        </c:dLbls>
        <c:gapWidth val="65"/>
        <c:axId val="1685912175"/>
        <c:axId val="1674296527"/>
      </c:barChart>
      <c:catAx>
        <c:axId val="1685912175"/>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3200" b="0" i="0" u="none" strike="noStrike" kern="1200" cap="all" baseline="0">
                <a:solidFill>
                  <a:schemeClr val="dk1">
                    <a:lumMod val="75000"/>
                    <a:lumOff val="25000"/>
                  </a:schemeClr>
                </a:solidFill>
                <a:latin typeface="+mn-lt"/>
                <a:ea typeface="+mn-ea"/>
                <a:cs typeface="+mn-cs"/>
              </a:defRPr>
            </a:pPr>
            <a:endParaRPr lang="en-US"/>
          </a:p>
        </c:txPr>
        <c:crossAx val="1674296527"/>
        <c:crosses val="autoZero"/>
        <c:auto val="1"/>
        <c:lblAlgn val="ctr"/>
        <c:lblOffset val="100"/>
        <c:noMultiLvlLbl val="0"/>
      </c:catAx>
      <c:valAx>
        <c:axId val="1674296527"/>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85912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08DF5FCE-FDEA-4465-BCF6-C7F63911A9A6}" type="slidenum">
              <a:rPr lang="en-US"/>
              <a:pPr>
                <a:defRPr/>
              </a:pPr>
              <a:t>‹#›</a:t>
            </a:fld>
            <a:endParaRPr lang="en-US"/>
          </a:p>
        </p:txBody>
      </p:sp>
    </p:spTree>
    <p:extLst>
      <p:ext uri="{BB962C8B-B14F-4D97-AF65-F5344CB8AC3E}">
        <p14:creationId xmlns:p14="http://schemas.microsoft.com/office/powerpoint/2010/main" val="341606170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AE3CA81D-4204-48B1-A4D7-36EFD127B2F8}" type="slidenum">
              <a:rPr lang="en-US"/>
              <a:pPr>
                <a:defRPr/>
              </a:pPr>
              <a:t>‹#›</a:t>
            </a:fld>
            <a:endParaRPr lang="en-US"/>
          </a:p>
        </p:txBody>
      </p:sp>
    </p:spTree>
    <p:extLst>
      <p:ext uri="{BB962C8B-B14F-4D97-AF65-F5344CB8AC3E}">
        <p14:creationId xmlns:p14="http://schemas.microsoft.com/office/powerpoint/2010/main" val="280155094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9225"/>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3925" y="1317625"/>
            <a:ext cx="29475112" cy="28089225"/>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B1D08C6D-384C-4677-A8CE-0D580832C4AA}" type="slidenum">
              <a:rPr lang="en-US"/>
              <a:pPr>
                <a:defRPr/>
              </a:pPr>
              <a:t>‹#›</a:t>
            </a:fld>
            <a:endParaRPr lang="en-US"/>
          </a:p>
        </p:txBody>
      </p:sp>
    </p:spTree>
    <p:extLst>
      <p:ext uri="{BB962C8B-B14F-4D97-AF65-F5344CB8AC3E}">
        <p14:creationId xmlns:p14="http://schemas.microsoft.com/office/powerpoint/2010/main" val="272304977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defPPr>
              <a:defRPr kern="1200" smtId="4294967295"/>
            </a:defPPr>
          </a:lstStyle>
          <a:p>
            <a:r>
              <a:rPr lang="en-US"/>
              <a:t>Click to edit Master title style</a:t>
            </a:r>
          </a:p>
        </p:txBody>
      </p:sp>
      <p:sp>
        <p:nvSpPr>
          <p:cNvPr id="3" name="Text Placeholder 2"/>
          <p:cNvSpPr>
            <a:spLocks noGrp="1"/>
          </p:cNvSpPr>
          <p:nvPr>
            <p:ph type="body" sz="half" idx="1"/>
          </p:nvPr>
        </p:nvSpPr>
        <p:spPr>
          <a:xfrm>
            <a:off x="2193925" y="7680325"/>
            <a:ext cx="19675475" cy="21726525"/>
          </a:xfr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6525"/>
          </a:xfr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B947A3F5-B070-47AF-A223-F33332FE8B86}" type="slidenum">
              <a:rPr lang="en-US"/>
              <a:pPr>
                <a:defRPr/>
              </a:pPr>
              <a:t>‹#›</a:t>
            </a:fld>
            <a:endParaRPr lang="en-US"/>
          </a:p>
        </p:txBody>
      </p:sp>
    </p:spTree>
    <p:extLst>
      <p:ext uri="{BB962C8B-B14F-4D97-AF65-F5344CB8AC3E}">
        <p14:creationId xmlns:p14="http://schemas.microsoft.com/office/powerpoint/2010/main" val="120761965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A43242BF-F4C0-49CF-80EA-38D6C064D587}" type="slidenum">
              <a:rPr lang="en-US"/>
              <a:pPr>
                <a:defRPr/>
              </a:pPr>
              <a:t>‹#›</a:t>
            </a:fld>
            <a:endParaRPr lang="en-US"/>
          </a:p>
        </p:txBody>
      </p:sp>
    </p:spTree>
    <p:extLst>
      <p:ext uri="{BB962C8B-B14F-4D97-AF65-F5344CB8AC3E}">
        <p14:creationId xmlns:p14="http://schemas.microsoft.com/office/powerpoint/2010/main" val="205629843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defPPr>
              <a:defRPr kern="1200" smtId="4294967295"/>
            </a:defPPr>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029423EF-61E0-492B-A58A-8462960B8BF6}" type="slidenum">
              <a:rPr lang="en-US"/>
              <a:pPr>
                <a:defRPr/>
              </a:pPr>
              <a:t>‹#›</a:t>
            </a:fld>
            <a:endParaRPr lang="en-US"/>
          </a:p>
        </p:txBody>
      </p:sp>
    </p:spTree>
    <p:extLst>
      <p:ext uri="{BB962C8B-B14F-4D97-AF65-F5344CB8AC3E}">
        <p14:creationId xmlns:p14="http://schemas.microsoft.com/office/powerpoint/2010/main" val="125227207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2193925"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80F45B66-FD4B-43D3-97DD-29BBADAFE8FC}" type="slidenum">
              <a:rPr lang="en-US"/>
              <a:pPr>
                <a:defRPr/>
              </a:pPr>
              <a:t>‹#›</a:t>
            </a:fld>
            <a:endParaRPr lang="en-US"/>
          </a:p>
        </p:txBody>
      </p:sp>
    </p:spTree>
    <p:extLst>
      <p:ext uri="{BB962C8B-B14F-4D97-AF65-F5344CB8AC3E}">
        <p14:creationId xmlns:p14="http://schemas.microsoft.com/office/powerpoint/2010/main" val="123935441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134DC469-4A79-40F8-9FD1-29BC04AA7011}" type="slidenum">
              <a:rPr lang="en-US"/>
              <a:pPr>
                <a:defRPr/>
              </a:pPr>
              <a:t>‹#›</a:t>
            </a:fld>
            <a:endParaRPr lang="en-US"/>
          </a:p>
        </p:txBody>
      </p:sp>
    </p:spTree>
    <p:extLst>
      <p:ext uri="{BB962C8B-B14F-4D97-AF65-F5344CB8AC3E}">
        <p14:creationId xmlns:p14="http://schemas.microsoft.com/office/powerpoint/2010/main" val="66336822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E77ED9D9-385C-4EF3-825C-DD7EC451E098}" type="slidenum">
              <a:rPr lang="en-US"/>
              <a:pPr>
                <a:defRPr/>
              </a:pPr>
              <a:t>‹#›</a:t>
            </a:fld>
            <a:endParaRPr lang="en-US"/>
          </a:p>
        </p:txBody>
      </p:sp>
    </p:spTree>
    <p:extLst>
      <p:ext uri="{BB962C8B-B14F-4D97-AF65-F5344CB8AC3E}">
        <p14:creationId xmlns:p14="http://schemas.microsoft.com/office/powerpoint/2010/main" val="14684049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6D843B82-F4E2-4569-B1E8-B9E053E8F458}" type="slidenum">
              <a:rPr lang="en-US"/>
              <a:pPr>
                <a:defRPr/>
              </a:pPr>
              <a:t>‹#›</a:t>
            </a:fld>
            <a:endParaRPr lang="en-US"/>
          </a:p>
        </p:txBody>
      </p:sp>
    </p:spTree>
    <p:extLst>
      <p:ext uri="{BB962C8B-B14F-4D97-AF65-F5344CB8AC3E}">
        <p14:creationId xmlns:p14="http://schemas.microsoft.com/office/powerpoint/2010/main" val="35766520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defPPr>
              <a:defRPr kern="1200" smtId="4294967295"/>
            </a:defPPr>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63D2E94D-57D8-45DE-BBE8-59CBB7A5E382}" type="slidenum">
              <a:rPr lang="en-US"/>
              <a:pPr>
                <a:defRPr/>
              </a:pPr>
              <a:t>‹#›</a:t>
            </a:fld>
            <a:endParaRPr lang="en-US"/>
          </a:p>
        </p:txBody>
      </p:sp>
    </p:spTree>
    <p:extLst>
      <p:ext uri="{BB962C8B-B14F-4D97-AF65-F5344CB8AC3E}">
        <p14:creationId xmlns:p14="http://schemas.microsoft.com/office/powerpoint/2010/main" val="115146592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2"/>
            <a:ext cx="26335038" cy="2720975"/>
          </a:xfrm>
        </p:spPr>
        <p:txBody>
          <a:bodyPr anchor="b"/>
          <a:lstStyle>
            <a:defPPr>
              <a:defRPr kern="1200" smtId="4294967295"/>
            </a:defPPr>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8"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8"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01FD068A-1390-4726-BE45-AB18C473BC6F}" type="slidenum">
              <a:rPr lang="en-US"/>
              <a:pPr>
                <a:defRPr/>
              </a:pPr>
              <a:t>‹#›</a:t>
            </a:fld>
            <a:endParaRPr lang="en-US"/>
          </a:p>
        </p:txBody>
      </p:sp>
    </p:spTree>
    <p:extLst>
      <p:ext uri="{BB962C8B-B14F-4D97-AF65-F5344CB8AC3E}">
        <p14:creationId xmlns:p14="http://schemas.microsoft.com/office/powerpoint/2010/main" val="355848895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54" tIns="235127" rIns="470254" bIns="235127" anchor="ctr" anchorCtr="0" compatLnSpc="1">
            <a:prstTxWarp prst="textNoShape">
              <a:avLst/>
            </a:prstTxWarp>
          </a:bodyPr>
          <a:lstStyle>
            <a:defPPr>
              <a:defRPr kern="1200" smtId="4294967295"/>
            </a:defPPr>
          </a:lstStyle>
          <a:p>
            <a:pPr lvl="0"/>
            <a:r>
              <a:rPr lang="en-US"/>
              <a:t>Click to edit Master title style</a:t>
            </a:r>
          </a:p>
        </p:txBody>
      </p:sp>
      <p:sp>
        <p:nvSpPr>
          <p:cNvPr id="1027" name="Rectangle 3"/>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54" tIns="235127" rIns="470254" bIns="235127" anchor="t" anchorCtr="0" compatLnSpc="1">
            <a:prstTxWarp prst="textNoShape">
              <a:avLst/>
            </a:prstTxWarp>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29978350"/>
            <a:ext cx="10242550" cy="2286000"/>
          </a:xfrm>
          <a:prstGeom prst="rect">
            <a:avLst/>
          </a:prstGeom>
          <a:noFill/>
          <a:ln>
            <a:noFill/>
          </a:ln>
        </p:spPr>
        <p:txBody>
          <a:bodyPr vert="horz" wrap="square" lIns="470254" tIns="235127" rIns="470254" bIns="235127" anchor="t" anchorCtr="0" compatLnSpc="1">
            <a:prstTxWarp prst="textNoShape">
              <a:avLst/>
            </a:prstTxWarp>
          </a:bodyPr>
          <a:lstStyle>
            <a:defPPr>
              <a:defRPr kern="1200" smtId="4294967295"/>
            </a:defPPr>
            <a:lvl1pPr>
              <a:defRPr sz="7100" smtClean="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5525" y="29978350"/>
            <a:ext cx="13900150" cy="2286000"/>
          </a:xfrm>
          <a:prstGeom prst="rect">
            <a:avLst/>
          </a:prstGeom>
          <a:noFill/>
          <a:ln>
            <a:noFill/>
          </a:ln>
        </p:spPr>
        <p:txBody>
          <a:bodyPr vert="horz" wrap="square" lIns="470254" tIns="235127" rIns="470254" bIns="235127" anchor="t" anchorCtr="0" compatLnSpc="1">
            <a:prstTxWarp prst="textNoShape">
              <a:avLst/>
            </a:prstTxWarp>
          </a:bodyPr>
          <a:lstStyle>
            <a:defPPr>
              <a:defRPr kern="1200" smtId="4294967295"/>
            </a:defPPr>
            <a:lvl1pPr algn="ctr">
              <a:defRPr sz="7100" smtClean="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4725" y="29978350"/>
            <a:ext cx="10242550" cy="2286000"/>
          </a:xfrm>
          <a:prstGeom prst="rect">
            <a:avLst/>
          </a:prstGeom>
          <a:noFill/>
          <a:ln>
            <a:noFill/>
          </a:ln>
        </p:spPr>
        <p:txBody>
          <a:bodyPr vert="horz" wrap="square" lIns="470254" tIns="235127" rIns="470254" bIns="235127" anchor="t" anchorCtr="0" compatLnSpc="1">
            <a:prstTxWarp prst="textNoShape">
              <a:avLst/>
            </a:prstTxWarp>
          </a:bodyPr>
          <a:lstStyle>
            <a:defPPr>
              <a:defRPr kern="1200" smtId="4294967295"/>
            </a:defPPr>
            <a:lvl1pPr algn="r">
              <a:defRPr sz="7100" smtClean="0">
                <a:latin typeface="Arial" pitchFamily="34" charset="0"/>
              </a:defRPr>
            </a:lvl1pPr>
          </a:lstStyle>
          <a:p>
            <a:pPr>
              <a:defRPr/>
            </a:pPr>
            <a:fld id="{D74CA0E6-19C8-4E24-ACA2-24DF946E6C7E}" type="slidenum">
              <a:rPr lang="en-US"/>
              <a:pPr>
                <a:defRPr/>
              </a:pPr>
              <a:t>‹#›</a:t>
            </a:fld>
            <a:endParaRPr lang="en-US"/>
          </a:p>
        </p:txBody>
      </p:sp>
      <p:pic>
        <p:nvPicPr>
          <p:cNvPr id="1031" name="New picture"/>
          <p:cNvPicPr/>
          <p:nvPr/>
        </p:nvPicPr>
        <p:blipFill>
          <a:blip r:embed="rId14"/>
          <a:stretch>
            <a:fillRect/>
          </a:stretch>
        </p:blipFill>
        <p:spPr>
          <a:xfrm rot="16200000">
            <a:off x="-11506200" y="16459200"/>
            <a:ext cx="14274800" cy="4368800"/>
          </a:xfrm>
          <a:prstGeom prst="rect">
            <a:avLst/>
          </a:prstGeom>
        </p:spPr>
      </p:pic>
      <p:pic>
        <p:nvPicPr>
          <p:cNvPr id="1032" name="New picture"/>
          <p:cNvPicPr/>
          <p:nvPr/>
        </p:nvPicPr>
        <p:blipFill>
          <a:blip r:embed="rId14"/>
          <a:stretch>
            <a:fillRect/>
          </a:stretch>
        </p:blipFill>
        <p:spPr>
          <a:xfrm rot="5400000">
            <a:off x="41122600" y="16459200"/>
            <a:ext cx="14274800" cy="4368800"/>
          </a:xfrm>
          <a:prstGeom prst="rect">
            <a:avLst/>
          </a:prstGeom>
        </p:spPr>
      </p:pic>
      <p:pic>
        <p:nvPicPr>
          <p:cNvPr id="1033" name="New picture"/>
          <p:cNvPicPr/>
          <p:nvPr/>
        </p:nvPicPr>
        <p:blipFill>
          <a:blip r:embed="rId15"/>
          <a:stretch>
            <a:fillRect/>
          </a:stretch>
        </p:blipFill>
        <p:spPr>
          <a:xfrm>
            <a:off x="6959600" y="33426400"/>
            <a:ext cx="29972000" cy="1549400"/>
          </a:xfrm>
          <a:prstGeom prst="rect">
            <a:avLst/>
          </a:prstGeom>
        </p:spPr>
      </p:pic>
      <p:sp>
        <p:nvSpPr>
          <p:cNvPr id="1034" name="New shape"/>
          <p:cNvSpPr/>
          <p:nvPr/>
        </p:nvSpPr>
        <p:spPr>
          <a:xfrm>
            <a:off x="695960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4880">
                <a:solidFill>
                  <a:srgbClr val="808080"/>
                </a:solidFill>
              </a:rPr>
              <a:t>Template ID: intellectualsage  Size: 48x36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defPPr>
        <a:defRPr kern="1200" smtId="4294967295"/>
      </a:defPPr>
      <a:lvl1pPr algn="ctr" defTabSz="4703763" rtl="0" eaLnBrk="0" fontAlgn="base" hangingPunct="0">
        <a:spcBef>
          <a:spcPct val="0"/>
        </a:spcBef>
        <a:spcAft>
          <a:spcPct val="0"/>
        </a:spcAft>
        <a:defRPr sz="22700">
          <a:solidFill>
            <a:schemeClr val="tx2"/>
          </a:solidFill>
          <a:latin typeface="+mj-lt"/>
          <a:ea typeface="+mj-ea"/>
          <a:cs typeface="+mj-cs"/>
        </a:defRPr>
      </a:lvl1pPr>
      <a:lvl2pPr algn="ctr" defTabSz="4703763" rtl="0" eaLnBrk="0" fontAlgn="base" hangingPunct="0">
        <a:spcBef>
          <a:spcPct val="0"/>
        </a:spcBef>
        <a:spcAft>
          <a:spcPct val="0"/>
        </a:spcAft>
        <a:defRPr sz="22700">
          <a:solidFill>
            <a:schemeClr val="tx2"/>
          </a:solidFill>
          <a:latin typeface="Arial"/>
        </a:defRPr>
      </a:lvl2pPr>
      <a:lvl3pPr algn="ctr" defTabSz="4703763" rtl="0" eaLnBrk="0" fontAlgn="base" hangingPunct="0">
        <a:spcBef>
          <a:spcPct val="0"/>
        </a:spcBef>
        <a:spcAft>
          <a:spcPct val="0"/>
        </a:spcAft>
        <a:defRPr sz="22700">
          <a:solidFill>
            <a:schemeClr val="tx2"/>
          </a:solidFill>
          <a:latin typeface="Arial"/>
        </a:defRPr>
      </a:lvl3pPr>
      <a:lvl4pPr algn="ctr" defTabSz="4703763" rtl="0" eaLnBrk="0" fontAlgn="base" hangingPunct="0">
        <a:spcBef>
          <a:spcPct val="0"/>
        </a:spcBef>
        <a:spcAft>
          <a:spcPct val="0"/>
        </a:spcAft>
        <a:defRPr sz="22700">
          <a:solidFill>
            <a:schemeClr val="tx2"/>
          </a:solidFill>
          <a:latin typeface="Arial"/>
        </a:defRPr>
      </a:lvl4pPr>
      <a:lvl5pPr algn="ctr" defTabSz="4703763" rtl="0" eaLnBrk="0" fontAlgn="base" hangingPunct="0">
        <a:spcBef>
          <a:spcPct val="0"/>
        </a:spcBef>
        <a:spcAft>
          <a:spcPct val="0"/>
        </a:spcAft>
        <a:defRPr sz="22700">
          <a:solidFill>
            <a:schemeClr val="tx2"/>
          </a:solidFill>
          <a:latin typeface="Arial"/>
        </a:defRPr>
      </a:lvl5pPr>
      <a:lvl6pPr marL="457200" algn="ctr" defTabSz="4703763" rtl="0" fontAlgn="base">
        <a:spcBef>
          <a:spcPct val="0"/>
        </a:spcBef>
        <a:spcAft>
          <a:spcPct val="0"/>
        </a:spcAft>
        <a:defRPr sz="22700">
          <a:solidFill>
            <a:schemeClr val="tx2"/>
          </a:solidFill>
          <a:latin typeface="Arial"/>
        </a:defRPr>
      </a:lvl6pPr>
      <a:lvl7pPr marL="914400" algn="ctr" defTabSz="4703763" rtl="0" fontAlgn="base">
        <a:spcBef>
          <a:spcPct val="0"/>
        </a:spcBef>
        <a:spcAft>
          <a:spcPct val="0"/>
        </a:spcAft>
        <a:defRPr sz="22700">
          <a:solidFill>
            <a:schemeClr val="tx2"/>
          </a:solidFill>
          <a:latin typeface="Arial"/>
        </a:defRPr>
      </a:lvl7pPr>
      <a:lvl8pPr marL="1371600" algn="ctr" defTabSz="4703763" rtl="0" fontAlgn="base">
        <a:spcBef>
          <a:spcPct val="0"/>
        </a:spcBef>
        <a:spcAft>
          <a:spcPct val="0"/>
        </a:spcAft>
        <a:defRPr sz="22700">
          <a:solidFill>
            <a:schemeClr val="tx2"/>
          </a:solidFill>
          <a:latin typeface="Arial"/>
        </a:defRPr>
      </a:lvl8pPr>
      <a:lvl9pPr marL="1828800" algn="ctr" defTabSz="4703763" rtl="0" fontAlgn="base">
        <a:spcBef>
          <a:spcPct val="0"/>
        </a:spcBef>
        <a:spcAft>
          <a:spcPct val="0"/>
        </a:spcAft>
        <a:defRPr sz="22700">
          <a:solidFill>
            <a:schemeClr val="tx2"/>
          </a:solidFill>
          <a:latin typeface="Arial"/>
        </a:defRPr>
      </a:lvl9pPr>
    </p:titleStyle>
    <p:bodyStyle>
      <a:defPPr>
        <a:defRPr kern="1200" smtId="4294967295"/>
      </a:defPPr>
      <a:lvl1pPr marL="1762125" indent="-1762125" algn="l" defTabSz="4703763" rtl="0" eaLnBrk="0" fontAlgn="base" hangingPunct="0">
        <a:spcBef>
          <a:spcPct val="20000"/>
        </a:spcBef>
        <a:spcAft>
          <a:spcPct val="0"/>
        </a:spcAft>
        <a:buChar char="•"/>
        <a:defRPr sz="165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defRPr>
      </a:lvl2pPr>
      <a:lvl3pPr marL="5878513" indent="-1174750" algn="l" defTabSz="4703763" rtl="0" eaLnBrk="0" fontAlgn="base" hangingPunct="0">
        <a:spcBef>
          <a:spcPct val="20000"/>
        </a:spcBef>
        <a:spcAft>
          <a:spcPct val="0"/>
        </a:spcAft>
        <a:buChar char="•"/>
        <a:defRPr sz="12400">
          <a:solidFill>
            <a:schemeClr val="tx1"/>
          </a:solidFill>
          <a:latin typeface="+mn-lt"/>
        </a:defRPr>
      </a:lvl3pPr>
      <a:lvl4pPr marL="8229600" indent="-1174750" algn="l" defTabSz="4703763" rtl="0" eaLnBrk="0" fontAlgn="base" hangingPunct="0">
        <a:spcBef>
          <a:spcPct val="20000"/>
        </a:spcBef>
        <a:spcAft>
          <a:spcPct val="0"/>
        </a:spcAft>
        <a:buChar char="–"/>
        <a:defRPr sz="10300">
          <a:solidFill>
            <a:schemeClr val="tx1"/>
          </a:solidFill>
          <a:latin typeface="+mn-lt"/>
        </a:defRPr>
      </a:lvl4pPr>
      <a:lvl5pPr marL="10582275" indent="-1176338" algn="l" defTabSz="4703763" rtl="0" eaLnBrk="0" fontAlgn="base" hangingPunct="0">
        <a:spcBef>
          <a:spcPct val="20000"/>
        </a:spcBef>
        <a:spcAft>
          <a:spcPct val="0"/>
        </a:spcAft>
        <a:buChar char="»"/>
        <a:defRPr sz="10300">
          <a:solidFill>
            <a:schemeClr val="tx1"/>
          </a:solidFill>
          <a:latin typeface="+mn-lt"/>
        </a:defRPr>
      </a:lvl5pPr>
      <a:lvl6pPr marL="11039475" indent="-1176338" algn="l" defTabSz="4703763" rtl="0" fontAlgn="base">
        <a:spcBef>
          <a:spcPct val="20000"/>
        </a:spcBef>
        <a:spcAft>
          <a:spcPct val="0"/>
        </a:spcAft>
        <a:buChar char="»"/>
        <a:defRPr sz="10300">
          <a:solidFill>
            <a:schemeClr val="tx1"/>
          </a:solidFill>
          <a:latin typeface="+mn-lt"/>
        </a:defRPr>
      </a:lvl6pPr>
      <a:lvl7pPr marL="11496675" indent="-1176338" algn="l" defTabSz="4703763" rtl="0" fontAlgn="base">
        <a:spcBef>
          <a:spcPct val="20000"/>
        </a:spcBef>
        <a:spcAft>
          <a:spcPct val="0"/>
        </a:spcAft>
        <a:buChar char="»"/>
        <a:defRPr sz="10300">
          <a:solidFill>
            <a:schemeClr val="tx1"/>
          </a:solidFill>
          <a:latin typeface="+mn-lt"/>
        </a:defRPr>
      </a:lvl7pPr>
      <a:lvl8pPr marL="11953875" indent="-1176338" algn="l" defTabSz="4703763" rtl="0" fontAlgn="base">
        <a:spcBef>
          <a:spcPct val="20000"/>
        </a:spcBef>
        <a:spcAft>
          <a:spcPct val="0"/>
        </a:spcAft>
        <a:buChar char="»"/>
        <a:defRPr sz="10300">
          <a:solidFill>
            <a:schemeClr val="tx1"/>
          </a:solidFill>
          <a:latin typeface="+mn-lt"/>
        </a:defRPr>
      </a:lvl8pPr>
      <a:lvl9pPr marL="12411075" indent="-1176338" algn="l" defTabSz="4703763" rtl="0" fontAlgn="base">
        <a:spcBef>
          <a:spcPct val="20000"/>
        </a:spcBef>
        <a:spcAft>
          <a:spcPct val="0"/>
        </a:spcAft>
        <a:buChar char="»"/>
        <a:defRPr sz="10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83BCC1"/>
            </a:gs>
            <a:gs pos="100000">
              <a:schemeClr val="bg1"/>
            </a:gs>
          </a:gsLst>
          <a:lin ang="5400000" scaled="1"/>
        </a:gradFill>
        <a:effectLst/>
      </p:bgPr>
    </p:bg>
    <p:spTree>
      <p:nvGrpSpPr>
        <p:cNvPr id="1" name=""/>
        <p:cNvGrpSpPr/>
        <p:nvPr/>
      </p:nvGrpSpPr>
      <p:grpSpPr>
        <a:xfrm>
          <a:off x="0" y="0"/>
          <a:ext cx="0" cy="0"/>
          <a:chOff x="0" y="0"/>
          <a:chExt cx="0" cy="0"/>
        </a:xfrm>
      </p:grpSpPr>
      <p:sp>
        <p:nvSpPr>
          <p:cNvPr id="19" name="Rectangle: Diagonal Corners Rounded 18">
            <a:extLst>
              <a:ext uri="{FF2B5EF4-FFF2-40B4-BE49-F238E27FC236}">
                <a16:creationId xmlns:a16="http://schemas.microsoft.com/office/drawing/2014/main" id="{406F193C-8566-41B6-8625-E7C934BB073C}"/>
              </a:ext>
            </a:extLst>
          </p:cNvPr>
          <p:cNvSpPr/>
          <p:nvPr/>
        </p:nvSpPr>
        <p:spPr bwMode="auto">
          <a:xfrm>
            <a:off x="721895" y="850389"/>
            <a:ext cx="42519600" cy="6019800"/>
          </a:xfrm>
          <a:prstGeom prst="round2DiagRect">
            <a:avLst>
              <a:gd name="adj1" fmla="val 16667"/>
              <a:gd name="adj2" fmla="val 2833"/>
            </a:avLst>
          </a:prstGeom>
          <a:solidFill>
            <a:srgbClr val="43808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pPr>
            <a:endParaRPr kumimoji="0" lang="en-US" sz="8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Title 11">
            <a:extLst>
              <a:ext uri="{FF2B5EF4-FFF2-40B4-BE49-F238E27FC236}">
                <a16:creationId xmlns:a16="http://schemas.microsoft.com/office/drawing/2014/main" id="{EE7A5C51-35F0-4B71-992D-43D344D16C04}"/>
              </a:ext>
            </a:extLst>
          </p:cNvPr>
          <p:cNvSpPr txBox="1"/>
          <p:nvPr/>
        </p:nvSpPr>
        <p:spPr>
          <a:xfrm>
            <a:off x="1371600" y="1466143"/>
            <a:ext cx="41148000" cy="4722950"/>
          </a:xfrm>
          <a:prstGeom prst="rect">
            <a:avLst/>
          </a:prstGeom>
        </p:spPr>
        <p:txBody>
          <a:bodyPr lIns="128016" tIns="64008" rIns="128016" bIns="64008"/>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8" algn="l" defTabSz="4388077" rtl="0" eaLnBrk="1" latinLnBrk="0" hangingPunct="1">
              <a:defRPr sz="8698" kern="1200">
                <a:solidFill>
                  <a:schemeClr val="tx1"/>
                </a:solidFill>
                <a:latin typeface="+mn-lt"/>
                <a:ea typeface="+mn-ea"/>
                <a:cs typeface="+mn-cs"/>
              </a:defRPr>
            </a:lvl9pPr>
          </a:lstStyle>
          <a:p>
            <a:pPr algn="ctr"/>
            <a:endParaRPr lang="en-US" sz="8500" dirty="0">
              <a:solidFill>
                <a:schemeClr val="bg1"/>
              </a:solidFill>
              <a:latin typeface="Libre Baskerville" panose="02000000000000000000" pitchFamily="2" charset="0"/>
            </a:endParaRPr>
          </a:p>
        </p:txBody>
      </p:sp>
      <p:sp>
        <p:nvSpPr>
          <p:cNvPr id="21" name="Text Placeholder 16">
            <a:extLst>
              <a:ext uri="{FF2B5EF4-FFF2-40B4-BE49-F238E27FC236}">
                <a16:creationId xmlns:a16="http://schemas.microsoft.com/office/drawing/2014/main" id="{1F3AA395-C058-4F87-B3A3-A8A8BC543EF9}"/>
              </a:ext>
            </a:extLst>
          </p:cNvPr>
          <p:cNvSpPr txBox="1"/>
          <p:nvPr/>
        </p:nvSpPr>
        <p:spPr>
          <a:xfrm>
            <a:off x="1371600" y="4451806"/>
            <a:ext cx="41148000" cy="1034594"/>
          </a:xfrm>
          <a:prstGeom prst="rect">
            <a:avLst/>
          </a:prstGeom>
        </p:spPr>
        <p:txBody>
          <a:bodyPr lIns="128016" tIns="64008" rIns="128016" bIns="64008"/>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8" algn="l" defTabSz="4388077" rtl="0" eaLnBrk="1" latinLnBrk="0" hangingPunct="1">
              <a:defRPr sz="8698" kern="1200">
                <a:solidFill>
                  <a:schemeClr val="tx1"/>
                </a:solidFill>
                <a:latin typeface="+mn-lt"/>
                <a:ea typeface="+mn-ea"/>
                <a:cs typeface="+mn-cs"/>
              </a:defRPr>
            </a:lvl9pPr>
          </a:lstStyle>
          <a:p>
            <a:pPr algn="ctr"/>
            <a:endParaRPr lang="en-US" sz="5600" dirty="0">
              <a:solidFill>
                <a:schemeClr val="bg1"/>
              </a:solidFill>
              <a:latin typeface="Montserrat Light" panose="00000400000000000000" pitchFamily="50" charset="0"/>
            </a:endParaRPr>
          </a:p>
        </p:txBody>
      </p:sp>
      <p:sp>
        <p:nvSpPr>
          <p:cNvPr id="23" name="Rectangle 22">
            <a:extLst>
              <a:ext uri="{FF2B5EF4-FFF2-40B4-BE49-F238E27FC236}">
                <a16:creationId xmlns:a16="http://schemas.microsoft.com/office/drawing/2014/main" id="{F0700EFA-F39A-4B67-A41D-B592D1296CBF}"/>
              </a:ext>
            </a:extLst>
          </p:cNvPr>
          <p:cNvSpPr>
            <a:spLocks noChangeArrowheads="1"/>
          </p:cNvSpPr>
          <p:nvPr/>
        </p:nvSpPr>
        <p:spPr bwMode="auto">
          <a:xfrm>
            <a:off x="645696" y="7250638"/>
            <a:ext cx="10058400" cy="873301"/>
          </a:xfrm>
          <a:prstGeom prst="rect">
            <a:avLst/>
          </a:prstGeom>
          <a:solidFill>
            <a:schemeClr val="accent2">
              <a:lumMod val="60000"/>
              <a:lumOff val="40000"/>
            </a:schemeClr>
          </a:solidFill>
          <a:ln w="12700">
            <a:noFill/>
            <a:miter lim="800000"/>
          </a:ln>
        </p:spPr>
        <p:txBody>
          <a:bodyPr wrap="none" lIns="274320" tIns="73152" rIns="274320" bIns="68563" anchor="ctr" anchorCtr="0"/>
          <a:lstStyle>
            <a:defPPr>
              <a:defRPr lang="en-US"/>
            </a:defPPr>
            <a:lvl1pPr algn="l" rtl="0" fontAlgn="base">
              <a:spcBef>
                <a:spcPct val="0"/>
              </a:spcBef>
              <a:spcAft>
                <a:spcPct val="0"/>
              </a:spcAft>
              <a:defRPr sz="3000" kern="1200">
                <a:solidFill>
                  <a:schemeClr val="tx1"/>
                </a:solidFill>
                <a:latin typeface="Arial"/>
                <a:ea typeface="+mn-ea"/>
                <a:cs typeface="+mn-cs"/>
              </a:defRPr>
            </a:lvl1pPr>
            <a:lvl2pPr marL="457200" algn="l" rtl="0" fontAlgn="base">
              <a:spcBef>
                <a:spcPct val="0"/>
              </a:spcBef>
              <a:spcAft>
                <a:spcPct val="0"/>
              </a:spcAft>
              <a:defRPr sz="3000" kern="1200">
                <a:solidFill>
                  <a:schemeClr val="tx1"/>
                </a:solidFill>
                <a:latin typeface="Arial"/>
                <a:ea typeface="+mn-ea"/>
                <a:cs typeface="+mn-cs"/>
              </a:defRPr>
            </a:lvl2pPr>
            <a:lvl3pPr marL="914400" algn="l" rtl="0" fontAlgn="base">
              <a:spcBef>
                <a:spcPct val="0"/>
              </a:spcBef>
              <a:spcAft>
                <a:spcPct val="0"/>
              </a:spcAft>
              <a:defRPr sz="3000" kern="1200">
                <a:solidFill>
                  <a:schemeClr val="tx1"/>
                </a:solidFill>
                <a:latin typeface="Arial"/>
                <a:ea typeface="+mn-ea"/>
                <a:cs typeface="+mn-cs"/>
              </a:defRPr>
            </a:lvl3pPr>
            <a:lvl4pPr marL="1371600" algn="l" rtl="0" fontAlgn="base">
              <a:spcBef>
                <a:spcPct val="0"/>
              </a:spcBef>
              <a:spcAft>
                <a:spcPct val="0"/>
              </a:spcAft>
              <a:defRPr sz="3000" kern="1200">
                <a:solidFill>
                  <a:schemeClr val="tx1"/>
                </a:solidFill>
                <a:latin typeface="Arial"/>
                <a:ea typeface="+mn-ea"/>
                <a:cs typeface="+mn-cs"/>
              </a:defRPr>
            </a:lvl4pPr>
            <a:lvl5pPr marL="1828800" algn="l" rtl="0" fontAlgn="base">
              <a:spcBef>
                <a:spcPct val="0"/>
              </a:spcBef>
              <a:spcAft>
                <a:spcPct val="0"/>
              </a:spcAft>
              <a:defRPr sz="3000" kern="1200">
                <a:solidFill>
                  <a:schemeClr val="tx1"/>
                </a:solidFill>
                <a:latin typeface="Arial"/>
                <a:ea typeface="+mn-ea"/>
                <a:cs typeface="+mn-cs"/>
              </a:defRPr>
            </a:lvl5pPr>
            <a:lvl6pPr marL="2286000" algn="l" defTabSz="914400" rtl="0" eaLnBrk="1" latinLnBrk="0" hangingPunct="1">
              <a:defRPr sz="3000" kern="1200">
                <a:solidFill>
                  <a:schemeClr val="tx1"/>
                </a:solidFill>
                <a:latin typeface="Arial"/>
                <a:ea typeface="+mn-ea"/>
                <a:cs typeface="+mn-cs"/>
              </a:defRPr>
            </a:lvl6pPr>
            <a:lvl7pPr marL="2743200" algn="l" defTabSz="914400" rtl="0" eaLnBrk="1" latinLnBrk="0" hangingPunct="1">
              <a:defRPr sz="3000" kern="1200">
                <a:solidFill>
                  <a:schemeClr val="tx1"/>
                </a:solidFill>
                <a:latin typeface="Arial"/>
                <a:ea typeface="+mn-ea"/>
                <a:cs typeface="+mn-cs"/>
              </a:defRPr>
            </a:lvl7pPr>
            <a:lvl8pPr marL="3200400" algn="l" defTabSz="914400" rtl="0" eaLnBrk="1" latinLnBrk="0" hangingPunct="1">
              <a:defRPr sz="3000" kern="1200">
                <a:solidFill>
                  <a:schemeClr val="tx1"/>
                </a:solidFill>
                <a:latin typeface="Arial"/>
                <a:ea typeface="+mn-ea"/>
                <a:cs typeface="+mn-cs"/>
              </a:defRPr>
            </a:lvl8pPr>
            <a:lvl9pPr marL="3657600" algn="l" defTabSz="914400" rtl="0" eaLnBrk="1" latinLnBrk="0" hangingPunct="1">
              <a:defRPr sz="3000" kern="1200">
                <a:solidFill>
                  <a:schemeClr val="tx1"/>
                </a:solidFill>
                <a:latin typeface="Arial"/>
                <a:ea typeface="+mn-ea"/>
                <a:cs typeface="+mn-cs"/>
              </a:defRPr>
            </a:lvl9pPr>
          </a:lstStyle>
          <a:p>
            <a:pPr defTabSz="4702588">
              <a:defRPr/>
            </a:pPr>
            <a:r>
              <a:rPr lang="en-US" sz="4400" b="1" dirty="0">
                <a:solidFill>
                  <a:schemeClr val="bg1"/>
                </a:solidFill>
                <a:latin typeface="Libre Baskerville" panose="02000000000000000000" pitchFamily="2" charset="0"/>
              </a:rPr>
              <a:t>Abstract</a:t>
            </a:r>
          </a:p>
        </p:txBody>
      </p:sp>
      <p:sp>
        <p:nvSpPr>
          <p:cNvPr id="25" name="Rectangle 24">
            <a:extLst>
              <a:ext uri="{FF2B5EF4-FFF2-40B4-BE49-F238E27FC236}">
                <a16:creationId xmlns:a16="http://schemas.microsoft.com/office/drawing/2014/main" id="{76D4AEC4-FDA9-4DCC-AB41-6178867ED87E}"/>
              </a:ext>
            </a:extLst>
          </p:cNvPr>
          <p:cNvSpPr>
            <a:spLocks noChangeArrowheads="1"/>
          </p:cNvSpPr>
          <p:nvPr/>
        </p:nvSpPr>
        <p:spPr bwMode="auto">
          <a:xfrm>
            <a:off x="11502476" y="7250637"/>
            <a:ext cx="10058400" cy="873301"/>
          </a:xfrm>
          <a:prstGeom prst="rect">
            <a:avLst/>
          </a:prstGeom>
          <a:solidFill>
            <a:schemeClr val="accent2">
              <a:lumMod val="60000"/>
              <a:lumOff val="40000"/>
            </a:schemeClr>
          </a:solidFill>
          <a:ln w="12700">
            <a:noFill/>
            <a:miter lim="800000"/>
          </a:ln>
        </p:spPr>
        <p:txBody>
          <a:bodyPr wrap="none" lIns="274320" tIns="73152" rIns="274320" bIns="68563" anchor="ctr" anchorCtr="0"/>
          <a:lstStyle>
            <a:defPPr>
              <a:defRPr lang="en-US"/>
            </a:defPPr>
            <a:lvl1pPr algn="l" rtl="0" fontAlgn="base">
              <a:spcBef>
                <a:spcPct val="0"/>
              </a:spcBef>
              <a:spcAft>
                <a:spcPct val="0"/>
              </a:spcAft>
              <a:defRPr sz="3000" kern="1200">
                <a:solidFill>
                  <a:schemeClr val="tx1"/>
                </a:solidFill>
                <a:latin typeface="Arial"/>
                <a:ea typeface="+mn-ea"/>
                <a:cs typeface="+mn-cs"/>
              </a:defRPr>
            </a:lvl1pPr>
            <a:lvl2pPr marL="457200" algn="l" rtl="0" fontAlgn="base">
              <a:spcBef>
                <a:spcPct val="0"/>
              </a:spcBef>
              <a:spcAft>
                <a:spcPct val="0"/>
              </a:spcAft>
              <a:defRPr sz="3000" kern="1200">
                <a:solidFill>
                  <a:schemeClr val="tx1"/>
                </a:solidFill>
                <a:latin typeface="Arial"/>
                <a:ea typeface="+mn-ea"/>
                <a:cs typeface="+mn-cs"/>
              </a:defRPr>
            </a:lvl2pPr>
            <a:lvl3pPr marL="914400" algn="l" rtl="0" fontAlgn="base">
              <a:spcBef>
                <a:spcPct val="0"/>
              </a:spcBef>
              <a:spcAft>
                <a:spcPct val="0"/>
              </a:spcAft>
              <a:defRPr sz="3000" kern="1200">
                <a:solidFill>
                  <a:schemeClr val="tx1"/>
                </a:solidFill>
                <a:latin typeface="Arial"/>
                <a:ea typeface="+mn-ea"/>
                <a:cs typeface="+mn-cs"/>
              </a:defRPr>
            </a:lvl3pPr>
            <a:lvl4pPr marL="1371600" algn="l" rtl="0" fontAlgn="base">
              <a:spcBef>
                <a:spcPct val="0"/>
              </a:spcBef>
              <a:spcAft>
                <a:spcPct val="0"/>
              </a:spcAft>
              <a:defRPr sz="3000" kern="1200">
                <a:solidFill>
                  <a:schemeClr val="tx1"/>
                </a:solidFill>
                <a:latin typeface="Arial"/>
                <a:ea typeface="+mn-ea"/>
                <a:cs typeface="+mn-cs"/>
              </a:defRPr>
            </a:lvl4pPr>
            <a:lvl5pPr marL="1828800" algn="l" rtl="0" fontAlgn="base">
              <a:spcBef>
                <a:spcPct val="0"/>
              </a:spcBef>
              <a:spcAft>
                <a:spcPct val="0"/>
              </a:spcAft>
              <a:defRPr sz="3000" kern="1200">
                <a:solidFill>
                  <a:schemeClr val="tx1"/>
                </a:solidFill>
                <a:latin typeface="Arial"/>
                <a:ea typeface="+mn-ea"/>
                <a:cs typeface="+mn-cs"/>
              </a:defRPr>
            </a:lvl5pPr>
            <a:lvl6pPr marL="2286000" algn="l" defTabSz="914400" rtl="0" eaLnBrk="1" latinLnBrk="0" hangingPunct="1">
              <a:defRPr sz="3000" kern="1200">
                <a:solidFill>
                  <a:schemeClr val="tx1"/>
                </a:solidFill>
                <a:latin typeface="Arial"/>
                <a:ea typeface="+mn-ea"/>
                <a:cs typeface="+mn-cs"/>
              </a:defRPr>
            </a:lvl6pPr>
            <a:lvl7pPr marL="2743200" algn="l" defTabSz="914400" rtl="0" eaLnBrk="1" latinLnBrk="0" hangingPunct="1">
              <a:defRPr sz="3000" kern="1200">
                <a:solidFill>
                  <a:schemeClr val="tx1"/>
                </a:solidFill>
                <a:latin typeface="Arial"/>
                <a:ea typeface="+mn-ea"/>
                <a:cs typeface="+mn-cs"/>
              </a:defRPr>
            </a:lvl7pPr>
            <a:lvl8pPr marL="3200400" algn="l" defTabSz="914400" rtl="0" eaLnBrk="1" latinLnBrk="0" hangingPunct="1">
              <a:defRPr sz="3000" kern="1200">
                <a:solidFill>
                  <a:schemeClr val="tx1"/>
                </a:solidFill>
                <a:latin typeface="Arial"/>
                <a:ea typeface="+mn-ea"/>
                <a:cs typeface="+mn-cs"/>
              </a:defRPr>
            </a:lvl8pPr>
            <a:lvl9pPr marL="3657600" algn="l" defTabSz="914400" rtl="0" eaLnBrk="1" latinLnBrk="0" hangingPunct="1">
              <a:defRPr sz="3000" kern="1200">
                <a:solidFill>
                  <a:schemeClr val="tx1"/>
                </a:solidFill>
                <a:latin typeface="Arial"/>
                <a:ea typeface="+mn-ea"/>
                <a:cs typeface="+mn-cs"/>
              </a:defRPr>
            </a:lvl9pPr>
          </a:lstStyle>
          <a:p>
            <a:pPr defTabSz="4702588">
              <a:defRPr/>
            </a:pPr>
            <a:r>
              <a:rPr lang="en-US" sz="4400" b="1" dirty="0">
                <a:solidFill>
                  <a:schemeClr val="bg1"/>
                </a:solidFill>
                <a:latin typeface="Libre Baskerville" panose="02000000000000000000" pitchFamily="2" charset="0"/>
              </a:rPr>
              <a:t>Hypothesis &amp; Questions</a:t>
            </a:r>
          </a:p>
        </p:txBody>
      </p:sp>
      <p:sp>
        <p:nvSpPr>
          <p:cNvPr id="27" name="Rectangle 26">
            <a:extLst>
              <a:ext uri="{FF2B5EF4-FFF2-40B4-BE49-F238E27FC236}">
                <a16:creationId xmlns:a16="http://schemas.microsoft.com/office/drawing/2014/main" id="{F1B18890-DE76-4473-9E1E-3198CB4321E8}"/>
              </a:ext>
            </a:extLst>
          </p:cNvPr>
          <p:cNvSpPr>
            <a:spLocks noChangeArrowheads="1"/>
          </p:cNvSpPr>
          <p:nvPr/>
        </p:nvSpPr>
        <p:spPr bwMode="auto">
          <a:xfrm>
            <a:off x="22359256" y="7257916"/>
            <a:ext cx="10058400" cy="873301"/>
          </a:xfrm>
          <a:prstGeom prst="rect">
            <a:avLst/>
          </a:prstGeom>
          <a:solidFill>
            <a:schemeClr val="accent2">
              <a:lumMod val="60000"/>
              <a:lumOff val="40000"/>
            </a:schemeClr>
          </a:solidFill>
          <a:ln w="12700">
            <a:noFill/>
            <a:miter lim="800000"/>
          </a:ln>
        </p:spPr>
        <p:txBody>
          <a:bodyPr wrap="none" lIns="274320" tIns="73152" rIns="274320" bIns="68563" anchor="ctr" anchorCtr="0"/>
          <a:lstStyle>
            <a:defPPr>
              <a:defRPr lang="en-US"/>
            </a:defPPr>
            <a:lvl1pPr algn="l" rtl="0" fontAlgn="base">
              <a:spcBef>
                <a:spcPct val="0"/>
              </a:spcBef>
              <a:spcAft>
                <a:spcPct val="0"/>
              </a:spcAft>
              <a:defRPr sz="3000" kern="1200">
                <a:solidFill>
                  <a:schemeClr val="tx1"/>
                </a:solidFill>
                <a:latin typeface="Arial"/>
                <a:ea typeface="+mn-ea"/>
                <a:cs typeface="+mn-cs"/>
              </a:defRPr>
            </a:lvl1pPr>
            <a:lvl2pPr marL="457200" algn="l" rtl="0" fontAlgn="base">
              <a:spcBef>
                <a:spcPct val="0"/>
              </a:spcBef>
              <a:spcAft>
                <a:spcPct val="0"/>
              </a:spcAft>
              <a:defRPr sz="3000" kern="1200">
                <a:solidFill>
                  <a:schemeClr val="tx1"/>
                </a:solidFill>
                <a:latin typeface="Arial"/>
                <a:ea typeface="+mn-ea"/>
                <a:cs typeface="+mn-cs"/>
              </a:defRPr>
            </a:lvl2pPr>
            <a:lvl3pPr marL="914400" algn="l" rtl="0" fontAlgn="base">
              <a:spcBef>
                <a:spcPct val="0"/>
              </a:spcBef>
              <a:spcAft>
                <a:spcPct val="0"/>
              </a:spcAft>
              <a:defRPr sz="3000" kern="1200">
                <a:solidFill>
                  <a:schemeClr val="tx1"/>
                </a:solidFill>
                <a:latin typeface="Arial"/>
                <a:ea typeface="+mn-ea"/>
                <a:cs typeface="+mn-cs"/>
              </a:defRPr>
            </a:lvl3pPr>
            <a:lvl4pPr marL="1371600" algn="l" rtl="0" fontAlgn="base">
              <a:spcBef>
                <a:spcPct val="0"/>
              </a:spcBef>
              <a:spcAft>
                <a:spcPct val="0"/>
              </a:spcAft>
              <a:defRPr sz="3000" kern="1200">
                <a:solidFill>
                  <a:schemeClr val="tx1"/>
                </a:solidFill>
                <a:latin typeface="Arial"/>
                <a:ea typeface="+mn-ea"/>
                <a:cs typeface="+mn-cs"/>
              </a:defRPr>
            </a:lvl4pPr>
            <a:lvl5pPr marL="1828800" algn="l" rtl="0" fontAlgn="base">
              <a:spcBef>
                <a:spcPct val="0"/>
              </a:spcBef>
              <a:spcAft>
                <a:spcPct val="0"/>
              </a:spcAft>
              <a:defRPr sz="3000" kern="1200">
                <a:solidFill>
                  <a:schemeClr val="tx1"/>
                </a:solidFill>
                <a:latin typeface="Arial"/>
                <a:ea typeface="+mn-ea"/>
                <a:cs typeface="+mn-cs"/>
              </a:defRPr>
            </a:lvl5pPr>
            <a:lvl6pPr marL="2286000" algn="l" defTabSz="914400" rtl="0" eaLnBrk="1" latinLnBrk="0" hangingPunct="1">
              <a:defRPr sz="3000" kern="1200">
                <a:solidFill>
                  <a:schemeClr val="tx1"/>
                </a:solidFill>
                <a:latin typeface="Arial"/>
                <a:ea typeface="+mn-ea"/>
                <a:cs typeface="+mn-cs"/>
              </a:defRPr>
            </a:lvl6pPr>
            <a:lvl7pPr marL="2743200" algn="l" defTabSz="914400" rtl="0" eaLnBrk="1" latinLnBrk="0" hangingPunct="1">
              <a:defRPr sz="3000" kern="1200">
                <a:solidFill>
                  <a:schemeClr val="tx1"/>
                </a:solidFill>
                <a:latin typeface="Arial"/>
                <a:ea typeface="+mn-ea"/>
                <a:cs typeface="+mn-cs"/>
              </a:defRPr>
            </a:lvl7pPr>
            <a:lvl8pPr marL="3200400" algn="l" defTabSz="914400" rtl="0" eaLnBrk="1" latinLnBrk="0" hangingPunct="1">
              <a:defRPr sz="3000" kern="1200">
                <a:solidFill>
                  <a:schemeClr val="tx1"/>
                </a:solidFill>
                <a:latin typeface="Arial"/>
                <a:ea typeface="+mn-ea"/>
                <a:cs typeface="+mn-cs"/>
              </a:defRPr>
            </a:lvl8pPr>
            <a:lvl9pPr marL="3657600" algn="l" defTabSz="914400" rtl="0" eaLnBrk="1" latinLnBrk="0" hangingPunct="1">
              <a:defRPr sz="3000" kern="1200">
                <a:solidFill>
                  <a:schemeClr val="tx1"/>
                </a:solidFill>
                <a:latin typeface="Arial"/>
                <a:ea typeface="+mn-ea"/>
                <a:cs typeface="+mn-cs"/>
              </a:defRPr>
            </a:lvl9pPr>
          </a:lstStyle>
          <a:p>
            <a:pPr defTabSz="4702588">
              <a:defRPr/>
            </a:pPr>
            <a:r>
              <a:rPr lang="en-US" sz="4400" b="1" dirty="0">
                <a:solidFill>
                  <a:schemeClr val="bg1"/>
                </a:solidFill>
                <a:latin typeface="Libre Baskerville" panose="02000000000000000000" pitchFamily="2" charset="0"/>
              </a:rPr>
              <a:t>Methodology</a:t>
            </a:r>
            <a:endParaRPr lang="en-US" sz="3600" b="1" dirty="0">
              <a:solidFill>
                <a:schemeClr val="bg1"/>
              </a:solidFill>
              <a:latin typeface="Libre Baskerville" panose="02000000000000000000" pitchFamily="2" charset="0"/>
            </a:endParaRPr>
          </a:p>
        </p:txBody>
      </p:sp>
      <p:sp>
        <p:nvSpPr>
          <p:cNvPr id="29" name="Rectangle 28">
            <a:extLst>
              <a:ext uri="{FF2B5EF4-FFF2-40B4-BE49-F238E27FC236}">
                <a16:creationId xmlns:a16="http://schemas.microsoft.com/office/drawing/2014/main" id="{55009B54-5040-4B8B-91C3-ED7FF3B1B7D8}"/>
              </a:ext>
            </a:extLst>
          </p:cNvPr>
          <p:cNvSpPr>
            <a:spLocks noChangeArrowheads="1"/>
          </p:cNvSpPr>
          <p:nvPr/>
        </p:nvSpPr>
        <p:spPr bwMode="auto">
          <a:xfrm>
            <a:off x="33107467" y="7248806"/>
            <a:ext cx="10058400" cy="873301"/>
          </a:xfrm>
          <a:prstGeom prst="rect">
            <a:avLst/>
          </a:prstGeom>
          <a:solidFill>
            <a:schemeClr val="accent2">
              <a:lumMod val="60000"/>
              <a:lumOff val="40000"/>
            </a:schemeClr>
          </a:solidFill>
          <a:ln w="12700">
            <a:noFill/>
            <a:miter lim="800000"/>
          </a:ln>
        </p:spPr>
        <p:txBody>
          <a:bodyPr wrap="none" lIns="274320" tIns="73152" rIns="274320" bIns="68563" anchor="ctr" anchorCtr="0"/>
          <a:lstStyle>
            <a:defPPr>
              <a:defRPr lang="en-US"/>
            </a:defPPr>
            <a:lvl1pPr algn="l" rtl="0" fontAlgn="base">
              <a:spcBef>
                <a:spcPct val="0"/>
              </a:spcBef>
              <a:spcAft>
                <a:spcPct val="0"/>
              </a:spcAft>
              <a:defRPr sz="3000" kern="1200">
                <a:solidFill>
                  <a:schemeClr val="tx1"/>
                </a:solidFill>
                <a:latin typeface="Arial"/>
                <a:ea typeface="+mn-ea"/>
                <a:cs typeface="+mn-cs"/>
              </a:defRPr>
            </a:lvl1pPr>
            <a:lvl2pPr marL="457200" algn="l" rtl="0" fontAlgn="base">
              <a:spcBef>
                <a:spcPct val="0"/>
              </a:spcBef>
              <a:spcAft>
                <a:spcPct val="0"/>
              </a:spcAft>
              <a:defRPr sz="3000" kern="1200">
                <a:solidFill>
                  <a:schemeClr val="tx1"/>
                </a:solidFill>
                <a:latin typeface="Arial"/>
                <a:ea typeface="+mn-ea"/>
                <a:cs typeface="+mn-cs"/>
              </a:defRPr>
            </a:lvl2pPr>
            <a:lvl3pPr marL="914400" algn="l" rtl="0" fontAlgn="base">
              <a:spcBef>
                <a:spcPct val="0"/>
              </a:spcBef>
              <a:spcAft>
                <a:spcPct val="0"/>
              </a:spcAft>
              <a:defRPr sz="3000" kern="1200">
                <a:solidFill>
                  <a:schemeClr val="tx1"/>
                </a:solidFill>
                <a:latin typeface="Arial"/>
                <a:ea typeface="+mn-ea"/>
                <a:cs typeface="+mn-cs"/>
              </a:defRPr>
            </a:lvl3pPr>
            <a:lvl4pPr marL="1371600" algn="l" rtl="0" fontAlgn="base">
              <a:spcBef>
                <a:spcPct val="0"/>
              </a:spcBef>
              <a:spcAft>
                <a:spcPct val="0"/>
              </a:spcAft>
              <a:defRPr sz="3000" kern="1200">
                <a:solidFill>
                  <a:schemeClr val="tx1"/>
                </a:solidFill>
                <a:latin typeface="Arial"/>
                <a:ea typeface="+mn-ea"/>
                <a:cs typeface="+mn-cs"/>
              </a:defRPr>
            </a:lvl4pPr>
            <a:lvl5pPr marL="1828800" algn="l" rtl="0" fontAlgn="base">
              <a:spcBef>
                <a:spcPct val="0"/>
              </a:spcBef>
              <a:spcAft>
                <a:spcPct val="0"/>
              </a:spcAft>
              <a:defRPr sz="3000" kern="1200">
                <a:solidFill>
                  <a:schemeClr val="tx1"/>
                </a:solidFill>
                <a:latin typeface="Arial"/>
                <a:ea typeface="+mn-ea"/>
                <a:cs typeface="+mn-cs"/>
              </a:defRPr>
            </a:lvl5pPr>
            <a:lvl6pPr marL="2286000" algn="l" defTabSz="914400" rtl="0" eaLnBrk="1" latinLnBrk="0" hangingPunct="1">
              <a:defRPr sz="3000" kern="1200">
                <a:solidFill>
                  <a:schemeClr val="tx1"/>
                </a:solidFill>
                <a:latin typeface="Arial"/>
                <a:ea typeface="+mn-ea"/>
                <a:cs typeface="+mn-cs"/>
              </a:defRPr>
            </a:lvl6pPr>
            <a:lvl7pPr marL="2743200" algn="l" defTabSz="914400" rtl="0" eaLnBrk="1" latinLnBrk="0" hangingPunct="1">
              <a:defRPr sz="3000" kern="1200">
                <a:solidFill>
                  <a:schemeClr val="tx1"/>
                </a:solidFill>
                <a:latin typeface="Arial"/>
                <a:ea typeface="+mn-ea"/>
                <a:cs typeface="+mn-cs"/>
              </a:defRPr>
            </a:lvl7pPr>
            <a:lvl8pPr marL="3200400" algn="l" defTabSz="914400" rtl="0" eaLnBrk="1" latinLnBrk="0" hangingPunct="1">
              <a:defRPr sz="3000" kern="1200">
                <a:solidFill>
                  <a:schemeClr val="tx1"/>
                </a:solidFill>
                <a:latin typeface="Arial"/>
                <a:ea typeface="+mn-ea"/>
                <a:cs typeface="+mn-cs"/>
              </a:defRPr>
            </a:lvl8pPr>
            <a:lvl9pPr marL="3657600" algn="l" defTabSz="914400" rtl="0" eaLnBrk="1" latinLnBrk="0" hangingPunct="1">
              <a:defRPr sz="3000" kern="1200">
                <a:solidFill>
                  <a:schemeClr val="tx1"/>
                </a:solidFill>
                <a:latin typeface="Arial"/>
                <a:ea typeface="+mn-ea"/>
                <a:cs typeface="+mn-cs"/>
              </a:defRPr>
            </a:lvl9pPr>
          </a:lstStyle>
          <a:p>
            <a:pPr defTabSz="4702588">
              <a:defRPr/>
            </a:pPr>
            <a:r>
              <a:rPr lang="en-US" sz="4400" b="1" dirty="0">
                <a:solidFill>
                  <a:schemeClr val="bg1"/>
                </a:solidFill>
                <a:latin typeface="Libre Baskerville" panose="02000000000000000000" pitchFamily="2" charset="0"/>
              </a:rPr>
              <a:t>Results</a:t>
            </a:r>
            <a:endParaRPr lang="en-US" sz="3600" b="1" dirty="0">
              <a:solidFill>
                <a:schemeClr val="bg1"/>
              </a:solidFill>
              <a:latin typeface="Libre Baskerville" panose="02000000000000000000" pitchFamily="2" charset="0"/>
            </a:endParaRPr>
          </a:p>
        </p:txBody>
      </p:sp>
      <p:sp>
        <p:nvSpPr>
          <p:cNvPr id="2" name="TextBox 1">
            <a:extLst>
              <a:ext uri="{FF2B5EF4-FFF2-40B4-BE49-F238E27FC236}">
                <a16:creationId xmlns:a16="http://schemas.microsoft.com/office/drawing/2014/main" id="{02189564-83FF-4F60-8B04-B0FDB31EB469}"/>
              </a:ext>
            </a:extLst>
          </p:cNvPr>
          <p:cNvSpPr txBox="1"/>
          <p:nvPr/>
        </p:nvSpPr>
        <p:spPr>
          <a:xfrm>
            <a:off x="4800598" y="1405258"/>
            <a:ext cx="35204400" cy="5016758"/>
          </a:xfrm>
          <a:prstGeom prst="rect">
            <a:avLst/>
          </a:prstGeom>
          <a:noFill/>
        </p:spPr>
        <p:txBody>
          <a:bodyPr wrap="square" rtlCol="0">
            <a:spAutoFit/>
          </a:bodyPr>
          <a:lstStyle/>
          <a:p>
            <a:r>
              <a:rPr kumimoji="0" lang="en-US" sz="8800" b="1" i="0" u="none" strike="noStrike" kern="1200" cap="all" spc="200" normalizeH="0" baseline="0" noProof="0" dirty="0">
                <a:ln>
                  <a:noFill/>
                </a:ln>
                <a:solidFill>
                  <a:schemeClr val="bg1"/>
                </a:solidFill>
                <a:effectLst/>
                <a:uLnTx/>
                <a:uFillTx/>
                <a:latin typeface="Times New Roman" panose="02020603050405020304" pitchFamily="18" charset="0"/>
                <a:ea typeface="+mj-ea"/>
                <a:cs typeface="+mj-cs"/>
              </a:rPr>
              <a:t>			What outside factors play a role in someone’s 										environmental attitudes?</a:t>
            </a:r>
          </a:p>
          <a:p>
            <a:br>
              <a:rPr kumimoji="0" lang="en-US" sz="4800" b="1" i="0" u="none" strike="noStrike" kern="1200" cap="all" spc="200" normalizeH="0" baseline="0" noProof="0" dirty="0">
                <a:ln>
                  <a:noFill/>
                </a:ln>
                <a:solidFill>
                  <a:schemeClr val="bg1"/>
                </a:solidFill>
                <a:effectLst/>
                <a:uLnTx/>
                <a:uFillTx/>
                <a:latin typeface="Times New Roman" panose="02020603050405020304" pitchFamily="18" charset="0"/>
                <a:ea typeface="+mj-ea"/>
                <a:cs typeface="+mj-cs"/>
              </a:rPr>
            </a:br>
            <a:r>
              <a:rPr kumimoji="0" lang="en-US" sz="4800" b="1" i="0" u="none" strike="noStrike" kern="1200" cap="all" spc="200" normalizeH="0" baseline="0" noProof="0" dirty="0">
                <a:ln>
                  <a:noFill/>
                </a:ln>
                <a:solidFill>
                  <a:schemeClr val="bg1"/>
                </a:solidFill>
                <a:effectLst/>
                <a:uLnTx/>
                <a:uFillTx/>
                <a:latin typeface="Times New Roman" panose="02020603050405020304" pitchFamily="18" charset="0"/>
                <a:ea typeface="+mj-ea"/>
                <a:cs typeface="+mj-cs"/>
              </a:rPr>
              <a:t>							By</a:t>
            </a:r>
            <a:r>
              <a:rPr lang="en-US" sz="4800" b="1" cap="all" spc="200" dirty="0">
                <a:solidFill>
                  <a:schemeClr val="bg1"/>
                </a:solidFill>
                <a:latin typeface="Times New Roman" panose="02020603050405020304" pitchFamily="18" charset="0"/>
                <a:ea typeface="+mj-ea"/>
                <a:cs typeface="+mj-cs"/>
              </a:rPr>
              <a:t> Alana Castillo, Ayden LAFAVE AND Shayna Lenney	</a:t>
            </a:r>
          </a:p>
          <a:p>
            <a:r>
              <a:rPr lang="en-US" sz="4800" b="1" cap="all" spc="200" dirty="0">
                <a:solidFill>
                  <a:schemeClr val="bg1"/>
                </a:solidFill>
                <a:latin typeface="Times New Roman" panose="02020603050405020304" pitchFamily="18" charset="0"/>
                <a:ea typeface="+mj-ea"/>
                <a:cs typeface="+mj-cs"/>
              </a:rPr>
              <a:t>															Suny Potsdam</a:t>
            </a:r>
            <a:endParaRPr lang="en-US" sz="4400" dirty="0">
              <a:solidFill>
                <a:schemeClr val="bg1"/>
              </a:solidFill>
            </a:endParaRPr>
          </a:p>
        </p:txBody>
      </p:sp>
      <p:sp>
        <p:nvSpPr>
          <p:cNvPr id="10" name="Rectangle 9">
            <a:extLst>
              <a:ext uri="{FF2B5EF4-FFF2-40B4-BE49-F238E27FC236}">
                <a16:creationId xmlns:a16="http://schemas.microsoft.com/office/drawing/2014/main" id="{A4EA0071-4425-4D25-AE82-90C1D90FD55F}"/>
              </a:ext>
            </a:extLst>
          </p:cNvPr>
          <p:cNvSpPr/>
          <p:nvPr/>
        </p:nvSpPr>
        <p:spPr bwMode="auto">
          <a:xfrm>
            <a:off x="11502476" y="8459461"/>
            <a:ext cx="9982201" cy="7299105"/>
          </a:xfrm>
          <a:prstGeom prst="rect">
            <a:avLst/>
          </a:prstGeom>
          <a:solidFill>
            <a:srgbClr val="83BCC1"/>
          </a:solidFill>
          <a:ln w="9525" cap="flat" cmpd="sng" algn="ctr">
            <a:solidFill>
              <a:srgbClr val="83BCC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tabLst/>
            </a:pPr>
            <a:endParaRPr kumimoji="0" lang="en-US" sz="3800" b="0" i="0" u="none" strike="noStrike" cap="none" normalizeH="0" baseline="0" dirty="0">
              <a:ln>
                <a:noFill/>
              </a:ln>
              <a:effectLst/>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2C664E64-8327-4D34-B173-3939D670DBE2}"/>
              </a:ext>
            </a:extLst>
          </p:cNvPr>
          <p:cNvSpPr/>
          <p:nvPr/>
        </p:nvSpPr>
        <p:spPr bwMode="auto">
          <a:xfrm>
            <a:off x="598428" y="8274532"/>
            <a:ext cx="10098504" cy="11300623"/>
          </a:xfrm>
          <a:prstGeom prst="rect">
            <a:avLst/>
          </a:prstGeom>
          <a:solidFill>
            <a:srgbClr val="83BCC1"/>
          </a:solidFill>
          <a:ln w="9525" cap="flat" cmpd="sng" algn="ctr">
            <a:solidFill>
              <a:srgbClr val="83BCC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tabLst/>
            </a:pPr>
            <a:endParaRPr kumimoji="0" lang="en-US" sz="3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016B8701-C8F4-43BA-9174-361C684649E6}"/>
              </a:ext>
            </a:extLst>
          </p:cNvPr>
          <p:cNvSpPr/>
          <p:nvPr/>
        </p:nvSpPr>
        <p:spPr bwMode="auto">
          <a:xfrm>
            <a:off x="33185733" y="8352222"/>
            <a:ext cx="9982200" cy="10082673"/>
          </a:xfrm>
          <a:prstGeom prst="rect">
            <a:avLst/>
          </a:prstGeom>
          <a:solidFill>
            <a:srgbClr val="83BCC1"/>
          </a:solidFill>
          <a:ln w="9525" cap="flat" cmpd="sng" algn="ctr">
            <a:solidFill>
              <a:srgbClr val="83BCC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tabLst/>
            </a:pPr>
            <a:endParaRPr kumimoji="0" lang="en-US" sz="3800" b="0" i="0" u="none" strike="noStrike" cap="none" normalizeH="0" baseline="0">
              <a:ln>
                <a:noFill/>
              </a:ln>
              <a:solidFill>
                <a:schemeClr val="tx1"/>
              </a:solidFill>
              <a:effectLst/>
              <a:latin typeface="Arial" charset="0"/>
            </a:endParaRPr>
          </a:p>
        </p:txBody>
      </p:sp>
      <p:sp>
        <p:nvSpPr>
          <p:cNvPr id="13" name="TextBox 12">
            <a:extLst>
              <a:ext uri="{FF2B5EF4-FFF2-40B4-BE49-F238E27FC236}">
                <a16:creationId xmlns:a16="http://schemas.microsoft.com/office/drawing/2014/main" id="{A49D4CD1-5F44-467A-8ABF-11BD6A519E94}"/>
              </a:ext>
            </a:extLst>
          </p:cNvPr>
          <p:cNvSpPr txBox="1"/>
          <p:nvPr/>
        </p:nvSpPr>
        <p:spPr>
          <a:xfrm>
            <a:off x="746757" y="8504388"/>
            <a:ext cx="10058400" cy="11172289"/>
          </a:xfrm>
          <a:prstGeom prst="rect">
            <a:avLst/>
          </a:prstGeom>
          <a:noFill/>
        </p:spPr>
        <p:txBody>
          <a:bodyPr wrap="square" rtlCol="0">
            <a:spAutoFit/>
          </a:bodyPr>
          <a:lstStyle/>
          <a:p>
            <a:pPr algn="l"/>
            <a:r>
              <a:rPr lang="en-US" sz="4000" b="0" i="0" dirty="0">
                <a:solidFill>
                  <a:srgbClr val="000000"/>
                </a:solidFill>
                <a:effectLst/>
                <a:latin typeface="Times New Roman" panose="02020603050405020304" pitchFamily="18" charset="0"/>
              </a:rPr>
              <a:t>This survey was conducted to determine what factors influence views on environmental issues, such as climate change. Given growing divides over climate change, we thought it would be interesting to see what outside factors play into a person’s viewpoint. By creating a survey with predictor variable questions (a person’s hometown, their political alignment, and their news source) we sought to identify significant predictors of environmental beliefs. This survey was distributed through social media and targeted college students. A total of 124 participants responded to the survey; analysis of the results is ongoing. This survey helps take a deeper look into which particular outside influences can affect</a:t>
            </a:r>
          </a:p>
          <a:p>
            <a:pPr algn="l"/>
            <a:r>
              <a:rPr lang="en-US" sz="4000" b="0" i="0" dirty="0">
                <a:solidFill>
                  <a:srgbClr val="000000"/>
                </a:solidFill>
                <a:effectLst/>
                <a:latin typeface="Times New Roman" panose="02020603050405020304" pitchFamily="18" charset="0"/>
              </a:rPr>
              <a:t>someone’s stance on current environmental issues</a:t>
            </a:r>
            <a:r>
              <a:rPr lang="en-US" b="0" i="0" dirty="0">
                <a:solidFill>
                  <a:srgbClr val="000000"/>
                </a:solidFill>
                <a:effectLst/>
                <a:latin typeface="Times New Roman" panose="02020603050405020304" pitchFamily="18" charset="0"/>
              </a:rPr>
              <a:t>.</a:t>
            </a:r>
          </a:p>
        </p:txBody>
      </p:sp>
      <p:pic>
        <p:nvPicPr>
          <p:cNvPr id="1026" name="Picture 2" descr="Earth PNG Images Transparent Background | PNG Play">
            <a:extLst>
              <a:ext uri="{FF2B5EF4-FFF2-40B4-BE49-F238E27FC236}">
                <a16:creationId xmlns:a16="http://schemas.microsoft.com/office/drawing/2014/main" id="{9952AE98-6376-464E-B49E-4A60D4B47F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4133" y="1771921"/>
            <a:ext cx="4020709" cy="4020709"/>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9A9B66EB-DC51-4C2B-821F-E0ACA9690495}"/>
              </a:ext>
            </a:extLst>
          </p:cNvPr>
          <p:cNvSpPr>
            <a:spLocks noChangeArrowheads="1"/>
          </p:cNvSpPr>
          <p:nvPr/>
        </p:nvSpPr>
        <p:spPr bwMode="auto">
          <a:xfrm>
            <a:off x="695825" y="19842561"/>
            <a:ext cx="10058400" cy="873301"/>
          </a:xfrm>
          <a:prstGeom prst="rect">
            <a:avLst/>
          </a:prstGeom>
          <a:solidFill>
            <a:schemeClr val="accent2">
              <a:lumMod val="60000"/>
              <a:lumOff val="40000"/>
            </a:schemeClr>
          </a:solidFill>
          <a:ln w="12700">
            <a:noFill/>
            <a:miter lim="800000"/>
          </a:ln>
        </p:spPr>
        <p:txBody>
          <a:bodyPr wrap="none" lIns="274320" tIns="73152" rIns="274320" bIns="68563" anchor="ctr" anchorCtr="0"/>
          <a:lstStyle>
            <a:defPPr>
              <a:defRPr lang="en-US"/>
            </a:defPPr>
            <a:lvl1pPr algn="l" rtl="0" fontAlgn="base">
              <a:spcBef>
                <a:spcPct val="0"/>
              </a:spcBef>
              <a:spcAft>
                <a:spcPct val="0"/>
              </a:spcAft>
              <a:defRPr sz="3000" kern="1200">
                <a:solidFill>
                  <a:schemeClr val="tx1"/>
                </a:solidFill>
                <a:latin typeface="Arial"/>
                <a:ea typeface="+mn-ea"/>
                <a:cs typeface="+mn-cs"/>
              </a:defRPr>
            </a:lvl1pPr>
            <a:lvl2pPr marL="457200" algn="l" rtl="0" fontAlgn="base">
              <a:spcBef>
                <a:spcPct val="0"/>
              </a:spcBef>
              <a:spcAft>
                <a:spcPct val="0"/>
              </a:spcAft>
              <a:defRPr sz="3000" kern="1200">
                <a:solidFill>
                  <a:schemeClr val="tx1"/>
                </a:solidFill>
                <a:latin typeface="Arial"/>
                <a:ea typeface="+mn-ea"/>
                <a:cs typeface="+mn-cs"/>
              </a:defRPr>
            </a:lvl2pPr>
            <a:lvl3pPr marL="914400" algn="l" rtl="0" fontAlgn="base">
              <a:spcBef>
                <a:spcPct val="0"/>
              </a:spcBef>
              <a:spcAft>
                <a:spcPct val="0"/>
              </a:spcAft>
              <a:defRPr sz="3000" kern="1200">
                <a:solidFill>
                  <a:schemeClr val="tx1"/>
                </a:solidFill>
                <a:latin typeface="Arial"/>
                <a:ea typeface="+mn-ea"/>
                <a:cs typeface="+mn-cs"/>
              </a:defRPr>
            </a:lvl3pPr>
            <a:lvl4pPr marL="1371600" algn="l" rtl="0" fontAlgn="base">
              <a:spcBef>
                <a:spcPct val="0"/>
              </a:spcBef>
              <a:spcAft>
                <a:spcPct val="0"/>
              </a:spcAft>
              <a:defRPr sz="3000" kern="1200">
                <a:solidFill>
                  <a:schemeClr val="tx1"/>
                </a:solidFill>
                <a:latin typeface="Arial"/>
                <a:ea typeface="+mn-ea"/>
                <a:cs typeface="+mn-cs"/>
              </a:defRPr>
            </a:lvl4pPr>
            <a:lvl5pPr marL="1828800" algn="l" rtl="0" fontAlgn="base">
              <a:spcBef>
                <a:spcPct val="0"/>
              </a:spcBef>
              <a:spcAft>
                <a:spcPct val="0"/>
              </a:spcAft>
              <a:defRPr sz="3000" kern="1200">
                <a:solidFill>
                  <a:schemeClr val="tx1"/>
                </a:solidFill>
                <a:latin typeface="Arial"/>
                <a:ea typeface="+mn-ea"/>
                <a:cs typeface="+mn-cs"/>
              </a:defRPr>
            </a:lvl5pPr>
            <a:lvl6pPr marL="2286000" algn="l" defTabSz="914400" rtl="0" eaLnBrk="1" latinLnBrk="0" hangingPunct="1">
              <a:defRPr sz="3000" kern="1200">
                <a:solidFill>
                  <a:schemeClr val="tx1"/>
                </a:solidFill>
                <a:latin typeface="Arial"/>
                <a:ea typeface="+mn-ea"/>
                <a:cs typeface="+mn-cs"/>
              </a:defRPr>
            </a:lvl6pPr>
            <a:lvl7pPr marL="2743200" algn="l" defTabSz="914400" rtl="0" eaLnBrk="1" latinLnBrk="0" hangingPunct="1">
              <a:defRPr sz="3000" kern="1200">
                <a:solidFill>
                  <a:schemeClr val="tx1"/>
                </a:solidFill>
                <a:latin typeface="Arial"/>
                <a:ea typeface="+mn-ea"/>
                <a:cs typeface="+mn-cs"/>
              </a:defRPr>
            </a:lvl7pPr>
            <a:lvl8pPr marL="3200400" algn="l" defTabSz="914400" rtl="0" eaLnBrk="1" latinLnBrk="0" hangingPunct="1">
              <a:defRPr sz="3000" kern="1200">
                <a:solidFill>
                  <a:schemeClr val="tx1"/>
                </a:solidFill>
                <a:latin typeface="Arial"/>
                <a:ea typeface="+mn-ea"/>
                <a:cs typeface="+mn-cs"/>
              </a:defRPr>
            </a:lvl8pPr>
            <a:lvl9pPr marL="3657600" algn="l" defTabSz="914400" rtl="0" eaLnBrk="1" latinLnBrk="0" hangingPunct="1">
              <a:defRPr sz="3000" kern="1200">
                <a:solidFill>
                  <a:schemeClr val="tx1"/>
                </a:solidFill>
                <a:latin typeface="Arial"/>
                <a:ea typeface="+mn-ea"/>
                <a:cs typeface="+mn-cs"/>
              </a:defRPr>
            </a:lvl9pPr>
          </a:lstStyle>
          <a:p>
            <a:pPr defTabSz="4702588">
              <a:defRPr/>
            </a:pPr>
            <a:r>
              <a:rPr lang="en-US" sz="4400" b="1" dirty="0">
                <a:solidFill>
                  <a:schemeClr val="bg1"/>
                </a:solidFill>
                <a:latin typeface="Libre Baskerville" panose="02000000000000000000" pitchFamily="2" charset="0"/>
              </a:rPr>
              <a:t>Background</a:t>
            </a:r>
          </a:p>
        </p:txBody>
      </p:sp>
      <p:sp>
        <p:nvSpPr>
          <p:cNvPr id="24" name="Rectangle 23">
            <a:extLst>
              <a:ext uri="{FF2B5EF4-FFF2-40B4-BE49-F238E27FC236}">
                <a16:creationId xmlns:a16="http://schemas.microsoft.com/office/drawing/2014/main" id="{8B904462-8261-4B94-B4B5-F659E4E354C8}"/>
              </a:ext>
            </a:extLst>
          </p:cNvPr>
          <p:cNvSpPr/>
          <p:nvPr/>
        </p:nvSpPr>
        <p:spPr bwMode="auto">
          <a:xfrm>
            <a:off x="663741" y="20831979"/>
            <a:ext cx="9982201" cy="11857821"/>
          </a:xfrm>
          <a:prstGeom prst="rect">
            <a:avLst/>
          </a:prstGeom>
          <a:solidFill>
            <a:srgbClr val="83BCC1"/>
          </a:solidFill>
          <a:ln w="9525" cap="flat" cmpd="sng" algn="ctr">
            <a:solidFill>
              <a:srgbClr val="83BCC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tabLst/>
            </a:pPr>
            <a:endParaRPr kumimoji="0" lang="en-US" sz="3800" b="0" i="0" u="none" strike="noStrike" cap="none" normalizeH="0" baseline="0">
              <a:ln>
                <a:noFill/>
              </a:ln>
              <a:solidFill>
                <a:schemeClr val="tx1"/>
              </a:solidFill>
              <a:effectLst/>
              <a:latin typeface="Arial" charset="0"/>
            </a:endParaRPr>
          </a:p>
        </p:txBody>
      </p:sp>
      <p:sp>
        <p:nvSpPr>
          <p:cNvPr id="28" name="TextBox 27">
            <a:extLst>
              <a:ext uri="{FF2B5EF4-FFF2-40B4-BE49-F238E27FC236}">
                <a16:creationId xmlns:a16="http://schemas.microsoft.com/office/drawing/2014/main" id="{705E55FC-1387-4BF6-8376-333F897BBE77}"/>
              </a:ext>
            </a:extLst>
          </p:cNvPr>
          <p:cNvSpPr txBox="1"/>
          <p:nvPr/>
        </p:nvSpPr>
        <p:spPr>
          <a:xfrm>
            <a:off x="33220284" y="8523608"/>
            <a:ext cx="9372600" cy="3016210"/>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Political alignment has a statistically significant impact on whether college age students would be willing to make some personal sacrifices to help slow climate change </a:t>
            </a:r>
          </a:p>
          <a:p>
            <a:r>
              <a:rPr lang="en-US" dirty="0">
                <a:highlight>
                  <a:srgbClr val="CCCCFF"/>
                </a:highlight>
                <a:latin typeface="Times New Roman" panose="02020603050405020304" pitchFamily="18" charset="0"/>
                <a:cs typeface="Times New Roman" panose="02020603050405020304" pitchFamily="18" charset="0"/>
              </a:rPr>
              <a:t>(P-value = .039)</a:t>
            </a:r>
          </a:p>
        </p:txBody>
      </p:sp>
      <p:sp>
        <p:nvSpPr>
          <p:cNvPr id="30" name="TextBox 29">
            <a:extLst>
              <a:ext uri="{FF2B5EF4-FFF2-40B4-BE49-F238E27FC236}">
                <a16:creationId xmlns:a16="http://schemas.microsoft.com/office/drawing/2014/main" id="{A655B58F-4012-4612-9C9F-63DD0AAA2C37}"/>
              </a:ext>
            </a:extLst>
          </p:cNvPr>
          <p:cNvSpPr txBox="1"/>
          <p:nvPr/>
        </p:nvSpPr>
        <p:spPr>
          <a:xfrm>
            <a:off x="33326042" y="11769933"/>
            <a:ext cx="9343103" cy="3016210"/>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Political alignment has a statistically significant effect on where college age student stand on the statement: climate change is human driven.</a:t>
            </a:r>
          </a:p>
          <a:p>
            <a:r>
              <a:rPr lang="en-US" dirty="0">
                <a:highlight>
                  <a:srgbClr val="CCCCFF"/>
                </a:highlight>
                <a:latin typeface="Times New Roman" panose="02020603050405020304" pitchFamily="18" charset="0"/>
                <a:cs typeface="Times New Roman" panose="02020603050405020304" pitchFamily="18" charset="0"/>
              </a:rPr>
              <a:t>(P-value = 0.002)</a:t>
            </a:r>
          </a:p>
        </p:txBody>
      </p:sp>
      <p:sp>
        <p:nvSpPr>
          <p:cNvPr id="22" name="Rectangle 21">
            <a:extLst>
              <a:ext uri="{FF2B5EF4-FFF2-40B4-BE49-F238E27FC236}">
                <a16:creationId xmlns:a16="http://schemas.microsoft.com/office/drawing/2014/main" id="{9A976046-48CC-42FD-9C03-85F793D3615B}"/>
              </a:ext>
            </a:extLst>
          </p:cNvPr>
          <p:cNvSpPr>
            <a:spLocks noChangeArrowheads="1"/>
          </p:cNvSpPr>
          <p:nvPr/>
        </p:nvSpPr>
        <p:spPr bwMode="auto">
          <a:xfrm>
            <a:off x="33202288" y="18886413"/>
            <a:ext cx="10058400" cy="873301"/>
          </a:xfrm>
          <a:prstGeom prst="rect">
            <a:avLst/>
          </a:prstGeom>
          <a:solidFill>
            <a:schemeClr val="accent2">
              <a:lumMod val="60000"/>
              <a:lumOff val="40000"/>
            </a:schemeClr>
          </a:solidFill>
          <a:ln w="12700">
            <a:noFill/>
            <a:miter lim="800000"/>
          </a:ln>
        </p:spPr>
        <p:txBody>
          <a:bodyPr wrap="none" lIns="274320" tIns="73152" rIns="274320" bIns="68563" anchor="ctr" anchorCtr="0"/>
          <a:lstStyle>
            <a:defPPr>
              <a:defRPr lang="en-US"/>
            </a:defPPr>
            <a:lvl1pPr algn="l" rtl="0" fontAlgn="base">
              <a:spcBef>
                <a:spcPct val="0"/>
              </a:spcBef>
              <a:spcAft>
                <a:spcPct val="0"/>
              </a:spcAft>
              <a:defRPr sz="3000" kern="1200">
                <a:solidFill>
                  <a:schemeClr val="tx1"/>
                </a:solidFill>
                <a:latin typeface="Arial"/>
                <a:ea typeface="+mn-ea"/>
                <a:cs typeface="+mn-cs"/>
              </a:defRPr>
            </a:lvl1pPr>
            <a:lvl2pPr marL="457200" algn="l" rtl="0" fontAlgn="base">
              <a:spcBef>
                <a:spcPct val="0"/>
              </a:spcBef>
              <a:spcAft>
                <a:spcPct val="0"/>
              </a:spcAft>
              <a:defRPr sz="3000" kern="1200">
                <a:solidFill>
                  <a:schemeClr val="tx1"/>
                </a:solidFill>
                <a:latin typeface="Arial"/>
                <a:ea typeface="+mn-ea"/>
                <a:cs typeface="+mn-cs"/>
              </a:defRPr>
            </a:lvl2pPr>
            <a:lvl3pPr marL="914400" algn="l" rtl="0" fontAlgn="base">
              <a:spcBef>
                <a:spcPct val="0"/>
              </a:spcBef>
              <a:spcAft>
                <a:spcPct val="0"/>
              </a:spcAft>
              <a:defRPr sz="3000" kern="1200">
                <a:solidFill>
                  <a:schemeClr val="tx1"/>
                </a:solidFill>
                <a:latin typeface="Arial"/>
                <a:ea typeface="+mn-ea"/>
                <a:cs typeface="+mn-cs"/>
              </a:defRPr>
            </a:lvl3pPr>
            <a:lvl4pPr marL="1371600" algn="l" rtl="0" fontAlgn="base">
              <a:spcBef>
                <a:spcPct val="0"/>
              </a:spcBef>
              <a:spcAft>
                <a:spcPct val="0"/>
              </a:spcAft>
              <a:defRPr sz="3000" kern="1200">
                <a:solidFill>
                  <a:schemeClr val="tx1"/>
                </a:solidFill>
                <a:latin typeface="Arial"/>
                <a:ea typeface="+mn-ea"/>
                <a:cs typeface="+mn-cs"/>
              </a:defRPr>
            </a:lvl4pPr>
            <a:lvl5pPr marL="1828800" algn="l" rtl="0" fontAlgn="base">
              <a:spcBef>
                <a:spcPct val="0"/>
              </a:spcBef>
              <a:spcAft>
                <a:spcPct val="0"/>
              </a:spcAft>
              <a:defRPr sz="3000" kern="1200">
                <a:solidFill>
                  <a:schemeClr val="tx1"/>
                </a:solidFill>
                <a:latin typeface="Arial"/>
                <a:ea typeface="+mn-ea"/>
                <a:cs typeface="+mn-cs"/>
              </a:defRPr>
            </a:lvl5pPr>
            <a:lvl6pPr marL="2286000" algn="l" defTabSz="914400" rtl="0" eaLnBrk="1" latinLnBrk="0" hangingPunct="1">
              <a:defRPr sz="3000" kern="1200">
                <a:solidFill>
                  <a:schemeClr val="tx1"/>
                </a:solidFill>
                <a:latin typeface="Arial"/>
                <a:ea typeface="+mn-ea"/>
                <a:cs typeface="+mn-cs"/>
              </a:defRPr>
            </a:lvl6pPr>
            <a:lvl7pPr marL="2743200" algn="l" defTabSz="914400" rtl="0" eaLnBrk="1" latinLnBrk="0" hangingPunct="1">
              <a:defRPr sz="3000" kern="1200">
                <a:solidFill>
                  <a:schemeClr val="tx1"/>
                </a:solidFill>
                <a:latin typeface="Arial"/>
                <a:ea typeface="+mn-ea"/>
                <a:cs typeface="+mn-cs"/>
              </a:defRPr>
            </a:lvl7pPr>
            <a:lvl8pPr marL="3200400" algn="l" defTabSz="914400" rtl="0" eaLnBrk="1" latinLnBrk="0" hangingPunct="1">
              <a:defRPr sz="3000" kern="1200">
                <a:solidFill>
                  <a:schemeClr val="tx1"/>
                </a:solidFill>
                <a:latin typeface="Arial"/>
                <a:ea typeface="+mn-ea"/>
                <a:cs typeface="+mn-cs"/>
              </a:defRPr>
            </a:lvl8pPr>
            <a:lvl9pPr marL="3657600" algn="l" defTabSz="914400" rtl="0" eaLnBrk="1" latinLnBrk="0" hangingPunct="1">
              <a:defRPr sz="3000" kern="1200">
                <a:solidFill>
                  <a:schemeClr val="tx1"/>
                </a:solidFill>
                <a:latin typeface="Arial"/>
                <a:ea typeface="+mn-ea"/>
                <a:cs typeface="+mn-cs"/>
              </a:defRPr>
            </a:lvl9pPr>
          </a:lstStyle>
          <a:p>
            <a:pPr defTabSz="4702588">
              <a:defRPr/>
            </a:pPr>
            <a:r>
              <a:rPr lang="en-US" sz="4400" b="1" dirty="0">
                <a:solidFill>
                  <a:schemeClr val="bg1"/>
                </a:solidFill>
                <a:latin typeface="Libre Baskerville" panose="02000000000000000000" pitchFamily="2" charset="0"/>
              </a:rPr>
              <a:t>Conclusion</a:t>
            </a:r>
          </a:p>
        </p:txBody>
      </p:sp>
      <p:sp>
        <p:nvSpPr>
          <p:cNvPr id="31" name="Rectangle 30">
            <a:extLst>
              <a:ext uri="{FF2B5EF4-FFF2-40B4-BE49-F238E27FC236}">
                <a16:creationId xmlns:a16="http://schemas.microsoft.com/office/drawing/2014/main" id="{17D6EB98-ACAD-4BC2-B170-7C10B108A39F}"/>
              </a:ext>
            </a:extLst>
          </p:cNvPr>
          <p:cNvSpPr/>
          <p:nvPr/>
        </p:nvSpPr>
        <p:spPr bwMode="auto">
          <a:xfrm>
            <a:off x="33114516" y="20138331"/>
            <a:ext cx="10088880" cy="10082673"/>
          </a:xfrm>
          <a:prstGeom prst="rect">
            <a:avLst/>
          </a:prstGeom>
          <a:solidFill>
            <a:srgbClr val="83BCC1"/>
          </a:solidFill>
          <a:ln w="9525" cap="flat" cmpd="sng" algn="ctr">
            <a:solidFill>
              <a:srgbClr val="83BCC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tabLst/>
            </a:pPr>
            <a:endParaRPr kumimoji="0" lang="en-US" sz="3800" b="0" i="0" u="none" strike="noStrike" cap="none" normalizeH="0" baseline="0" dirty="0">
              <a:ln>
                <a:noFill/>
              </a:ln>
              <a:solidFill>
                <a:schemeClr val="tx1"/>
              </a:solidFill>
              <a:effectLst/>
              <a:latin typeface="Arial" charset="0"/>
            </a:endParaRPr>
          </a:p>
        </p:txBody>
      </p:sp>
      <p:sp>
        <p:nvSpPr>
          <p:cNvPr id="34" name="Rectangle 33">
            <a:extLst>
              <a:ext uri="{FF2B5EF4-FFF2-40B4-BE49-F238E27FC236}">
                <a16:creationId xmlns:a16="http://schemas.microsoft.com/office/drawing/2014/main" id="{0A1665E6-3790-4E12-88F7-CE8FB70D3C1E}"/>
              </a:ext>
            </a:extLst>
          </p:cNvPr>
          <p:cNvSpPr/>
          <p:nvPr/>
        </p:nvSpPr>
        <p:spPr bwMode="auto">
          <a:xfrm>
            <a:off x="22468113" y="16687801"/>
            <a:ext cx="9982200" cy="10082673"/>
          </a:xfrm>
          <a:prstGeom prst="rect">
            <a:avLst/>
          </a:prstGeom>
          <a:solidFill>
            <a:srgbClr val="83BCC1"/>
          </a:solidFill>
          <a:ln w="9525" cap="flat" cmpd="sng" algn="ctr">
            <a:solidFill>
              <a:srgbClr val="83BCC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tabLst/>
            </a:pPr>
            <a:endParaRPr kumimoji="0" lang="en-US" sz="3800" b="0" i="0" u="none" strike="noStrike" cap="none" normalizeH="0" baseline="0">
              <a:ln>
                <a:noFill/>
              </a:ln>
              <a:solidFill>
                <a:schemeClr val="tx1"/>
              </a:solidFill>
              <a:effectLst/>
              <a:latin typeface="Arial" charset="0"/>
            </a:endParaRPr>
          </a:p>
        </p:txBody>
      </p:sp>
      <p:graphicFrame>
        <p:nvGraphicFramePr>
          <p:cNvPr id="35" name="Chart 34">
            <a:extLst>
              <a:ext uri="{FF2B5EF4-FFF2-40B4-BE49-F238E27FC236}">
                <a16:creationId xmlns:a16="http://schemas.microsoft.com/office/drawing/2014/main" id="{5B40C7E0-6A89-414D-A6D6-8DF88748DC29}"/>
              </a:ext>
            </a:extLst>
          </p:cNvPr>
          <p:cNvGraphicFramePr>
            <a:graphicFrameLocks/>
          </p:cNvGraphicFramePr>
          <p:nvPr>
            <p:extLst>
              <p:ext uri="{D42A27DB-BD31-4B8C-83A1-F6EECF244321}">
                <p14:modId xmlns:p14="http://schemas.microsoft.com/office/powerpoint/2010/main" val="2076160927"/>
              </p:ext>
            </p:extLst>
          </p:nvPr>
        </p:nvGraphicFramePr>
        <p:xfrm>
          <a:off x="22950948" y="17075528"/>
          <a:ext cx="9067800" cy="9135073"/>
        </p:xfrm>
        <a:graphic>
          <a:graphicData uri="http://schemas.openxmlformats.org/drawingml/2006/chart">
            <c:chart xmlns:c="http://schemas.openxmlformats.org/drawingml/2006/chart" xmlns:r="http://schemas.openxmlformats.org/officeDocument/2006/relationships" r:id="rId3"/>
          </a:graphicData>
        </a:graphic>
      </p:graphicFrame>
      <p:sp>
        <p:nvSpPr>
          <p:cNvPr id="36" name="Rectangle 35">
            <a:extLst>
              <a:ext uri="{FF2B5EF4-FFF2-40B4-BE49-F238E27FC236}">
                <a16:creationId xmlns:a16="http://schemas.microsoft.com/office/drawing/2014/main" id="{0EB71E6F-A417-4D51-9245-15429F552609}"/>
              </a:ext>
            </a:extLst>
          </p:cNvPr>
          <p:cNvSpPr/>
          <p:nvPr/>
        </p:nvSpPr>
        <p:spPr bwMode="auto">
          <a:xfrm>
            <a:off x="11467926" y="16601729"/>
            <a:ext cx="9982200" cy="10082673"/>
          </a:xfrm>
          <a:prstGeom prst="rect">
            <a:avLst/>
          </a:prstGeom>
          <a:solidFill>
            <a:srgbClr val="83BCC1"/>
          </a:solidFill>
          <a:ln w="9525" cap="flat" cmpd="sng" algn="ctr">
            <a:solidFill>
              <a:srgbClr val="83BCC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tabLst/>
            </a:pPr>
            <a:endParaRPr kumimoji="0" lang="en-US" sz="3800" b="0" i="0" u="none" strike="noStrike" cap="none" normalizeH="0" baseline="0">
              <a:ln>
                <a:noFill/>
              </a:ln>
              <a:solidFill>
                <a:schemeClr val="tx1"/>
              </a:solidFill>
              <a:effectLst/>
              <a:latin typeface="Arial" charset="0"/>
            </a:endParaRPr>
          </a:p>
        </p:txBody>
      </p:sp>
      <p:graphicFrame>
        <p:nvGraphicFramePr>
          <p:cNvPr id="37" name="Chart 36">
            <a:extLst>
              <a:ext uri="{FF2B5EF4-FFF2-40B4-BE49-F238E27FC236}">
                <a16:creationId xmlns:a16="http://schemas.microsoft.com/office/drawing/2014/main" id="{B8F25170-4F6F-4EB5-A66C-325D13C37F69}"/>
              </a:ext>
            </a:extLst>
          </p:cNvPr>
          <p:cNvGraphicFramePr>
            <a:graphicFrameLocks/>
          </p:cNvGraphicFramePr>
          <p:nvPr>
            <p:extLst>
              <p:ext uri="{D42A27DB-BD31-4B8C-83A1-F6EECF244321}">
                <p14:modId xmlns:p14="http://schemas.microsoft.com/office/powerpoint/2010/main" val="1726257064"/>
              </p:ext>
            </p:extLst>
          </p:nvPr>
        </p:nvGraphicFramePr>
        <p:xfrm>
          <a:off x="12039569" y="17075528"/>
          <a:ext cx="8838914" cy="9135074"/>
        </p:xfrm>
        <a:graphic>
          <a:graphicData uri="http://schemas.openxmlformats.org/drawingml/2006/chart">
            <c:chart xmlns:c="http://schemas.openxmlformats.org/drawingml/2006/chart" xmlns:r="http://schemas.openxmlformats.org/officeDocument/2006/relationships" r:id="rId4"/>
          </a:graphicData>
        </a:graphic>
      </p:graphicFrame>
      <p:sp>
        <p:nvSpPr>
          <p:cNvPr id="32" name="Rectangle 31">
            <a:extLst>
              <a:ext uri="{FF2B5EF4-FFF2-40B4-BE49-F238E27FC236}">
                <a16:creationId xmlns:a16="http://schemas.microsoft.com/office/drawing/2014/main" id="{4256E602-87E2-49B5-B974-E6B0CDDAD976}"/>
              </a:ext>
            </a:extLst>
          </p:cNvPr>
          <p:cNvSpPr/>
          <p:nvPr/>
        </p:nvSpPr>
        <p:spPr bwMode="auto">
          <a:xfrm>
            <a:off x="22456654" y="8414342"/>
            <a:ext cx="9982201" cy="7299105"/>
          </a:xfrm>
          <a:prstGeom prst="rect">
            <a:avLst/>
          </a:prstGeom>
          <a:solidFill>
            <a:srgbClr val="83BCC1"/>
          </a:solidFill>
          <a:ln w="9525" cap="flat" cmpd="sng" algn="ctr">
            <a:solidFill>
              <a:srgbClr val="83BCC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tabLst/>
            </a:pPr>
            <a:r>
              <a:rPr kumimoji="0" lang="en-US" sz="3800" b="0" i="0" u="none" strike="noStrike" cap="none" normalizeH="0" baseline="0" dirty="0">
                <a:ln>
                  <a:noFill/>
                </a:ln>
                <a:effectLst/>
                <a:latin typeface="Times New Roman" panose="02020603050405020304" pitchFamily="18" charset="0"/>
                <a:cs typeface="Times New Roman" panose="02020603050405020304" pitchFamily="18" charset="0"/>
              </a:rPr>
              <a:t>In order to obtain our conclusions and results for our research we followed this method. Our group first developed the research question “What outside factors play </a:t>
            </a:r>
            <a:r>
              <a:rPr lang="en-US" dirty="0">
                <a:latin typeface="Times New Roman" panose="02020603050405020304" pitchFamily="18" charset="0"/>
                <a:cs typeface="Times New Roman" panose="02020603050405020304" pitchFamily="18" charset="0"/>
              </a:rPr>
              <a:t>a role in someone's environmental attitudes?” Next, we created an 11-question survey where we confirmed that all participants were over the age of 18 years and consented to anonymously respond to our survey. After our responses came in, totaling 124 respondents, we began to analyze our data. Using an Anova: Single Factor statistical analysis to determine significance.</a:t>
            </a:r>
            <a:endParaRPr kumimoji="0" lang="en-US" sz="3800" b="0" i="0" u="none" strike="noStrike" cap="none" normalizeH="0" baseline="0" dirty="0">
              <a:ln>
                <a:noFill/>
              </a:ln>
              <a:effectLst/>
              <a:latin typeface="Times New Roman" panose="02020603050405020304" pitchFamily="18" charset="0"/>
              <a:cs typeface="Times New Roman" panose="02020603050405020304" pitchFamily="18" charset="0"/>
            </a:endParaRPr>
          </a:p>
        </p:txBody>
      </p:sp>
      <p:pic>
        <p:nvPicPr>
          <p:cNvPr id="3" name="Picture 2" descr="Panoramic Landscape Images, Stock Photos &amp; Vectors | Shutterstock">
            <a:extLst>
              <a:ext uri="{FF2B5EF4-FFF2-40B4-BE49-F238E27FC236}">
                <a16:creationId xmlns:a16="http://schemas.microsoft.com/office/drawing/2014/main" id="{61BDE12D-9EE7-4107-9006-2CB706C5C1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62656" y="27276351"/>
            <a:ext cx="20955287" cy="514720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724ADD2-CC87-4C04-BCCD-206AA9EB4DB0}"/>
              </a:ext>
            </a:extLst>
          </p:cNvPr>
          <p:cNvSpPr txBox="1"/>
          <p:nvPr/>
        </p:nvSpPr>
        <p:spPr>
          <a:xfrm>
            <a:off x="598428" y="20775339"/>
            <a:ext cx="9982200" cy="12049452"/>
          </a:xfrm>
          <a:prstGeom prst="rect">
            <a:avLst/>
          </a:prstGeom>
          <a:noFill/>
        </p:spPr>
        <p:txBody>
          <a:bodyPr wrap="square" rtlCol="0">
            <a:spAutoFit/>
          </a:bodyPr>
          <a:lstStyle/>
          <a:p>
            <a:r>
              <a:rPr lang="en-US" sz="3700" dirty="0">
                <a:latin typeface="Times New Roman" panose="02020603050405020304" pitchFamily="18" charset="0"/>
                <a:cs typeface="Times New Roman" panose="02020603050405020304" pitchFamily="18" charset="0"/>
              </a:rPr>
              <a:t>National trends have been showing divides amongst people who believe in climate change. Although there are many reasons someone may or may not be interested in environmental issues, it is an important topic to discuss as climate change is a global problem. We decided to look into what outside factors influence college age students. According to a study conducted by the Pew</a:t>
            </a:r>
          </a:p>
          <a:p>
            <a:r>
              <a:rPr lang="en-US" sz="3700" dirty="0">
                <a:latin typeface="Times New Roman" panose="02020603050405020304" pitchFamily="18" charset="0"/>
                <a:cs typeface="Times New Roman" panose="02020603050405020304" pitchFamily="18" charset="0"/>
              </a:rPr>
              <a:t>Research center in 2020, 64% percent of adults in the United States believe that the environment is a top priority for the President and congress. We asked a similar question in our survey, this being if college aged students feel that climate change is one of the most important issues of our generation. This Pew Research study also highlights the current political divides in our country, and their survey discovered that 71% of Democrats support environmental policies, whereas only 34% of Republicans do not agree. With such big discrepancies, we took a deeper look into what causes this.</a:t>
            </a:r>
          </a:p>
        </p:txBody>
      </p:sp>
      <p:sp>
        <p:nvSpPr>
          <p:cNvPr id="5" name="TextBox 4">
            <a:extLst>
              <a:ext uri="{FF2B5EF4-FFF2-40B4-BE49-F238E27FC236}">
                <a16:creationId xmlns:a16="http://schemas.microsoft.com/office/drawing/2014/main" id="{69834101-DAA2-4B38-B585-5FF241FEB080}"/>
              </a:ext>
            </a:extLst>
          </p:cNvPr>
          <p:cNvSpPr txBox="1"/>
          <p:nvPr/>
        </p:nvSpPr>
        <p:spPr>
          <a:xfrm>
            <a:off x="11681860" y="8523612"/>
            <a:ext cx="9947650" cy="7109639"/>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H: Specific factors and beliefs play a distinct role in how someone views current environmental issues.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These three predictor questions were used to see what the relation to their environmental attitude is.</a:t>
            </a:r>
          </a:p>
          <a:p>
            <a:r>
              <a:rPr lang="en-US" dirty="0">
                <a:latin typeface="Times New Roman" panose="02020603050405020304" pitchFamily="18" charset="0"/>
                <a:cs typeface="Times New Roman" panose="02020603050405020304" pitchFamily="18" charset="0"/>
              </a:rPr>
              <a:t>P1: Where would you place yourself on a political alignment chart?</a:t>
            </a:r>
          </a:p>
          <a:p>
            <a:r>
              <a:rPr lang="en-US" dirty="0">
                <a:latin typeface="Times New Roman" panose="02020603050405020304" pitchFamily="18" charset="0"/>
                <a:cs typeface="Times New Roman" panose="02020603050405020304" pitchFamily="18" charset="0"/>
              </a:rPr>
              <a:t>P2: How would you describe your hometown? (rural, urban, or suburban)</a:t>
            </a:r>
          </a:p>
          <a:p>
            <a:r>
              <a:rPr lang="en-US" dirty="0">
                <a:latin typeface="Times New Roman" panose="02020603050405020304" pitchFamily="18" charset="0"/>
                <a:cs typeface="Times New Roman" panose="02020603050405020304" pitchFamily="18" charset="0"/>
              </a:rPr>
              <a:t>P3: What are your primary news sources?</a:t>
            </a:r>
          </a:p>
        </p:txBody>
      </p:sp>
      <p:sp>
        <p:nvSpPr>
          <p:cNvPr id="6" name="TextBox 5">
            <a:extLst>
              <a:ext uri="{FF2B5EF4-FFF2-40B4-BE49-F238E27FC236}">
                <a16:creationId xmlns:a16="http://schemas.microsoft.com/office/drawing/2014/main" id="{38B524E6-AE42-41E0-93B5-1B251F5E7C2F}"/>
              </a:ext>
            </a:extLst>
          </p:cNvPr>
          <p:cNvSpPr txBox="1"/>
          <p:nvPr/>
        </p:nvSpPr>
        <p:spPr>
          <a:xfrm>
            <a:off x="33272297" y="14887308"/>
            <a:ext cx="9590315" cy="3600986"/>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Alongside the statistical results, reoccurring trends that we saw included the majority of college aged students getting news from social media. In the pie chart, ‘All other Sources’ includes podcasts and radio news, as well as TV news sources. </a:t>
            </a:r>
          </a:p>
        </p:txBody>
      </p:sp>
      <p:sp>
        <p:nvSpPr>
          <p:cNvPr id="7" name="TextBox 6">
            <a:extLst>
              <a:ext uri="{FF2B5EF4-FFF2-40B4-BE49-F238E27FC236}">
                <a16:creationId xmlns:a16="http://schemas.microsoft.com/office/drawing/2014/main" id="{C93C3420-B0C1-4465-95F7-564D103B802B}"/>
              </a:ext>
            </a:extLst>
          </p:cNvPr>
          <p:cNvSpPr txBox="1"/>
          <p:nvPr/>
        </p:nvSpPr>
        <p:spPr>
          <a:xfrm>
            <a:off x="33326042" y="20377308"/>
            <a:ext cx="9590315" cy="8863965"/>
          </a:xfrm>
          <a:prstGeom prst="rect">
            <a:avLst/>
          </a:prstGeom>
          <a:noFill/>
        </p:spPr>
        <p:txBody>
          <a:bodyPr wrap="square" rtlCol="0">
            <a:spAutoFit/>
          </a:bodyPr>
          <a:lstStyle/>
          <a:p>
            <a:r>
              <a:rPr lang="en-US">
                <a:latin typeface="Times New Roman" panose="02020603050405020304" pitchFamily="18" charset="0"/>
                <a:cs typeface="Times New Roman" panose="02020603050405020304" pitchFamily="18" charset="0"/>
              </a:rPr>
              <a:t>The results of our survey do follow national trends of current attitudes towards climate change. With the information found in our survey, we can make the distinction that yes, certain outside factors do play a role in how someone feels about the environment. Although  these predictor variables are elements that are either unchangeable, such as a person's hometown, or just established beliefs, we can use this information to gauge how to approach these conversations with college aged students. Creating a place where people can express their ideas freely but being respectful of others beliefs is very important at this time of national divergence. </a:t>
            </a:r>
            <a:endParaRPr lang="en-US"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36FCBCA-9CCB-42A6-9BDC-3D0894807D5E}"/>
              </a:ext>
            </a:extLst>
          </p:cNvPr>
          <p:cNvSpPr txBox="1"/>
          <p:nvPr/>
        </p:nvSpPr>
        <p:spPr>
          <a:xfrm>
            <a:off x="33185733" y="30350274"/>
            <a:ext cx="9839825" cy="3847207"/>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References</a:t>
            </a:r>
          </a:p>
          <a:p>
            <a:r>
              <a:rPr lang="en-US" sz="2800" dirty="0">
                <a:effectLst/>
                <a:latin typeface="Times New Roman" panose="02020603050405020304" pitchFamily="18" charset="0"/>
                <a:cs typeface="Times New Roman" panose="02020603050405020304" pitchFamily="18" charset="0"/>
              </a:rPr>
              <a:t>Funk, C., &amp; Kennedy, B. (2020, July 27). </a:t>
            </a:r>
            <a:r>
              <a:rPr lang="en-US" sz="2800" i="1" dirty="0">
                <a:effectLst/>
                <a:latin typeface="Times New Roman" panose="02020603050405020304" pitchFamily="18" charset="0"/>
                <a:cs typeface="Times New Roman" panose="02020603050405020304" pitchFamily="18" charset="0"/>
              </a:rPr>
              <a:t>How Americans see climate change and the environment in 7 charts. </a:t>
            </a:r>
          </a:p>
          <a:p>
            <a:r>
              <a:rPr lang="en-US" sz="2800" dirty="0">
                <a:effectLst/>
                <a:latin typeface="Times New Roman" panose="02020603050405020304" pitchFamily="18" charset="0"/>
                <a:cs typeface="Times New Roman" panose="02020603050405020304" pitchFamily="18" charset="0"/>
              </a:rPr>
              <a:t>Retrieved April 22, 2021, https://www.pewresearch.org/fact-tank/2020/04/21/how-americans-see-climate-change-and-the-environment-in-7-charts/</a:t>
            </a:r>
          </a:p>
          <a:p>
            <a:endParaRPr lang="en-US" u="sng"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6.09.30"/>
  <p:tag name="AS_TITLE" val="Aspose.Slides for .NET 4.0"/>
  <p:tag name="AS_VERSION" val="16.9.0.0"/>
  <p:tag name="MAKESIGNSTEMPLATE" val="intellectualsage|09-2018"/>
</p:tagLst>
</file>

<file path=ppt/theme/theme1.xml><?xml version="1.0" encoding="utf-8"?>
<a:theme xmlns:a="http://schemas.openxmlformats.org/drawingml/2006/main" name="Default Desig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7524A123AFA884C85E3B6BED4942E77" ma:contentTypeVersion="7" ma:contentTypeDescription="Create a new document." ma:contentTypeScope="" ma:versionID="3cf25827a3d4fbf0e66b667812e410a5">
  <xsd:schema xmlns:xsd="http://www.w3.org/2001/XMLSchema" xmlns:xs="http://www.w3.org/2001/XMLSchema" xmlns:p="http://schemas.microsoft.com/office/2006/metadata/properties" xmlns:ns3="65167847-b260-4f46-ba67-e9047482e170" xmlns:ns4="5e49b5b1-7921-4e5b-a07b-eb7b036da416" targetNamespace="http://schemas.microsoft.com/office/2006/metadata/properties" ma:root="true" ma:fieldsID="dedf2101ac8ade933851f7bc0a68f747" ns3:_="" ns4:_="">
    <xsd:import namespace="65167847-b260-4f46-ba67-e9047482e170"/>
    <xsd:import namespace="5e49b5b1-7921-4e5b-a07b-eb7b036da41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167847-b260-4f46-ba67-e9047482e1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49b5b1-7921-4e5b-a07b-eb7b036da41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737728-AEB7-4297-9A0F-2C2FC10AE178}">
  <ds:schemaRefs>
    <ds:schemaRef ds:uri="http://schemas.microsoft.com/sharepoint/v3/contenttype/forms"/>
  </ds:schemaRefs>
</ds:datastoreItem>
</file>

<file path=customXml/itemProps2.xml><?xml version="1.0" encoding="utf-8"?>
<ds:datastoreItem xmlns:ds="http://schemas.openxmlformats.org/officeDocument/2006/customXml" ds:itemID="{6C70D3D7-CBB6-4383-9007-3F2C76F2D5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167847-b260-4f46-ba67-e9047482e170"/>
    <ds:schemaRef ds:uri="5e49b5b1-7921-4e5b-a07b-eb7b036da4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D055AD-81B9-43B1-8BE4-357639AE5007}">
  <ds:schemaRefs>
    <ds:schemaRef ds:uri="http://purl.org/dc/terms/"/>
    <ds:schemaRef ds:uri="http://schemas.openxmlformats.org/package/2006/metadata/core-properties"/>
    <ds:schemaRef ds:uri="5e49b5b1-7921-4e5b-a07b-eb7b036da416"/>
    <ds:schemaRef ds:uri="http://purl.org/dc/dcmitype/"/>
    <ds:schemaRef ds:uri="http://schemas.microsoft.com/office/infopath/2007/PartnerControls"/>
    <ds:schemaRef ds:uri="http://schemas.microsoft.com/office/2006/documentManagement/types"/>
    <ds:schemaRef ds:uri="http://purl.org/dc/elements/1.1/"/>
    <ds:schemaRef ds:uri="65167847-b260-4f46-ba67-e9047482e170"/>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815</Words>
  <Application>Microsoft Macintosh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Times New Roman</vt:lpstr>
      <vt:lpstr>Libre Baskerville</vt:lpstr>
      <vt:lpstr>Arial</vt:lpstr>
      <vt:lpstr>Montserrat Light</vt:lpstr>
      <vt:lpstr>Default Design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Free Research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Patricia A Jay</cp:lastModifiedBy>
  <cp:revision>47</cp:revision>
  <dcterms:modified xsi:type="dcterms:W3CDTF">2021-04-29T18:57:13Z</dcterms:modified>
  <cp:category>templates for scientific poster</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0x01010027524A123AFA884C85E3B6BED4942E77</vt:lpwstr>
  </property>
</Properties>
</file>