
<file path=[Content_Types].xml><?xml version="1.0" encoding="utf-8"?>
<Types xmlns="http://schemas.openxmlformats.org/package/2006/content-types">
  <Default Extension="dms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2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59" r:id="rId6"/>
    <p:sldId id="267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D4FF"/>
    <a:srgbClr val="268AC9"/>
    <a:srgbClr val="F8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03"/>
    <p:restoredTop sz="94953"/>
  </p:normalViewPr>
  <p:slideViewPr>
    <p:cSldViewPr snapToGrid="0" snapToObjects="1">
      <p:cViewPr varScale="1">
        <p:scale>
          <a:sx n="111" d="100"/>
          <a:sy n="111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Student Status</a:t>
            </a:r>
          </a:p>
        </c:rich>
      </c:tx>
      <c:layout>
        <c:manualLayout>
          <c:xMode val="edge"/>
          <c:yMode val="edge"/>
          <c:x val="0.60796960544544976"/>
          <c:y val="0.164444369970127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explosion val="4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4AE-CC42-B27C-00EEC4FB14E9}"/>
              </c:ext>
            </c:extLst>
          </c:dPt>
          <c:dPt>
            <c:idx val="1"/>
            <c:bubble3D val="0"/>
            <c:explosion val="27"/>
            <c:spPr>
              <a:solidFill>
                <a:schemeClr val="accent2"/>
              </a:soli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4AE-CC42-B27C-00EEC4FB14E9}"/>
              </c:ext>
            </c:extLst>
          </c:dPt>
          <c:dLbls>
            <c:dLbl>
              <c:idx val="0"/>
              <c:layout>
                <c:manualLayout>
                  <c:x val="-1.128575469638856E-3"/>
                  <c:y val="-0.21545525726898956"/>
                </c:manualLayout>
              </c:layout>
              <c:tx>
                <c:rich>
                  <a:bodyPr/>
                  <a:lstStyle/>
                  <a:p>
                    <a:fld id="{14A5A01C-47DA-474C-B57B-CFDC6FA27829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61899F51-F1DD-D84A-A4FE-EC1CCAD0C147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4AE-CC42-B27C-00EEC4FB14E9}"/>
                </c:ext>
              </c:extLst>
            </c:dLbl>
            <c:dLbl>
              <c:idx val="1"/>
              <c:layout>
                <c:manualLayout>
                  <c:x val="-9.2489453450403311E-2"/>
                  <c:y val="7.9543394576610971E-2"/>
                </c:manualLayout>
              </c:layout>
              <c:tx>
                <c:rich>
                  <a:bodyPr/>
                  <a:lstStyle/>
                  <a:p>
                    <a:fld id="{F6757602-978C-A042-B706-2E14B667E2F7}" type="CATEGORYNAME">
                      <a:rPr lang="en-US" smtClean="0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bg1"/>
                        </a:solidFill>
                      </a:rPr>
                      <a:t>
</a:t>
                    </a:r>
                    <a:fld id="{82902439-D528-414E-A476-E4CE3F716B07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4AE-CC42-B27C-00EEC4FB14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Sheet1!$A$1:$B$1</c:f>
              <c:strCache>
                <c:ptCount val="2"/>
                <c:pt idx="0">
                  <c:v>Full-time</c:v>
                </c:pt>
                <c:pt idx="1">
                  <c:v>Part-Time</c:v>
                </c:pt>
              </c:strCache>
            </c:strRef>
          </c:cat>
          <c:val>
            <c:numRef>
              <c:f>Sheet1!$A$2:$B$2</c:f>
              <c:numCache>
                <c:formatCode>General</c:formatCode>
                <c:ptCount val="2"/>
                <c:pt idx="0">
                  <c:v>98.1</c:v>
                </c:pt>
                <c:pt idx="1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AE-CC42-B27C-00EEC4FB14E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095E6DA9-9DA5-2C44-916E-12FB627C91C2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2E6-0145-8C57-27A0A53A5C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B24B94A-D6CA-5E4B-AD38-08D7CA9FF815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2E6-0145-8C57-27A0A53A5C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57C5FD5-9655-664C-AB0C-0E055F6175FF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2E6-0145-8C57-27A0A53A5C4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D1FFE40-38AF-1148-A781-BDEA6E7044E2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2E6-0145-8C57-27A0A53A5C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Sheet2!$A$1:$D$1</c:f>
              <c:strCache>
                <c:ptCount val="4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 +</c:v>
                </c:pt>
              </c:strCache>
            </c:strRef>
          </c:cat>
          <c:val>
            <c:numRef>
              <c:f>Sheet2!$A$2:$D$2</c:f>
              <c:numCache>
                <c:formatCode>General</c:formatCode>
                <c:ptCount val="4"/>
                <c:pt idx="0">
                  <c:v>6.6</c:v>
                </c:pt>
                <c:pt idx="1">
                  <c:v>33</c:v>
                </c:pt>
                <c:pt idx="2">
                  <c:v>36.299999999999997</c:v>
                </c:pt>
                <c:pt idx="3">
                  <c:v>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E6-0145-8C57-27A0A53A5C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4998272"/>
        <c:axId val="2087276256"/>
      </c:barChart>
      <c:catAx>
        <c:axId val="2084998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276256"/>
        <c:crosses val="autoZero"/>
        <c:auto val="1"/>
        <c:lblAlgn val="ctr"/>
        <c:lblOffset val="100"/>
        <c:noMultiLvlLbl val="0"/>
      </c:catAx>
      <c:valAx>
        <c:axId val="2087276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8499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CF-624F-8582-BCD56A54D64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CF-624F-8582-BCD56A54D64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CF-624F-8582-BCD56A54D649}"/>
              </c:ext>
            </c:extLst>
          </c:dPt>
          <c:dLbls>
            <c:dLbl>
              <c:idx val="0"/>
              <c:layout>
                <c:manualLayout>
                  <c:x val="-0.1479641461924128"/>
                  <c:y val="-0.15548939762939432"/>
                </c:manualLayout>
              </c:layout>
              <c:tx>
                <c:rich>
                  <a:bodyPr/>
                  <a:lstStyle/>
                  <a:p>
                    <a:fld id="{43454E4D-E99E-D642-907C-231C7E2AD6F8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8D30DBA9-8E95-4341-8193-A896F1253D39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1CF-624F-8582-BCD56A54D649}"/>
                </c:ext>
              </c:extLst>
            </c:dLbl>
            <c:dLbl>
              <c:idx val="1"/>
              <c:layout>
                <c:manualLayout>
                  <c:x val="0.13262591972833954"/>
                  <c:y val="7.0393443703547359E-2"/>
                </c:manualLayout>
              </c:layout>
              <c:tx>
                <c:rich>
                  <a:bodyPr/>
                  <a:lstStyle/>
                  <a:p>
                    <a:fld id="{5B4F1892-1A34-B347-874C-ACB353F67AB4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136F5C32-A520-BE49-8C42-D51FE81206E2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1CF-624F-8582-BCD56A54D6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233239C-E063-AF41-BDBF-8009150CA3DC}" type="CATEGORYNAME">
                      <a:rPr lang="en-US">
                        <a:solidFill>
                          <a:schemeClr val="bg1"/>
                        </a:solidFill>
                      </a:rPr>
                      <a:pPr/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DDD6D894-55E2-5F42-AD5D-8736C4EA350C}" type="PERCENTAGE">
                      <a:rPr lang="en-US" baseline="0">
                        <a:solidFill>
                          <a:schemeClr val="bg1"/>
                        </a:solidFill>
                      </a:rPr>
                      <a:pPr/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1CF-624F-8582-BCD56A54D6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Sheet2!$A$5:$C$5</c:f>
              <c:strCache>
                <c:ptCount val="3"/>
                <c:pt idx="0">
                  <c:v>Female</c:v>
                </c:pt>
                <c:pt idx="1">
                  <c:v>Male</c:v>
                </c:pt>
                <c:pt idx="2">
                  <c:v>Nonbinary</c:v>
                </c:pt>
              </c:strCache>
            </c:strRef>
          </c:cat>
          <c:val>
            <c:numRef>
              <c:f>Sheet2!$A$6:$C$6</c:f>
              <c:numCache>
                <c:formatCode>General</c:formatCode>
                <c:ptCount val="3"/>
                <c:pt idx="0">
                  <c:v>69.2</c:v>
                </c:pt>
                <c:pt idx="1">
                  <c:v>26.4</c:v>
                </c:pt>
                <c:pt idx="2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CF-624F-8582-BCD56A54D64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Ethnicity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18"/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FDE-E347-B265-777393DA9608}"/>
              </c:ext>
            </c:extLst>
          </c:dPt>
          <c:dPt>
            <c:idx val="1"/>
            <c:bubble3D val="0"/>
            <c:spPr>
              <a:solidFill>
                <a:srgbClr val="268AC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FDE-E347-B265-777393DA9608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FDE-E347-B265-777393DA9608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FDE-E347-B265-777393DA9608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FDE-E347-B265-777393DA960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FDE-E347-B265-777393DA960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Sheet3!$A$1:$F$1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Latino/Hispanic</c:v>
                </c:pt>
                <c:pt idx="3">
                  <c:v>Indigenous</c:v>
                </c:pt>
                <c:pt idx="4">
                  <c:v>Asian</c:v>
                </c:pt>
                <c:pt idx="5">
                  <c:v>Mixed</c:v>
                </c:pt>
              </c:strCache>
            </c:strRef>
          </c:cat>
          <c:val>
            <c:numRef>
              <c:f>Sheet3!$A$2:$F$2</c:f>
              <c:numCache>
                <c:formatCode>General</c:formatCode>
                <c:ptCount val="6"/>
                <c:pt idx="0">
                  <c:v>76.099999999999994</c:v>
                </c:pt>
                <c:pt idx="1">
                  <c:v>9.1</c:v>
                </c:pt>
                <c:pt idx="2">
                  <c:v>9.1</c:v>
                </c:pt>
                <c:pt idx="3">
                  <c:v>2.2999999999999998</c:v>
                </c:pt>
                <c:pt idx="4">
                  <c:v>2.2999999999999998</c:v>
                </c:pt>
                <c:pt idx="5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FDE-E347-B265-777393DA960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Crane Major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029-6E45-B660-3C52552F70C8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029-6E45-B660-3C52552F70C8}"/>
              </c:ext>
            </c:extLst>
          </c:dPt>
          <c:dLbls>
            <c:dLbl>
              <c:idx val="0"/>
              <c:layout>
                <c:manualLayout>
                  <c:x val="-9.4697902861152261E-2"/>
                  <c:y val="0.1616279818285483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Yes</a:t>
                    </a:r>
                    <a:r>
                      <a:rPr lang="en-US" baseline="0"/>
                      <a:t>
</a:t>
                    </a:r>
                    <a:fld id="{28C6E034-7CEC-B64A-A091-938D48F3B6A2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029-6E45-B660-3C52552F70C8}"/>
                </c:ext>
              </c:extLst>
            </c:dLbl>
            <c:dLbl>
              <c:idx val="1"/>
              <c:layout>
                <c:manualLayout>
                  <c:x val="0.12274862919362803"/>
                  <c:y val="-0.2096659984182744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</a:t>
                    </a:r>
                    <a:r>
                      <a:rPr lang="en-US" baseline="0"/>
                      <a:t>
</a:t>
                    </a:r>
                    <a:fld id="{B0F312F1-B21D-7D44-848F-767788D78AD5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029-6E45-B660-3C52552F70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Sheet3!$A$7:$B$8</c:f>
              <c:multiLvlStrCache>
                <c:ptCount val="2"/>
                <c:lvl>
                  <c:pt idx="0">
                    <c:v>Yes</c:v>
                  </c:pt>
                  <c:pt idx="1">
                    <c:v>No</c:v>
                  </c:pt>
                </c:lvl>
                <c:lvl>
                  <c:pt idx="0">
                    <c:v>Crane Major</c:v>
                  </c:pt>
                </c:lvl>
              </c:multiLvlStrCache>
            </c:multiLvlStrRef>
          </c:cat>
          <c:val>
            <c:numRef>
              <c:f>Sheet3!$A$9:$B$9</c:f>
              <c:numCache>
                <c:formatCode>General</c:formatCode>
                <c:ptCount val="2"/>
                <c:pt idx="0">
                  <c:v>19.8</c:v>
                </c:pt>
                <c:pt idx="1">
                  <c:v>80.2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29-6E45-B660-3C52552F70C8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4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BDFD0-F26D-E04C-A1EC-D8C490A097C3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FCB2A-E704-934C-8A70-8DE867CAC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40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FCB2A-E704-934C-8A70-8DE867CAC8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3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FCB2A-E704-934C-8A70-8DE867CAC8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555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FCB2A-E704-934C-8A70-8DE867CAC8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3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FCB2A-E704-934C-8A70-8DE867CAC8A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700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for listening and for your consideration. Thank you to the judges and to </a:t>
            </a:r>
            <a:r>
              <a:rPr lang="en-US" dirty="0" err="1"/>
              <a:t>Dr.Starrs</a:t>
            </a:r>
            <a:r>
              <a:rPr lang="en-US" dirty="0"/>
              <a:t> for guiding me through the research process. </a:t>
            </a:r>
            <a:r>
              <a:rPr lang="en-US" sz="1200" dirty="0"/>
              <a:t>Your thank-you(s) goes here</a:t>
            </a:r>
            <a:br>
              <a:rPr lang="en-US" sz="1200" dirty="0"/>
            </a:br>
            <a:r>
              <a:rPr lang="en-US" sz="1200" dirty="0"/>
              <a:t>don’t forget to thank the Kilmer fund or the PS fund if relevant, as well as the judges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4FCB2A-E704-934C-8A70-8DE867CAC8A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54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641F0-B0DA-C643-B091-9574F0A76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E70B8-9F1F-4F41-82FE-A61F016E4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3D23E-52A2-9649-BAC3-C83791E7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CE21-2966-8D49-90B2-28978C50C36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86E68-7B2F-BB4C-B00C-56B5C5C3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AFC57-E1E3-3D4A-844C-EEE1A5002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6C2-3827-F344-A8C9-23575FBC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F0D8-B1B2-F747-B2B1-C6F82F85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E31FF-E6C5-C642-AC72-B65B4315D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FF9DA-54E7-4742-B515-A9382F2D9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50412-0923-B04C-BE42-70E6DBB95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B34DF-3287-3642-B541-DC9B98DB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23355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DE0B88-0316-9643-A3AE-CC8D2B3DD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758B7-B78B-D849-AC76-E204EDBF26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660A3-A2A1-C342-BB98-45F7B25E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A9AD2-8CC3-7E44-85C7-AD1BBBE5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ADF7C8-6C87-8F43-A87C-16243DD3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3689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47D4-FF52-AA47-A4C5-C952197B7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C6073-DC2B-9C42-9EF1-36EAB8D2E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C88F7-7A6B-7A49-A345-DBCFDEEE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8CE21-2966-8D49-90B2-28978C50C36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609CA-5C14-D545-B149-859AD0F9F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E292F-F0CC-5348-9039-1EA70D11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606C2-3827-F344-A8C9-23575FBC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8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B4741-7393-F643-929A-D7DB3F700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FFC1C-1BB7-7F49-B8DA-73EC93122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8FE1D-72DA-274D-9E37-14AC9C814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4D32F-C649-3440-ADA0-86392B65A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7293B-A4A6-724B-AF4F-EAC1E788D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727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4E3D2-5968-2543-87D9-7EE9B2523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7633B-2E6C-434D-AFB1-0C84739B7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B1AA0-CADD-1F4B-90DD-F9E1F98952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7EF2F-52F7-A04C-9173-69642128C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84C999-D953-5347-84E9-92DE90369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5F03F1-6A17-834F-AB0A-CF5D86508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722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429D-2B40-A042-A28E-978C7677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E3617-D911-7547-9AE4-EAE1747F4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1F287B-849A-634D-B654-BF25050C4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0CEE9-97DD-E645-AA97-8BBC1831C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DB015-60C4-B24D-A953-9C5F50A1DF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207FBF-1D0E-6C45-A432-FAF870B4B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99221-06A2-7E44-9AD7-589F5DC09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5603E9-30EB-B946-B46C-EF166F5B0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1374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1734-E97C-2E46-A777-0B66831F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CD3B3B-53A6-4645-B6C5-E841A13AC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BEA332-33C5-BC47-B80A-0DB69E385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006C2E-7066-8445-A965-C33AD83C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050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E2D364-3EC9-694F-96FC-718D2980A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7C056D-3A10-614C-9D75-532F736E6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FF1C06-4133-5A41-80EB-C8F8F169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5162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62328-0C12-9547-AB95-9C866B8F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CBC94-7218-0D4D-AC1E-DE7D80205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CF2B39-BB30-9B4B-ACBA-28A4CC88BC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DF56A-4C13-6146-86D1-0C51FBE5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6C0D6C-4692-294C-96FD-E65202060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E67E6-04F7-8F4C-B5EC-4C69CF370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1077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28479-E2DD-004B-A8B6-2BCBA534B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0B89C8-DBD4-4941-8638-4E9B8B148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5026B6-2D0E-3C44-A0B6-8A3BDDFAC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0FFBD-687D-784B-809B-3843BA8B8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6A362-BA70-0742-95C2-AA28F45B7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F8BDC-869E-5F4C-B49A-C7E86C08A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5044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273861-706D-1C48-85BE-128B5469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4D4E1-2115-AA44-B60A-B859522E3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78C99-1CFC-B246-B512-83C43C5A6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DA2B6-F192-EC49-821A-68890BA62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BBC907-6570-DC40-8AA4-4BFC28B48D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799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064" r:id="rId2"/>
    <p:sldLayoutId id="2147484065" r:id="rId3"/>
    <p:sldLayoutId id="2147484066" r:id="rId4"/>
    <p:sldLayoutId id="2147484067" r:id="rId5"/>
    <p:sldLayoutId id="2147484068" r:id="rId6"/>
    <p:sldLayoutId id="2147484069" r:id="rId7"/>
    <p:sldLayoutId id="2147484070" r:id="rId8"/>
    <p:sldLayoutId id="2147484071" r:id="rId9"/>
    <p:sldLayoutId id="2147484072" r:id="rId10"/>
    <p:sldLayoutId id="2147484073" r:id="rId11"/>
  </p:sldLayoutIdLst>
  <p:transition>
    <p:fade thruBlk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dms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dms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dms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472F9B-1409-9244-B487-2FC8B8734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857251"/>
            <a:ext cx="5372100" cy="3098061"/>
          </a:xfrm>
        </p:spPr>
        <p:txBody>
          <a:bodyPr anchor="b"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Can Music Change Mood? An Experimental Affect Priming Study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0F4FE-71AC-4B4F-B160-080FE1B9F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756162" cy="1244483"/>
          </a:xfrm>
        </p:spPr>
        <p:txBody>
          <a:bodyPr anchor="t"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Brianna Gerhardt, Jr. Dep. of Psychology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Mentor: Dr Claire J. Starrs, 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000" dirty="0">
                <a:solidFill>
                  <a:srgbClr val="FFFFFF"/>
                </a:solidFill>
              </a:rPr>
              <a:t>Assistant Professor of Clinical Psychology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4B31BB-7F83-354A-BC06-C96342777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910" y="2766721"/>
            <a:ext cx="3494923" cy="114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4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BA61-CBC2-3145-B52C-A949FC54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70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94F9-B34B-9A4C-B331-559E997E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8" y="586856"/>
            <a:ext cx="7220729" cy="5608672"/>
          </a:xfrm>
        </p:spPr>
        <p:txBody>
          <a:bodyPr anchor="t">
            <a:normAutofit/>
          </a:bodyPr>
          <a:lstStyle/>
          <a:p>
            <a:r>
              <a:rPr lang="en-US" sz="2400" dirty="0"/>
              <a:t>Primary motivations for listening &amp; creating music have been found to be related to emotions, including emotions expression, regulation and induction </a:t>
            </a:r>
            <a:r>
              <a:rPr lang="en-US" sz="2200" dirty="0"/>
              <a:t>(e.g., </a:t>
            </a:r>
            <a:r>
              <a:rPr lang="en-US" sz="2200" dirty="0" err="1"/>
              <a:t>Laiho</a:t>
            </a:r>
            <a:r>
              <a:rPr lang="en-US" sz="2200" dirty="0"/>
              <a:t>, 2004)</a:t>
            </a:r>
            <a:endParaRPr lang="en-US" sz="2400" dirty="0"/>
          </a:p>
          <a:p>
            <a:r>
              <a:rPr lang="en-US" sz="2400" dirty="0"/>
              <a:t>Very little EXPERIMENTAL research into music &amp; emotions in psychology</a:t>
            </a:r>
          </a:p>
          <a:p>
            <a:r>
              <a:rPr lang="en-US" sz="2400" dirty="0"/>
              <a:t>Aims current study</a:t>
            </a:r>
          </a:p>
          <a:p>
            <a:pPr lvl="1"/>
            <a:r>
              <a:rPr lang="en-US" dirty="0"/>
              <a:t>Music choice following an emotion inducing prime (e.g., affectively congruent: sad induction - sad choice vs. affectively incongruent: sad induction - happy choice): how would this impact emotion?</a:t>
            </a:r>
          </a:p>
          <a:p>
            <a:pPr lvl="1"/>
            <a:r>
              <a:rPr lang="en-US" dirty="0"/>
              <a:t>Whether personality factors influence this process</a:t>
            </a:r>
          </a:p>
          <a:p>
            <a:pPr lvl="2"/>
            <a:r>
              <a:rPr lang="en-US" sz="2400" dirty="0"/>
              <a:t>Empathy </a:t>
            </a:r>
          </a:p>
          <a:p>
            <a:pPr lvl="2"/>
            <a:r>
              <a:rPr lang="en-US" sz="2400" dirty="0"/>
              <a:t>Trait Neuroticism</a:t>
            </a:r>
          </a:p>
          <a:p>
            <a:pPr lvl="2"/>
            <a:r>
              <a:rPr lang="en-US" sz="2400" dirty="0"/>
              <a:t>Depression</a:t>
            </a:r>
          </a:p>
        </p:txBody>
      </p:sp>
    </p:spTree>
    <p:extLst>
      <p:ext uri="{BB962C8B-B14F-4D97-AF65-F5344CB8AC3E}">
        <p14:creationId xmlns:p14="http://schemas.microsoft.com/office/powerpoint/2010/main" val="256607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7BC783-1B0B-6946-922C-D33128352C3A}"/>
              </a:ext>
            </a:extLst>
          </p:cNvPr>
          <p:cNvGrpSpPr/>
          <p:nvPr/>
        </p:nvGrpSpPr>
        <p:grpSpPr>
          <a:xfrm>
            <a:off x="4247007" y="407590"/>
            <a:ext cx="2351314" cy="841830"/>
            <a:chOff x="5277360" y="3574936"/>
            <a:chExt cx="2351314" cy="84183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3AA634-C62F-6045-80CB-2372F2D46A93}"/>
                </a:ext>
              </a:extLst>
            </p:cNvPr>
            <p:cNvSpPr/>
            <p:nvPr/>
          </p:nvSpPr>
          <p:spPr>
            <a:xfrm>
              <a:off x="5277360" y="3574936"/>
              <a:ext cx="2351314" cy="84183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5B673C4-A6E1-884B-9A22-93B9D00D531C}"/>
                </a:ext>
              </a:extLst>
            </p:cNvPr>
            <p:cNvSpPr txBox="1"/>
            <p:nvPr/>
          </p:nvSpPr>
          <p:spPr>
            <a:xfrm>
              <a:off x="5342673" y="3811185"/>
              <a:ext cx="2220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Mean Age = 20.48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33F90D6-ECCB-BF4D-87CF-D130553F645A}"/>
              </a:ext>
            </a:extLst>
          </p:cNvPr>
          <p:cNvSpPr txBox="1"/>
          <p:nvPr/>
        </p:nvSpPr>
        <p:spPr>
          <a:xfrm>
            <a:off x="275771" y="319314"/>
            <a:ext cx="467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Demographics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359F8EC-DA32-7140-B22B-F002E0F62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73360"/>
              </p:ext>
            </p:extLst>
          </p:nvPr>
        </p:nvGraphicFramePr>
        <p:xfrm>
          <a:off x="4118171" y="1724998"/>
          <a:ext cx="3591696" cy="262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F79910B4-E243-2C47-B122-889691A7A6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177588"/>
              </p:ext>
            </p:extLst>
          </p:nvPr>
        </p:nvGraphicFramePr>
        <p:xfrm>
          <a:off x="7445280" y="3615872"/>
          <a:ext cx="3591696" cy="262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48B04E35-BACC-4C49-80BF-BAFFBA5936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819161"/>
              </p:ext>
            </p:extLst>
          </p:nvPr>
        </p:nvGraphicFramePr>
        <p:xfrm>
          <a:off x="7515754" y="445367"/>
          <a:ext cx="3750564" cy="285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173860CC-6F12-4C41-9F8E-73860523E5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727026"/>
              </p:ext>
            </p:extLst>
          </p:nvPr>
        </p:nvGraphicFramePr>
        <p:xfrm>
          <a:off x="328265" y="1335875"/>
          <a:ext cx="3673505" cy="3404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A42328C-5232-8E4D-B1AD-6427D83EF5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192067"/>
              </p:ext>
            </p:extLst>
          </p:nvPr>
        </p:nvGraphicFramePr>
        <p:xfrm>
          <a:off x="2165017" y="3930938"/>
          <a:ext cx="3848100" cy="2609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24784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0CDF762-01A2-B649-8A91-A21AA4394D9A}"/>
              </a:ext>
            </a:extLst>
          </p:cNvPr>
          <p:cNvGrpSpPr/>
          <p:nvPr/>
        </p:nvGrpSpPr>
        <p:grpSpPr>
          <a:xfrm>
            <a:off x="553768" y="582519"/>
            <a:ext cx="5972356" cy="5637190"/>
            <a:chOff x="366888" y="1129277"/>
            <a:chExt cx="5972356" cy="563719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55BF3C6-56CB-1847-A74A-BB49C36335CD}"/>
                </a:ext>
              </a:extLst>
            </p:cNvPr>
            <p:cNvSpPr txBox="1"/>
            <p:nvPr/>
          </p:nvSpPr>
          <p:spPr>
            <a:xfrm>
              <a:off x="2549144" y="1129277"/>
              <a:ext cx="1121664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Consent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728D4A1-AF75-614E-89A3-97611D327F09}"/>
                </a:ext>
              </a:extLst>
            </p:cNvPr>
            <p:cNvSpPr txBox="1"/>
            <p:nvPr/>
          </p:nvSpPr>
          <p:spPr>
            <a:xfrm>
              <a:off x="2216010" y="1771480"/>
              <a:ext cx="1838884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Demographics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C00584-BF0F-BA44-B9CB-19AFACD1D548}"/>
                </a:ext>
              </a:extLst>
            </p:cNvPr>
            <p:cNvSpPr txBox="1"/>
            <p:nvPr/>
          </p:nvSpPr>
          <p:spPr>
            <a:xfrm>
              <a:off x="499497" y="2458893"/>
              <a:ext cx="5449277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Baseline : Empathy, Neuroticism &amp; Depression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1DB2EEA-17C3-6842-B2EB-35379F92E04E}"/>
                </a:ext>
              </a:extLst>
            </p:cNvPr>
            <p:cNvSpPr txBox="1"/>
            <p:nvPr/>
          </p:nvSpPr>
          <p:spPr>
            <a:xfrm>
              <a:off x="499496" y="3156852"/>
              <a:ext cx="5449277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Palate Cleansing Task   +    POS/NEG Affect - a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EFB0AA2-4587-3849-B6D2-A1EE105512DE}"/>
                </a:ext>
              </a:extLst>
            </p:cNvPr>
            <p:cNvSpPr txBox="1"/>
            <p:nvPr/>
          </p:nvSpPr>
          <p:spPr>
            <a:xfrm>
              <a:off x="366888" y="3947466"/>
              <a:ext cx="3023441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Happy Priming Task + PET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605B386-77A0-9645-832F-66176C4B76AF}"/>
                </a:ext>
              </a:extLst>
            </p:cNvPr>
            <p:cNvSpPr txBox="1"/>
            <p:nvPr/>
          </p:nvSpPr>
          <p:spPr>
            <a:xfrm>
              <a:off x="3694620" y="3947466"/>
              <a:ext cx="2644624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Sad Priming Task + PET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FB0FE31-08CC-9F49-8B30-224DBA1EF3CF}"/>
                </a:ext>
              </a:extLst>
            </p:cNvPr>
            <p:cNvSpPr txBox="1"/>
            <p:nvPr/>
          </p:nvSpPr>
          <p:spPr>
            <a:xfrm>
              <a:off x="502997" y="4751721"/>
              <a:ext cx="961455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Happy 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BAEB949-6A4C-204D-A8AA-835B6DE1763B}"/>
                </a:ext>
              </a:extLst>
            </p:cNvPr>
            <p:cNvSpPr txBox="1"/>
            <p:nvPr/>
          </p:nvSpPr>
          <p:spPr>
            <a:xfrm>
              <a:off x="1950905" y="4760028"/>
              <a:ext cx="627886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Sad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0D6388-4E9F-6542-8548-B1AE4C115D5A}"/>
                </a:ext>
              </a:extLst>
            </p:cNvPr>
            <p:cNvSpPr txBox="1"/>
            <p:nvPr/>
          </p:nvSpPr>
          <p:spPr>
            <a:xfrm>
              <a:off x="721819" y="5546043"/>
              <a:ext cx="1926462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POS/NEG Affect-b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9BC15A6-FF91-6546-9FB8-7F1A11592D61}"/>
                </a:ext>
              </a:extLst>
            </p:cNvPr>
            <p:cNvSpPr txBox="1"/>
            <p:nvPr/>
          </p:nvSpPr>
          <p:spPr>
            <a:xfrm>
              <a:off x="2222538" y="6397135"/>
              <a:ext cx="2092417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Debriefing Video</a:t>
              </a:r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3658DB04-B3D5-7A40-A1A0-0D8014AA47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111267" y="1491507"/>
              <a:ext cx="4014" cy="4007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09F4785B-947A-384C-B67A-0078AEFE3C45}"/>
                </a:ext>
              </a:extLst>
            </p:cNvPr>
            <p:cNvCxnSpPr>
              <a:cxnSpLocks/>
            </p:cNvCxnSpPr>
            <p:nvPr/>
          </p:nvCxnSpPr>
          <p:spPr>
            <a:xfrm>
              <a:off x="3122519" y="2138189"/>
              <a:ext cx="0" cy="357918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5BB9051-F060-7341-B282-DCE68F98607E}"/>
                </a:ext>
              </a:extLst>
            </p:cNvPr>
            <p:cNvCxnSpPr>
              <a:cxnSpLocks/>
            </p:cNvCxnSpPr>
            <p:nvPr/>
          </p:nvCxnSpPr>
          <p:spPr>
            <a:xfrm>
              <a:off x="3111267" y="2795461"/>
              <a:ext cx="0" cy="4460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21651FF0-4228-094B-A527-A29AB37604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06304" y="3510406"/>
              <a:ext cx="501844" cy="4460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7999ABB3-E369-544E-A4FD-3538439A2EAE}"/>
                </a:ext>
              </a:extLst>
            </p:cNvPr>
            <p:cNvCxnSpPr>
              <a:cxnSpLocks/>
            </p:cNvCxnSpPr>
            <p:nvPr/>
          </p:nvCxnSpPr>
          <p:spPr>
            <a:xfrm>
              <a:off x="3224136" y="3509570"/>
              <a:ext cx="533396" cy="42317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96E69677-60B5-634E-90FD-5C18D32C6FC9}"/>
                </a:ext>
              </a:extLst>
            </p:cNvPr>
            <p:cNvSpPr txBox="1"/>
            <p:nvPr/>
          </p:nvSpPr>
          <p:spPr>
            <a:xfrm>
              <a:off x="3670808" y="4751721"/>
              <a:ext cx="961455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Happy 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0A055A-9438-2242-BDA6-265706410F9E}"/>
                </a:ext>
              </a:extLst>
            </p:cNvPr>
            <p:cNvSpPr txBox="1"/>
            <p:nvPr/>
          </p:nvSpPr>
          <p:spPr>
            <a:xfrm>
              <a:off x="5118716" y="4760028"/>
              <a:ext cx="627886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Sad</a:t>
              </a:r>
            </a:p>
          </p:txBody>
        </p:sp>
        <p:pic>
          <p:nvPicPr>
            <p:cNvPr id="52" name="Picture 51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92CF117-AE85-4145-9FF4-C0AC97208C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3840" y="4715180"/>
              <a:ext cx="269320" cy="459028"/>
            </a:xfrm>
            <a:prstGeom prst="rect">
              <a:avLst/>
            </a:prstGeom>
          </p:spPr>
        </p:pic>
        <p:sp>
          <p:nvSpPr>
            <p:cNvPr id="48" name="Right Brace 47">
              <a:extLst>
                <a:ext uri="{FF2B5EF4-FFF2-40B4-BE49-F238E27FC236}">
                  <a16:creationId xmlns:a16="http://schemas.microsoft.com/office/drawing/2014/main" id="{BB3B4CDF-C40A-9741-B528-AC2AC9FF1CCA}"/>
                </a:ext>
              </a:extLst>
            </p:cNvPr>
            <p:cNvSpPr/>
            <p:nvPr/>
          </p:nvSpPr>
          <p:spPr>
            <a:xfrm rot="5400000">
              <a:off x="1479966" y="4702305"/>
              <a:ext cx="369332" cy="1279910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5" name="Right Brace 54">
              <a:extLst>
                <a:ext uri="{FF2B5EF4-FFF2-40B4-BE49-F238E27FC236}">
                  <a16:creationId xmlns:a16="http://schemas.microsoft.com/office/drawing/2014/main" id="{DB8BD33F-B3E3-3F42-B7AB-16563DE8D1EA}"/>
                </a:ext>
              </a:extLst>
            </p:cNvPr>
            <p:cNvSpPr/>
            <p:nvPr/>
          </p:nvSpPr>
          <p:spPr>
            <a:xfrm rot="5400000">
              <a:off x="4664759" y="4686155"/>
              <a:ext cx="369332" cy="1279910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6" name="Right Brace 55">
              <a:extLst>
                <a:ext uri="{FF2B5EF4-FFF2-40B4-BE49-F238E27FC236}">
                  <a16:creationId xmlns:a16="http://schemas.microsoft.com/office/drawing/2014/main" id="{E08C31D7-824C-E442-ADE1-24ABFD8AE04B}"/>
                </a:ext>
              </a:extLst>
            </p:cNvPr>
            <p:cNvSpPr/>
            <p:nvPr/>
          </p:nvSpPr>
          <p:spPr>
            <a:xfrm rot="5400000">
              <a:off x="3039470" y="4704906"/>
              <a:ext cx="369332" cy="2924446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62D06D5E-DC63-DB46-A67A-AB5AF6B39526}"/>
                </a:ext>
              </a:extLst>
            </p:cNvPr>
            <p:cNvCxnSpPr>
              <a:cxnSpLocks/>
            </p:cNvCxnSpPr>
            <p:nvPr/>
          </p:nvCxnSpPr>
          <p:spPr>
            <a:xfrm>
              <a:off x="5115215" y="4379734"/>
              <a:ext cx="207089" cy="3354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95210F8C-6BD0-7A46-831A-9EF22F4CABF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07126" y="4379734"/>
              <a:ext cx="215659" cy="3433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D33409FD-EF34-5845-BF1B-A9F9D29F0F9B}"/>
                </a:ext>
              </a:extLst>
            </p:cNvPr>
            <p:cNvCxnSpPr>
              <a:cxnSpLocks/>
            </p:cNvCxnSpPr>
            <p:nvPr/>
          </p:nvCxnSpPr>
          <p:spPr>
            <a:xfrm>
              <a:off x="1955554" y="4379734"/>
              <a:ext cx="207089" cy="33540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738C6FA2-1BEC-E544-BDDF-A39AAFBBC02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27001" y="4379734"/>
              <a:ext cx="215659" cy="343301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903924E-4A63-4F4D-BC06-BE876C97F029}"/>
                </a:ext>
              </a:extLst>
            </p:cNvPr>
            <p:cNvSpPr txBox="1"/>
            <p:nvPr/>
          </p:nvSpPr>
          <p:spPr>
            <a:xfrm>
              <a:off x="3823133" y="5569722"/>
              <a:ext cx="2018720" cy="369332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POS/NEG Affect-b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640A58F-995B-B742-ABC7-E43BF08D9BAD}"/>
              </a:ext>
            </a:extLst>
          </p:cNvPr>
          <p:cNvSpPr txBox="1"/>
          <p:nvPr/>
        </p:nvSpPr>
        <p:spPr>
          <a:xfrm>
            <a:off x="6982638" y="1000051"/>
            <a:ext cx="51933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MEASURES</a:t>
            </a:r>
          </a:p>
          <a:p>
            <a:r>
              <a:rPr lang="en-US" b="1" dirty="0">
                <a:solidFill>
                  <a:schemeClr val="bg1"/>
                </a:solidFill>
              </a:rPr>
              <a:t>Empathy: </a:t>
            </a:r>
            <a:r>
              <a:rPr lang="en-US" dirty="0">
                <a:solidFill>
                  <a:schemeClr val="bg1"/>
                </a:solidFill>
              </a:rPr>
              <a:t>IRI, Davis 1980</a:t>
            </a:r>
          </a:p>
          <a:p>
            <a:r>
              <a:rPr lang="en-US" b="1" dirty="0">
                <a:solidFill>
                  <a:schemeClr val="bg1"/>
                </a:solidFill>
              </a:rPr>
              <a:t>Neuroticism</a:t>
            </a:r>
            <a:r>
              <a:rPr lang="en-US" dirty="0">
                <a:solidFill>
                  <a:schemeClr val="bg1"/>
                </a:solidFill>
              </a:rPr>
              <a:t>: FFI-N, Costa &amp; McCrae, 1995</a:t>
            </a:r>
          </a:p>
          <a:p>
            <a:r>
              <a:rPr lang="en-US" b="1" dirty="0">
                <a:solidFill>
                  <a:schemeClr val="bg1"/>
                </a:solidFill>
              </a:rPr>
              <a:t>Depression</a:t>
            </a:r>
            <a:r>
              <a:rPr lang="en-US" dirty="0">
                <a:solidFill>
                  <a:schemeClr val="bg1"/>
                </a:solidFill>
              </a:rPr>
              <a:t>: PHQ-9; Spitzer, et al., 1999</a:t>
            </a:r>
          </a:p>
          <a:p>
            <a:r>
              <a:rPr lang="en-US" b="1" dirty="0">
                <a:solidFill>
                  <a:schemeClr val="bg1"/>
                </a:solidFill>
              </a:rPr>
              <a:t>POS/NEG Affect</a:t>
            </a:r>
            <a:r>
              <a:rPr lang="en-US" dirty="0">
                <a:solidFill>
                  <a:schemeClr val="bg1"/>
                </a:solidFill>
              </a:rPr>
              <a:t>: PANAS-SF; Watson, Clark &amp; </a:t>
            </a:r>
            <a:r>
              <a:rPr lang="en-US" dirty="0" err="1">
                <a:solidFill>
                  <a:schemeClr val="bg1"/>
                </a:solidFill>
              </a:rPr>
              <a:t>Tellegen</a:t>
            </a:r>
            <a:r>
              <a:rPr lang="en-US" dirty="0">
                <a:solidFill>
                  <a:schemeClr val="bg1"/>
                </a:solidFill>
              </a:rPr>
              <a:t>, 1988 </a:t>
            </a:r>
          </a:p>
          <a:p>
            <a:r>
              <a:rPr lang="en-US" b="1" dirty="0">
                <a:solidFill>
                  <a:schemeClr val="bg1"/>
                </a:solidFill>
              </a:rPr>
              <a:t>TASKS</a:t>
            </a:r>
          </a:p>
          <a:p>
            <a:r>
              <a:rPr lang="en-US" dirty="0">
                <a:solidFill>
                  <a:schemeClr val="bg1"/>
                </a:solidFill>
              </a:rPr>
              <a:t>PCT: neutral nature video</a:t>
            </a:r>
          </a:p>
          <a:p>
            <a:r>
              <a:rPr lang="en-US" dirty="0">
                <a:solidFill>
                  <a:schemeClr val="bg1"/>
                </a:solidFill>
              </a:rPr>
              <a:t>Primes: video clips from Bambi, 1942</a:t>
            </a:r>
          </a:p>
          <a:p>
            <a:r>
              <a:rPr lang="en-US" dirty="0">
                <a:solidFill>
                  <a:schemeClr val="bg1"/>
                </a:solidFill>
              </a:rPr>
              <a:t>Debrief: video clip from Lady and the Tramp, 1955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25DE32-D7DC-5A42-B45D-160D5729569D}"/>
              </a:ext>
            </a:extLst>
          </p:cNvPr>
          <p:cNvSpPr txBox="1"/>
          <p:nvPr/>
        </p:nvSpPr>
        <p:spPr>
          <a:xfrm>
            <a:off x="7371897" y="3836742"/>
            <a:ext cx="3911404" cy="2372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b="1" dirty="0">
                <a:solidFill>
                  <a:schemeClr val="bg1"/>
                </a:solidFill>
              </a:rPr>
              <a:t>MEAN COMPARISONS</a:t>
            </a:r>
          </a:p>
          <a:p>
            <a:r>
              <a:rPr lang="en-US" u="sng" dirty="0">
                <a:solidFill>
                  <a:schemeClr val="bg1"/>
                </a:solidFill>
              </a:rPr>
              <a:t>HAPPY prime vs. SAD prime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300"/>
              </a:spcAft>
            </a:pPr>
            <a:r>
              <a:rPr lang="en-US" dirty="0">
                <a:solidFill>
                  <a:schemeClr val="bg1"/>
                </a:solidFill>
              </a:rPr>
              <a:t>All baseline measures same levels across the primes</a:t>
            </a:r>
          </a:p>
          <a:p>
            <a:r>
              <a:rPr lang="en-US" u="sng" dirty="0">
                <a:solidFill>
                  <a:schemeClr val="bg1"/>
                </a:solidFill>
              </a:rPr>
              <a:t>HAPPY music vs. SAD music</a:t>
            </a:r>
          </a:p>
          <a:p>
            <a:r>
              <a:rPr lang="en-US" dirty="0">
                <a:solidFill>
                  <a:schemeClr val="bg1"/>
                </a:solidFill>
              </a:rPr>
              <a:t>Empathy, not significantly different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Neuroticism t(89) = -3.48, p = .001</a:t>
            </a:r>
          </a:p>
          <a:p>
            <a:r>
              <a:rPr lang="en-US" dirty="0">
                <a:solidFill>
                  <a:schemeClr val="bg1"/>
                </a:solidFill>
              </a:rPr>
              <a:t>Depression t(89) = --3.09, p = .003</a:t>
            </a:r>
          </a:p>
        </p:txBody>
      </p:sp>
    </p:spTree>
    <p:extLst>
      <p:ext uri="{BB962C8B-B14F-4D97-AF65-F5344CB8AC3E}">
        <p14:creationId xmlns:p14="http://schemas.microsoft.com/office/powerpoint/2010/main" val="402811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BC77-1AC1-004B-B652-C9872A47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68" y="302061"/>
            <a:ext cx="7754112" cy="82112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Means &amp; Correlations: HAPPY PRIME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018BA-4588-CD45-B164-7A156C19B716}"/>
              </a:ext>
            </a:extLst>
          </p:cNvPr>
          <p:cNvSpPr txBox="1"/>
          <p:nvPr/>
        </p:nvSpPr>
        <p:spPr>
          <a:xfrm>
            <a:off x="179814" y="1821358"/>
            <a:ext cx="11460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Priming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6B1A7B-E6DD-F146-8176-EAE60CE924C4}"/>
              </a:ext>
            </a:extLst>
          </p:cNvPr>
          <p:cNvSpPr txBox="1"/>
          <p:nvPr/>
        </p:nvSpPr>
        <p:spPr>
          <a:xfrm>
            <a:off x="81387" y="2774145"/>
            <a:ext cx="151971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Happy Prime 49.5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DE1F52-9847-C549-8F04-92384FDE707C}"/>
              </a:ext>
            </a:extLst>
          </p:cNvPr>
          <p:cNvCxnSpPr>
            <a:cxnSpLocks/>
          </p:cNvCxnSpPr>
          <p:nvPr/>
        </p:nvCxnSpPr>
        <p:spPr>
          <a:xfrm flipV="1">
            <a:off x="1598768" y="2781541"/>
            <a:ext cx="375022" cy="272087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65DD50-0DEF-384F-AE48-3E252CCA4FFE}"/>
              </a:ext>
            </a:extLst>
          </p:cNvPr>
          <p:cNvCxnSpPr>
            <a:cxnSpLocks/>
          </p:cNvCxnSpPr>
          <p:nvPr/>
        </p:nvCxnSpPr>
        <p:spPr>
          <a:xfrm>
            <a:off x="1596743" y="3218879"/>
            <a:ext cx="356737" cy="28487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BD39087-E48A-B14B-B856-02F754E8317E}"/>
              </a:ext>
            </a:extLst>
          </p:cNvPr>
          <p:cNvSpPr/>
          <p:nvPr/>
        </p:nvSpPr>
        <p:spPr>
          <a:xfrm>
            <a:off x="2043090" y="1625423"/>
            <a:ext cx="1017309" cy="5573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Music Group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A07C-8E3C-3944-A99B-1534D9794EAC}"/>
              </a:ext>
            </a:extLst>
          </p:cNvPr>
          <p:cNvSpPr/>
          <p:nvPr/>
        </p:nvSpPr>
        <p:spPr>
          <a:xfrm>
            <a:off x="2043091" y="2456899"/>
            <a:ext cx="1017309" cy="6241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H  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86.7</a:t>
            </a: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0B767DF1-189D-F64B-8361-3C118948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335" y="2483766"/>
            <a:ext cx="190754" cy="3251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F607A39-245A-8A4C-BD14-FBC3E6B827EF}"/>
              </a:ext>
            </a:extLst>
          </p:cNvPr>
          <p:cNvSpPr/>
          <p:nvPr/>
        </p:nvSpPr>
        <p:spPr>
          <a:xfrm>
            <a:off x="2043090" y="3389718"/>
            <a:ext cx="1017309" cy="6241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13.3</a:t>
            </a:r>
          </a:p>
        </p:txBody>
      </p:sp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99A09C2-276C-754B-8ECF-9ADCC9D3F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759" y="3405398"/>
            <a:ext cx="200463" cy="3416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7F9C419-8C02-454C-8B4D-2E5FFC5AA40E}"/>
              </a:ext>
            </a:extLst>
          </p:cNvPr>
          <p:cNvSpPr txBox="1"/>
          <p:nvPr/>
        </p:nvSpPr>
        <p:spPr>
          <a:xfrm rot="16200000">
            <a:off x="3065827" y="2988677"/>
            <a:ext cx="60625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PCT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21BA1FA-1BFD-9147-A9FD-340CCE3BFBA9}"/>
              </a:ext>
            </a:extLst>
          </p:cNvPr>
          <p:cNvCxnSpPr>
            <a:cxnSpLocks/>
          </p:cNvCxnSpPr>
          <p:nvPr/>
        </p:nvCxnSpPr>
        <p:spPr>
          <a:xfrm flipV="1">
            <a:off x="3607261" y="2768157"/>
            <a:ext cx="365356" cy="323552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1E0127E-9D83-654F-AE97-EC549A523940}"/>
              </a:ext>
            </a:extLst>
          </p:cNvPr>
          <p:cNvCxnSpPr>
            <a:cxnSpLocks/>
          </p:cNvCxnSpPr>
          <p:nvPr/>
        </p:nvCxnSpPr>
        <p:spPr>
          <a:xfrm>
            <a:off x="3604070" y="3269776"/>
            <a:ext cx="356737" cy="28487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0E4CE04-5CE1-D847-AB77-56FA869D5388}"/>
              </a:ext>
            </a:extLst>
          </p:cNvPr>
          <p:cNvSpPr txBox="1"/>
          <p:nvPr/>
        </p:nvSpPr>
        <p:spPr>
          <a:xfrm>
            <a:off x="4078655" y="2423075"/>
            <a:ext cx="98738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D25691-1A99-B44B-B4B5-C4194DDDA7B0}"/>
              </a:ext>
            </a:extLst>
          </p:cNvPr>
          <p:cNvSpPr txBox="1"/>
          <p:nvPr/>
        </p:nvSpPr>
        <p:spPr>
          <a:xfrm>
            <a:off x="4086528" y="3434894"/>
            <a:ext cx="98738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PANAS-a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5CB773E-435A-484A-A971-4FB9E30ED1F8}"/>
              </a:ext>
            </a:extLst>
          </p:cNvPr>
          <p:cNvCxnSpPr>
            <a:cxnSpLocks/>
          </p:cNvCxnSpPr>
          <p:nvPr/>
        </p:nvCxnSpPr>
        <p:spPr>
          <a:xfrm flipV="1">
            <a:off x="5179590" y="2351121"/>
            <a:ext cx="303646" cy="1638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29964B7-84E6-CB4B-8109-A671B55EFBF4}"/>
              </a:ext>
            </a:extLst>
          </p:cNvPr>
          <p:cNvCxnSpPr>
            <a:cxnSpLocks/>
          </p:cNvCxnSpPr>
          <p:nvPr/>
        </p:nvCxnSpPr>
        <p:spPr>
          <a:xfrm>
            <a:off x="5176399" y="2692994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C810F7F-8EDB-944F-AB88-A21612668F16}"/>
              </a:ext>
            </a:extLst>
          </p:cNvPr>
          <p:cNvCxnSpPr>
            <a:cxnSpLocks/>
          </p:cNvCxnSpPr>
          <p:nvPr/>
        </p:nvCxnSpPr>
        <p:spPr>
          <a:xfrm flipV="1">
            <a:off x="5182781" y="3395402"/>
            <a:ext cx="300455" cy="159799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3BD4A6B-050A-654B-9C0E-88CF80F3BD70}"/>
              </a:ext>
            </a:extLst>
          </p:cNvPr>
          <p:cNvCxnSpPr>
            <a:cxnSpLocks/>
          </p:cNvCxnSpPr>
          <p:nvPr/>
        </p:nvCxnSpPr>
        <p:spPr>
          <a:xfrm>
            <a:off x="5179590" y="3733267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23712710-1C0C-EE4E-9740-C07EF2E19F99}"/>
              </a:ext>
            </a:extLst>
          </p:cNvPr>
          <p:cNvSpPr txBox="1"/>
          <p:nvPr/>
        </p:nvSpPr>
        <p:spPr>
          <a:xfrm>
            <a:off x="5592294" y="2138118"/>
            <a:ext cx="99803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 26.10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8C44A25-CF4F-8847-89AD-A52271F3A557}"/>
              </a:ext>
            </a:extLst>
          </p:cNvPr>
          <p:cNvSpPr txBox="1"/>
          <p:nvPr/>
        </p:nvSpPr>
        <p:spPr>
          <a:xfrm>
            <a:off x="5572132" y="3219622"/>
            <a:ext cx="99803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 17.00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5C32302-BB1D-EA48-B46D-777907FB33CD}"/>
              </a:ext>
            </a:extLst>
          </p:cNvPr>
          <p:cNvSpPr txBox="1"/>
          <p:nvPr/>
        </p:nvSpPr>
        <p:spPr>
          <a:xfrm>
            <a:off x="5586203" y="2678870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14.72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5EBA5-E424-4F4F-9F7E-ED79A3FED7AE}"/>
              </a:ext>
            </a:extLst>
          </p:cNvPr>
          <p:cNvSpPr/>
          <p:nvPr/>
        </p:nvSpPr>
        <p:spPr>
          <a:xfrm>
            <a:off x="5537054" y="3724634"/>
            <a:ext cx="1109741" cy="4236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F1C1255-0BFF-B441-A99E-63CFFF6FC25E}"/>
              </a:ext>
            </a:extLst>
          </p:cNvPr>
          <p:cNvSpPr txBox="1"/>
          <p:nvPr/>
        </p:nvSpPr>
        <p:spPr>
          <a:xfrm>
            <a:off x="5572132" y="3758949"/>
            <a:ext cx="1043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NA 19.33</a:t>
            </a:r>
          </a:p>
        </p:txBody>
      </p:sp>
      <p:sp>
        <p:nvSpPr>
          <p:cNvPr id="109" name="Right Brace 108">
            <a:extLst>
              <a:ext uri="{FF2B5EF4-FFF2-40B4-BE49-F238E27FC236}">
                <a16:creationId xmlns:a16="http://schemas.microsoft.com/office/drawing/2014/main" id="{2A540049-C130-D849-9544-D207D8286934}"/>
              </a:ext>
            </a:extLst>
          </p:cNvPr>
          <p:cNvSpPr/>
          <p:nvPr/>
        </p:nvSpPr>
        <p:spPr>
          <a:xfrm>
            <a:off x="6713374" y="2224823"/>
            <a:ext cx="293420" cy="688604"/>
          </a:xfrm>
          <a:prstGeom prst="rightBrace">
            <a:avLst/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Brace 109">
            <a:extLst>
              <a:ext uri="{FF2B5EF4-FFF2-40B4-BE49-F238E27FC236}">
                <a16:creationId xmlns:a16="http://schemas.microsoft.com/office/drawing/2014/main" id="{CF6F1A1B-A4A7-6443-BE49-079F1BA48578}"/>
              </a:ext>
            </a:extLst>
          </p:cNvPr>
          <p:cNvSpPr/>
          <p:nvPr/>
        </p:nvSpPr>
        <p:spPr>
          <a:xfrm>
            <a:off x="6718948" y="3343986"/>
            <a:ext cx="293420" cy="688604"/>
          </a:xfrm>
          <a:prstGeom prst="rightBrac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29F09EA-17DB-794A-A71B-47D796DEDFF4}"/>
              </a:ext>
            </a:extLst>
          </p:cNvPr>
          <p:cNvSpPr txBox="1"/>
          <p:nvPr/>
        </p:nvSpPr>
        <p:spPr>
          <a:xfrm>
            <a:off x="7020908" y="2364677"/>
            <a:ext cx="44814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HP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ED429C4-323A-8541-8788-677D5F9BEF72}"/>
              </a:ext>
            </a:extLst>
          </p:cNvPr>
          <p:cNvSpPr txBox="1"/>
          <p:nvPr/>
        </p:nvSpPr>
        <p:spPr>
          <a:xfrm>
            <a:off x="6991518" y="3531104"/>
            <a:ext cx="47801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HP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23B1F3E-4177-764D-8F14-80E9382C1309}"/>
              </a:ext>
            </a:extLst>
          </p:cNvPr>
          <p:cNvCxnSpPr/>
          <p:nvPr/>
        </p:nvCxnSpPr>
        <p:spPr>
          <a:xfrm>
            <a:off x="7491104" y="2144523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D7E8F7D-31BC-3E43-B50B-6EA64E92E96F}"/>
              </a:ext>
            </a:extLst>
          </p:cNvPr>
          <p:cNvCxnSpPr/>
          <p:nvPr/>
        </p:nvCxnSpPr>
        <p:spPr>
          <a:xfrm>
            <a:off x="7491104" y="2423075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36FFF28-D875-9D41-9C9C-A6F43DB24BB8}"/>
              </a:ext>
            </a:extLst>
          </p:cNvPr>
          <p:cNvCxnSpPr/>
          <p:nvPr/>
        </p:nvCxnSpPr>
        <p:spPr>
          <a:xfrm>
            <a:off x="7487492" y="2658519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63AE0E2-914C-ED47-84A5-B7D62C759AE7}"/>
              </a:ext>
            </a:extLst>
          </p:cNvPr>
          <p:cNvCxnSpPr/>
          <p:nvPr/>
        </p:nvCxnSpPr>
        <p:spPr>
          <a:xfrm>
            <a:off x="7487493" y="2901209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F306018-EFC1-264D-93B7-DF14E76813E3}"/>
              </a:ext>
            </a:extLst>
          </p:cNvPr>
          <p:cNvCxnSpPr/>
          <p:nvPr/>
        </p:nvCxnSpPr>
        <p:spPr>
          <a:xfrm>
            <a:off x="7487492" y="3383490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0F21245-6C83-6745-9DFB-276993080243}"/>
              </a:ext>
            </a:extLst>
          </p:cNvPr>
          <p:cNvCxnSpPr/>
          <p:nvPr/>
        </p:nvCxnSpPr>
        <p:spPr>
          <a:xfrm>
            <a:off x="7487493" y="3604826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AA38A50-64A2-6443-A7AE-648CBA408907}"/>
              </a:ext>
            </a:extLst>
          </p:cNvPr>
          <p:cNvCxnSpPr/>
          <p:nvPr/>
        </p:nvCxnSpPr>
        <p:spPr>
          <a:xfrm>
            <a:off x="7487492" y="3866909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E161689-4B80-8D46-AD01-5F0CADABF939}"/>
              </a:ext>
            </a:extLst>
          </p:cNvPr>
          <p:cNvCxnSpPr/>
          <p:nvPr/>
        </p:nvCxnSpPr>
        <p:spPr>
          <a:xfrm>
            <a:off x="7482234" y="4117659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9ED14B17-B1E2-2C42-ACCC-1A7600775A8F}"/>
              </a:ext>
            </a:extLst>
          </p:cNvPr>
          <p:cNvSpPr txBox="1">
            <a:spLocks/>
          </p:cNvSpPr>
          <p:nvPr/>
        </p:nvSpPr>
        <p:spPr>
          <a:xfrm>
            <a:off x="7982933" y="1990255"/>
            <a:ext cx="728084" cy="10772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 6.54</a:t>
            </a:r>
          </a:p>
          <a:p>
            <a:r>
              <a:rPr lang="en-US" sz="1600" dirty="0"/>
              <a:t>S 2.00</a:t>
            </a:r>
          </a:p>
          <a:p>
            <a:r>
              <a:rPr lang="en-US" sz="1600" dirty="0"/>
              <a:t>I 1.26</a:t>
            </a:r>
          </a:p>
          <a:p>
            <a:r>
              <a:rPr lang="en-US" sz="1600" dirty="0"/>
              <a:t>N 1.38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6410514-896E-C840-ACD5-13A056047773}"/>
              </a:ext>
            </a:extLst>
          </p:cNvPr>
          <p:cNvSpPr txBox="1"/>
          <p:nvPr/>
        </p:nvSpPr>
        <p:spPr>
          <a:xfrm>
            <a:off x="7974227" y="3223683"/>
            <a:ext cx="723275" cy="10772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 3.33</a:t>
            </a:r>
          </a:p>
          <a:p>
            <a:r>
              <a:rPr lang="en-US" sz="1600" dirty="0"/>
              <a:t>S 2.67</a:t>
            </a:r>
          </a:p>
          <a:p>
            <a:r>
              <a:rPr lang="en-US" sz="1600" dirty="0"/>
              <a:t>I 4.17</a:t>
            </a:r>
          </a:p>
          <a:p>
            <a:r>
              <a:rPr lang="en-US" sz="1600" dirty="0"/>
              <a:t>N 2.82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8D57EC1-B8DB-BC49-911A-2058C00A1F8C}"/>
              </a:ext>
            </a:extLst>
          </p:cNvPr>
          <p:cNvSpPr/>
          <p:nvPr/>
        </p:nvSpPr>
        <p:spPr>
          <a:xfrm>
            <a:off x="8823144" y="2421883"/>
            <a:ext cx="459447" cy="39401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8AE0456-58D9-354E-81E9-584865F73C20}"/>
              </a:ext>
            </a:extLst>
          </p:cNvPr>
          <p:cNvSpPr txBox="1"/>
          <p:nvPr/>
        </p:nvSpPr>
        <p:spPr>
          <a:xfrm>
            <a:off x="8840011" y="2445191"/>
            <a:ext cx="328936" cy="3291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1FDA577-5F0B-A64E-80AE-F6BAEF89BC8C}"/>
              </a:ext>
            </a:extLst>
          </p:cNvPr>
          <p:cNvSpPr/>
          <p:nvPr/>
        </p:nvSpPr>
        <p:spPr>
          <a:xfrm>
            <a:off x="8836199" y="3437401"/>
            <a:ext cx="459447" cy="39401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21BCEFE-F020-E047-B788-DF014C66FAC7}"/>
              </a:ext>
            </a:extLst>
          </p:cNvPr>
          <p:cNvSpPr txBox="1"/>
          <p:nvPr/>
        </p:nvSpPr>
        <p:spPr>
          <a:xfrm>
            <a:off x="8854635" y="3468397"/>
            <a:ext cx="274320" cy="3291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008A3FB0-FAE4-EA45-82A5-5BB07B2658ED}"/>
              </a:ext>
            </a:extLst>
          </p:cNvPr>
          <p:cNvSpPr txBox="1"/>
          <p:nvPr/>
        </p:nvSpPr>
        <p:spPr>
          <a:xfrm>
            <a:off x="9421198" y="2436631"/>
            <a:ext cx="9986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PANAS-b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1927E45-8979-AC4B-906E-21906D946908}"/>
              </a:ext>
            </a:extLst>
          </p:cNvPr>
          <p:cNvSpPr txBox="1"/>
          <p:nvPr/>
        </p:nvSpPr>
        <p:spPr>
          <a:xfrm>
            <a:off x="9429071" y="3448450"/>
            <a:ext cx="9986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PANAS-b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D094F085-B74D-EF46-B0F4-65D469DB6689}"/>
              </a:ext>
            </a:extLst>
          </p:cNvPr>
          <p:cNvCxnSpPr>
            <a:cxnSpLocks/>
          </p:cNvCxnSpPr>
          <p:nvPr/>
        </p:nvCxnSpPr>
        <p:spPr>
          <a:xfrm flipV="1">
            <a:off x="10527743" y="2364677"/>
            <a:ext cx="303646" cy="1638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AAB226C3-DCDA-DE45-BB84-99F2B08C55C9}"/>
              </a:ext>
            </a:extLst>
          </p:cNvPr>
          <p:cNvCxnSpPr>
            <a:cxnSpLocks/>
          </p:cNvCxnSpPr>
          <p:nvPr/>
        </p:nvCxnSpPr>
        <p:spPr>
          <a:xfrm>
            <a:off x="10524552" y="2706550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1FBC7FF-D76D-CA46-8220-90717CC28C8E}"/>
              </a:ext>
            </a:extLst>
          </p:cNvPr>
          <p:cNvCxnSpPr>
            <a:cxnSpLocks/>
          </p:cNvCxnSpPr>
          <p:nvPr/>
        </p:nvCxnSpPr>
        <p:spPr>
          <a:xfrm flipV="1">
            <a:off x="10530934" y="3408958"/>
            <a:ext cx="300455" cy="159799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A293759B-22F2-6A46-874A-373DD7D43E4B}"/>
              </a:ext>
            </a:extLst>
          </p:cNvPr>
          <p:cNvCxnSpPr>
            <a:cxnSpLocks/>
          </p:cNvCxnSpPr>
          <p:nvPr/>
        </p:nvCxnSpPr>
        <p:spPr>
          <a:xfrm>
            <a:off x="10527743" y="3746823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61D2C451-972A-0343-AB7C-27EEF8E9589F}"/>
              </a:ext>
            </a:extLst>
          </p:cNvPr>
          <p:cNvSpPr txBox="1"/>
          <p:nvPr/>
        </p:nvSpPr>
        <p:spPr>
          <a:xfrm>
            <a:off x="10940447" y="2151674"/>
            <a:ext cx="103938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 29.56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4482B4F-12A9-434C-85AF-FAD4A92BC748}"/>
              </a:ext>
            </a:extLst>
          </p:cNvPr>
          <p:cNvSpPr txBox="1"/>
          <p:nvPr/>
        </p:nvSpPr>
        <p:spPr>
          <a:xfrm>
            <a:off x="10920285" y="3233178"/>
            <a:ext cx="105955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 21.33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6BD8513-7A90-8A4B-9C92-077C994FBB6F}"/>
              </a:ext>
            </a:extLst>
          </p:cNvPr>
          <p:cNvSpPr txBox="1"/>
          <p:nvPr/>
        </p:nvSpPr>
        <p:spPr>
          <a:xfrm>
            <a:off x="10934356" y="2692426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12.67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2E451E91-103C-4249-8EF9-19EF90B6078E}"/>
              </a:ext>
            </a:extLst>
          </p:cNvPr>
          <p:cNvSpPr txBox="1"/>
          <p:nvPr/>
        </p:nvSpPr>
        <p:spPr>
          <a:xfrm>
            <a:off x="10923020" y="3772505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14.33</a:t>
            </a:r>
          </a:p>
        </p:txBody>
      </p:sp>
      <p:pic>
        <p:nvPicPr>
          <p:cNvPr id="152" name="Picture 151" descr="Shape&#10;&#10;Description automatically generated with low confidence">
            <a:extLst>
              <a:ext uri="{FF2B5EF4-FFF2-40B4-BE49-F238E27FC236}">
                <a16:creationId xmlns:a16="http://schemas.microsoft.com/office/drawing/2014/main" id="{2670C5F8-C1F3-DD4B-9BB8-7D5DA516C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67" y="2450105"/>
            <a:ext cx="198503" cy="3383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5" name="Picture 154" descr="Shape&#10;&#10;Description automatically generated with low confidence">
            <a:extLst>
              <a:ext uri="{FF2B5EF4-FFF2-40B4-BE49-F238E27FC236}">
                <a16:creationId xmlns:a16="http://schemas.microsoft.com/office/drawing/2014/main" id="{903F0789-752C-7C4B-84D0-51094B86D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481" y="3467452"/>
            <a:ext cx="198503" cy="3383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90AA3F-7383-144E-8018-15372C423ACD}"/>
              </a:ext>
            </a:extLst>
          </p:cNvPr>
          <p:cNvSpPr txBox="1"/>
          <p:nvPr/>
        </p:nvSpPr>
        <p:spPr>
          <a:xfrm>
            <a:off x="893589" y="4873861"/>
            <a:ext cx="2725231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PANAS-a Comparisons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 t(43) = 2.67, p = .011</a:t>
            </a:r>
          </a:p>
          <a:p>
            <a:r>
              <a:rPr lang="en-US" dirty="0">
                <a:solidFill>
                  <a:schemeClr val="bg1"/>
                </a:solidFill>
              </a:rPr>
              <a:t>NA, ns difference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449F68-A0B4-4943-929C-D9D8A287722C}"/>
              </a:ext>
            </a:extLst>
          </p:cNvPr>
          <p:cNvSpPr txBox="1"/>
          <p:nvPr/>
        </p:nvSpPr>
        <p:spPr>
          <a:xfrm>
            <a:off x="4283849" y="4874225"/>
            <a:ext cx="3644646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Post-Prime Emotion Comparisons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Sad &amp; Nervous, ns difference</a:t>
            </a:r>
          </a:p>
          <a:p>
            <a:r>
              <a:rPr lang="en-US" dirty="0">
                <a:solidFill>
                  <a:schemeClr val="bg1"/>
                </a:solidFill>
              </a:rPr>
              <a:t>Happy t(43) = 3.24, p = .002</a:t>
            </a:r>
          </a:p>
          <a:p>
            <a:r>
              <a:rPr lang="en-US" dirty="0">
                <a:solidFill>
                  <a:schemeClr val="bg1"/>
                </a:solidFill>
              </a:rPr>
              <a:t>Irritable t(43) = -3.06, p = .004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D1DDA-E5A1-3548-BE7E-E99CBF1123F8}"/>
              </a:ext>
            </a:extLst>
          </p:cNvPr>
          <p:cNvSpPr txBox="1"/>
          <p:nvPr/>
        </p:nvSpPr>
        <p:spPr>
          <a:xfrm>
            <a:off x="8614587" y="4873862"/>
            <a:ext cx="2725231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PANAS-b </a:t>
            </a:r>
            <a:r>
              <a:rPr lang="en-US" u="sng" dirty="0" err="1">
                <a:solidFill>
                  <a:schemeClr val="bg1"/>
                </a:solidFill>
              </a:rPr>
              <a:t>Comparisonb</a:t>
            </a:r>
            <a:endParaRPr lang="en-US" u="sng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 t(43) = 2.01, p = .051 </a:t>
            </a:r>
          </a:p>
          <a:p>
            <a:r>
              <a:rPr lang="en-US" dirty="0">
                <a:solidFill>
                  <a:schemeClr val="bg1"/>
                </a:solidFill>
              </a:rPr>
              <a:t>NA, ns difference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41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7BC77-1AC1-004B-B652-C9872A47E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268" y="302061"/>
            <a:ext cx="7754112" cy="82112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chemeClr val="bg1"/>
                </a:solidFill>
              </a:rPr>
              <a:t>Means &amp; Correlations: SAD PRIME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D018BA-4588-CD45-B164-7A156C19B716}"/>
              </a:ext>
            </a:extLst>
          </p:cNvPr>
          <p:cNvSpPr txBox="1"/>
          <p:nvPr/>
        </p:nvSpPr>
        <p:spPr>
          <a:xfrm>
            <a:off x="179814" y="1821358"/>
            <a:ext cx="11460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Priming Group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6B1A7B-E6DD-F146-8176-EAE60CE924C4}"/>
              </a:ext>
            </a:extLst>
          </p:cNvPr>
          <p:cNvSpPr txBox="1"/>
          <p:nvPr/>
        </p:nvSpPr>
        <p:spPr>
          <a:xfrm>
            <a:off x="81387" y="2774145"/>
            <a:ext cx="1519711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Sad Prime 50.5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DE1F52-9847-C549-8F04-92384FDE707C}"/>
              </a:ext>
            </a:extLst>
          </p:cNvPr>
          <p:cNvCxnSpPr>
            <a:cxnSpLocks/>
          </p:cNvCxnSpPr>
          <p:nvPr/>
        </p:nvCxnSpPr>
        <p:spPr>
          <a:xfrm flipV="1">
            <a:off x="1598768" y="2781541"/>
            <a:ext cx="375022" cy="272087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A65DD50-0DEF-384F-AE48-3E252CCA4FFE}"/>
              </a:ext>
            </a:extLst>
          </p:cNvPr>
          <p:cNvCxnSpPr>
            <a:cxnSpLocks/>
          </p:cNvCxnSpPr>
          <p:nvPr/>
        </p:nvCxnSpPr>
        <p:spPr>
          <a:xfrm>
            <a:off x="1596743" y="3218879"/>
            <a:ext cx="356737" cy="28487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0BD39087-E48A-B14B-B856-02F754E8317E}"/>
              </a:ext>
            </a:extLst>
          </p:cNvPr>
          <p:cNvSpPr/>
          <p:nvPr/>
        </p:nvSpPr>
        <p:spPr>
          <a:xfrm>
            <a:off x="2043090" y="1625423"/>
            <a:ext cx="1017309" cy="557325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Music Group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A07C-8E3C-3944-A99B-1534D9794EAC}"/>
              </a:ext>
            </a:extLst>
          </p:cNvPr>
          <p:cNvSpPr/>
          <p:nvPr/>
        </p:nvSpPr>
        <p:spPr>
          <a:xfrm>
            <a:off x="2043091" y="2456899"/>
            <a:ext cx="1017309" cy="6241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 H  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76.1</a:t>
            </a:r>
          </a:p>
        </p:txBody>
      </p:sp>
      <p:pic>
        <p:nvPicPr>
          <p:cNvPr id="34" name="Picture 33" descr="Shape&#10;&#10;Description automatically generated with low confidence">
            <a:extLst>
              <a:ext uri="{FF2B5EF4-FFF2-40B4-BE49-F238E27FC236}">
                <a16:creationId xmlns:a16="http://schemas.microsoft.com/office/drawing/2014/main" id="{0B767DF1-189D-F64B-8361-3C118948E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335" y="2483766"/>
            <a:ext cx="190754" cy="32512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EF607A39-245A-8A4C-BD14-FBC3E6B827EF}"/>
              </a:ext>
            </a:extLst>
          </p:cNvPr>
          <p:cNvSpPr/>
          <p:nvPr/>
        </p:nvSpPr>
        <p:spPr>
          <a:xfrm>
            <a:off x="2043090" y="3389718"/>
            <a:ext cx="1017309" cy="62413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    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23.9</a:t>
            </a:r>
          </a:p>
        </p:txBody>
      </p:sp>
      <p:pic>
        <p:nvPicPr>
          <p:cNvPr id="40" name="Picture 39" descr="Shape&#10;&#10;Description automatically generated with low confidence">
            <a:extLst>
              <a:ext uri="{FF2B5EF4-FFF2-40B4-BE49-F238E27FC236}">
                <a16:creationId xmlns:a16="http://schemas.microsoft.com/office/drawing/2014/main" id="{999A09C2-276C-754B-8ECF-9ADCC9D3F9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759" y="3405398"/>
            <a:ext cx="200463" cy="34166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7F9C419-8C02-454C-8B4D-2E5FFC5AA40E}"/>
              </a:ext>
            </a:extLst>
          </p:cNvPr>
          <p:cNvSpPr txBox="1"/>
          <p:nvPr/>
        </p:nvSpPr>
        <p:spPr>
          <a:xfrm rot="16200000">
            <a:off x="3065827" y="2988677"/>
            <a:ext cx="60625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PCT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21BA1FA-1BFD-9147-A9FD-340CCE3BFBA9}"/>
              </a:ext>
            </a:extLst>
          </p:cNvPr>
          <p:cNvCxnSpPr>
            <a:cxnSpLocks/>
          </p:cNvCxnSpPr>
          <p:nvPr/>
        </p:nvCxnSpPr>
        <p:spPr>
          <a:xfrm flipV="1">
            <a:off x="3607261" y="2768157"/>
            <a:ext cx="365356" cy="323552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1E0127E-9D83-654F-AE97-EC549A523940}"/>
              </a:ext>
            </a:extLst>
          </p:cNvPr>
          <p:cNvCxnSpPr>
            <a:cxnSpLocks/>
          </p:cNvCxnSpPr>
          <p:nvPr/>
        </p:nvCxnSpPr>
        <p:spPr>
          <a:xfrm>
            <a:off x="3604070" y="3269776"/>
            <a:ext cx="356737" cy="28487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0E4CE04-5CE1-D847-AB77-56FA869D5388}"/>
              </a:ext>
            </a:extLst>
          </p:cNvPr>
          <p:cNvSpPr txBox="1"/>
          <p:nvPr/>
        </p:nvSpPr>
        <p:spPr>
          <a:xfrm>
            <a:off x="4078655" y="2423075"/>
            <a:ext cx="98738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PANAS-a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2D25691-1A99-B44B-B4B5-C4194DDDA7B0}"/>
              </a:ext>
            </a:extLst>
          </p:cNvPr>
          <p:cNvSpPr txBox="1"/>
          <p:nvPr/>
        </p:nvSpPr>
        <p:spPr>
          <a:xfrm>
            <a:off x="4086528" y="3434894"/>
            <a:ext cx="987386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PANAS-a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5CB773E-435A-484A-A971-4FB9E30ED1F8}"/>
              </a:ext>
            </a:extLst>
          </p:cNvPr>
          <p:cNvCxnSpPr>
            <a:cxnSpLocks/>
          </p:cNvCxnSpPr>
          <p:nvPr/>
        </p:nvCxnSpPr>
        <p:spPr>
          <a:xfrm flipV="1">
            <a:off x="5179590" y="2351121"/>
            <a:ext cx="303646" cy="1638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29964B7-84E6-CB4B-8109-A671B55EFBF4}"/>
              </a:ext>
            </a:extLst>
          </p:cNvPr>
          <p:cNvCxnSpPr>
            <a:cxnSpLocks/>
          </p:cNvCxnSpPr>
          <p:nvPr/>
        </p:nvCxnSpPr>
        <p:spPr>
          <a:xfrm>
            <a:off x="5176399" y="2692994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C810F7F-8EDB-944F-AB88-A21612668F16}"/>
              </a:ext>
            </a:extLst>
          </p:cNvPr>
          <p:cNvCxnSpPr>
            <a:cxnSpLocks/>
          </p:cNvCxnSpPr>
          <p:nvPr/>
        </p:nvCxnSpPr>
        <p:spPr>
          <a:xfrm flipV="1">
            <a:off x="5182781" y="3395402"/>
            <a:ext cx="300455" cy="159799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3BD4A6B-050A-654B-9C0E-88CF80F3BD70}"/>
              </a:ext>
            </a:extLst>
          </p:cNvPr>
          <p:cNvCxnSpPr>
            <a:cxnSpLocks/>
          </p:cNvCxnSpPr>
          <p:nvPr/>
        </p:nvCxnSpPr>
        <p:spPr>
          <a:xfrm>
            <a:off x="5179590" y="3733267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23712710-1C0C-EE4E-9740-C07EF2E19F99}"/>
              </a:ext>
            </a:extLst>
          </p:cNvPr>
          <p:cNvSpPr txBox="1"/>
          <p:nvPr/>
        </p:nvSpPr>
        <p:spPr>
          <a:xfrm>
            <a:off x="5592295" y="2138118"/>
            <a:ext cx="99803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 24.83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E8C44A25-CF4F-8847-89AD-A52271F3A557}"/>
              </a:ext>
            </a:extLst>
          </p:cNvPr>
          <p:cNvSpPr txBox="1"/>
          <p:nvPr/>
        </p:nvSpPr>
        <p:spPr>
          <a:xfrm>
            <a:off x="5572132" y="3219622"/>
            <a:ext cx="99803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 23.73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5C32302-BB1D-EA48-B46D-777907FB33CD}"/>
              </a:ext>
            </a:extLst>
          </p:cNvPr>
          <p:cNvSpPr txBox="1"/>
          <p:nvPr/>
        </p:nvSpPr>
        <p:spPr>
          <a:xfrm>
            <a:off x="5586203" y="2678870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14.09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C405EBA5-E424-4F4F-9F7E-ED79A3FED7AE}"/>
              </a:ext>
            </a:extLst>
          </p:cNvPr>
          <p:cNvSpPr/>
          <p:nvPr/>
        </p:nvSpPr>
        <p:spPr>
          <a:xfrm>
            <a:off x="5537054" y="3724634"/>
            <a:ext cx="1109741" cy="42366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EF1C1255-0BFF-B441-A99E-63CFFF6FC25E}"/>
              </a:ext>
            </a:extLst>
          </p:cNvPr>
          <p:cNvSpPr txBox="1"/>
          <p:nvPr/>
        </p:nvSpPr>
        <p:spPr>
          <a:xfrm>
            <a:off x="5572132" y="3758949"/>
            <a:ext cx="104356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NA 16.18</a:t>
            </a:r>
          </a:p>
        </p:txBody>
      </p:sp>
      <p:sp>
        <p:nvSpPr>
          <p:cNvPr id="109" name="Right Brace 108">
            <a:extLst>
              <a:ext uri="{FF2B5EF4-FFF2-40B4-BE49-F238E27FC236}">
                <a16:creationId xmlns:a16="http://schemas.microsoft.com/office/drawing/2014/main" id="{2A540049-C130-D849-9544-D207D8286934}"/>
              </a:ext>
            </a:extLst>
          </p:cNvPr>
          <p:cNvSpPr/>
          <p:nvPr/>
        </p:nvSpPr>
        <p:spPr>
          <a:xfrm>
            <a:off x="6713374" y="2224823"/>
            <a:ext cx="293420" cy="688604"/>
          </a:xfrm>
          <a:prstGeom prst="rightBrace">
            <a:avLst/>
          </a:prstGeom>
          <a:noFill/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Brace 109">
            <a:extLst>
              <a:ext uri="{FF2B5EF4-FFF2-40B4-BE49-F238E27FC236}">
                <a16:creationId xmlns:a16="http://schemas.microsoft.com/office/drawing/2014/main" id="{CF6F1A1B-A4A7-6443-BE49-079F1BA48578}"/>
              </a:ext>
            </a:extLst>
          </p:cNvPr>
          <p:cNvSpPr/>
          <p:nvPr/>
        </p:nvSpPr>
        <p:spPr>
          <a:xfrm>
            <a:off x="6718948" y="3343986"/>
            <a:ext cx="293420" cy="688604"/>
          </a:xfrm>
          <a:prstGeom prst="rightBrace">
            <a:avLst/>
          </a:prstGeom>
          <a:noFill/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29F09EA-17DB-794A-A71B-47D796DEDFF4}"/>
              </a:ext>
            </a:extLst>
          </p:cNvPr>
          <p:cNvSpPr txBox="1"/>
          <p:nvPr/>
        </p:nvSpPr>
        <p:spPr>
          <a:xfrm>
            <a:off x="7020908" y="2364677"/>
            <a:ext cx="448148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ED429C4-323A-8541-8788-677D5F9BEF72}"/>
              </a:ext>
            </a:extLst>
          </p:cNvPr>
          <p:cNvSpPr txBox="1"/>
          <p:nvPr/>
        </p:nvSpPr>
        <p:spPr>
          <a:xfrm>
            <a:off x="6991518" y="3531104"/>
            <a:ext cx="478016" cy="36933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dirty="0"/>
              <a:t>SP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23B1F3E-4177-764D-8F14-80E9382C1309}"/>
              </a:ext>
            </a:extLst>
          </p:cNvPr>
          <p:cNvCxnSpPr/>
          <p:nvPr/>
        </p:nvCxnSpPr>
        <p:spPr>
          <a:xfrm>
            <a:off x="7491104" y="2144523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D7E8F7D-31BC-3E43-B50B-6EA64E92E96F}"/>
              </a:ext>
            </a:extLst>
          </p:cNvPr>
          <p:cNvCxnSpPr/>
          <p:nvPr/>
        </p:nvCxnSpPr>
        <p:spPr>
          <a:xfrm>
            <a:off x="7491104" y="2423075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36FFF28-D875-9D41-9C9C-A6F43DB24BB8}"/>
              </a:ext>
            </a:extLst>
          </p:cNvPr>
          <p:cNvCxnSpPr/>
          <p:nvPr/>
        </p:nvCxnSpPr>
        <p:spPr>
          <a:xfrm>
            <a:off x="7487492" y="2658519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63AE0E2-914C-ED47-84A5-B7D62C759AE7}"/>
              </a:ext>
            </a:extLst>
          </p:cNvPr>
          <p:cNvCxnSpPr/>
          <p:nvPr/>
        </p:nvCxnSpPr>
        <p:spPr>
          <a:xfrm>
            <a:off x="7487493" y="2901209"/>
            <a:ext cx="450574" cy="0"/>
          </a:xfrm>
          <a:prstGeom prst="line">
            <a:avLst/>
          </a:prstGeom>
          <a:solidFill>
            <a:schemeClr val="bg1"/>
          </a:solidFill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DF306018-EFC1-264D-93B7-DF14E76813E3}"/>
              </a:ext>
            </a:extLst>
          </p:cNvPr>
          <p:cNvCxnSpPr/>
          <p:nvPr/>
        </p:nvCxnSpPr>
        <p:spPr>
          <a:xfrm>
            <a:off x="7487492" y="3383490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0F21245-6C83-6745-9DFB-276993080243}"/>
              </a:ext>
            </a:extLst>
          </p:cNvPr>
          <p:cNvCxnSpPr/>
          <p:nvPr/>
        </p:nvCxnSpPr>
        <p:spPr>
          <a:xfrm>
            <a:off x="7487493" y="3604826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4AA38A50-64A2-6443-A7AE-648CBA408907}"/>
              </a:ext>
            </a:extLst>
          </p:cNvPr>
          <p:cNvCxnSpPr/>
          <p:nvPr/>
        </p:nvCxnSpPr>
        <p:spPr>
          <a:xfrm>
            <a:off x="7487492" y="3866909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3E161689-4B80-8D46-AD01-5F0CADABF939}"/>
              </a:ext>
            </a:extLst>
          </p:cNvPr>
          <p:cNvCxnSpPr/>
          <p:nvPr/>
        </p:nvCxnSpPr>
        <p:spPr>
          <a:xfrm>
            <a:off x="7482234" y="4117659"/>
            <a:ext cx="450574" cy="0"/>
          </a:xfrm>
          <a:prstGeom prst="line">
            <a:avLst/>
          </a:prstGeom>
          <a:solidFill>
            <a:schemeClr val="bg1"/>
          </a:solidFill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9ED14B17-B1E2-2C42-ACCC-1A7600775A8F}"/>
              </a:ext>
            </a:extLst>
          </p:cNvPr>
          <p:cNvSpPr txBox="1">
            <a:spLocks/>
          </p:cNvSpPr>
          <p:nvPr/>
        </p:nvSpPr>
        <p:spPr>
          <a:xfrm>
            <a:off x="7982933" y="1990255"/>
            <a:ext cx="728084" cy="10772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 3.06</a:t>
            </a:r>
          </a:p>
          <a:p>
            <a:r>
              <a:rPr lang="en-US" sz="1600" dirty="0"/>
              <a:t>S 6.23</a:t>
            </a:r>
          </a:p>
          <a:p>
            <a:r>
              <a:rPr lang="en-US" sz="1600" dirty="0"/>
              <a:t>I 2.09</a:t>
            </a:r>
          </a:p>
          <a:p>
            <a:r>
              <a:rPr lang="en-US" sz="1600" dirty="0"/>
              <a:t>N 3.20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96410514-896E-C840-ACD5-13A056047773}"/>
              </a:ext>
            </a:extLst>
          </p:cNvPr>
          <p:cNvSpPr txBox="1"/>
          <p:nvPr/>
        </p:nvSpPr>
        <p:spPr>
          <a:xfrm>
            <a:off x="7974227" y="3223683"/>
            <a:ext cx="723275" cy="1077218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H 2.18</a:t>
            </a:r>
          </a:p>
          <a:p>
            <a:r>
              <a:rPr lang="en-US" sz="1600" dirty="0"/>
              <a:t>S 6.64</a:t>
            </a:r>
          </a:p>
          <a:p>
            <a:r>
              <a:rPr lang="en-US" sz="1600" dirty="0"/>
              <a:t>I 2.73</a:t>
            </a:r>
          </a:p>
          <a:p>
            <a:r>
              <a:rPr lang="en-US" sz="1600" dirty="0"/>
              <a:t>N 4.27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68D57EC1-B8DB-BC49-911A-2058C00A1F8C}"/>
              </a:ext>
            </a:extLst>
          </p:cNvPr>
          <p:cNvSpPr/>
          <p:nvPr/>
        </p:nvSpPr>
        <p:spPr>
          <a:xfrm>
            <a:off x="8823144" y="2421883"/>
            <a:ext cx="459447" cy="39401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C8AE0456-58D9-354E-81E9-584865F73C20}"/>
              </a:ext>
            </a:extLst>
          </p:cNvPr>
          <p:cNvSpPr txBox="1"/>
          <p:nvPr/>
        </p:nvSpPr>
        <p:spPr>
          <a:xfrm>
            <a:off x="8840011" y="2445191"/>
            <a:ext cx="328936" cy="3291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71FDA577-5F0B-A64E-80AE-F6BAEF89BC8C}"/>
              </a:ext>
            </a:extLst>
          </p:cNvPr>
          <p:cNvSpPr/>
          <p:nvPr/>
        </p:nvSpPr>
        <p:spPr>
          <a:xfrm>
            <a:off x="8836199" y="3437401"/>
            <a:ext cx="459447" cy="394018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21BCEFE-F020-E047-B788-DF014C66FAC7}"/>
              </a:ext>
            </a:extLst>
          </p:cNvPr>
          <p:cNvSpPr txBox="1"/>
          <p:nvPr/>
        </p:nvSpPr>
        <p:spPr>
          <a:xfrm>
            <a:off x="8854635" y="3468397"/>
            <a:ext cx="274320" cy="32918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008A3FB0-FAE4-EA45-82A5-5BB07B2658ED}"/>
              </a:ext>
            </a:extLst>
          </p:cNvPr>
          <p:cNvSpPr txBox="1"/>
          <p:nvPr/>
        </p:nvSpPr>
        <p:spPr>
          <a:xfrm>
            <a:off x="9421198" y="2436631"/>
            <a:ext cx="9986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PANAS-b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71927E45-8979-AC4B-906E-21906D946908}"/>
              </a:ext>
            </a:extLst>
          </p:cNvPr>
          <p:cNvSpPr txBox="1"/>
          <p:nvPr/>
        </p:nvSpPr>
        <p:spPr>
          <a:xfrm>
            <a:off x="9429071" y="3448450"/>
            <a:ext cx="998607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PANAS-b</a:t>
            </a:r>
          </a:p>
        </p:txBody>
      </p: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D094F085-B74D-EF46-B0F4-65D469DB6689}"/>
              </a:ext>
            </a:extLst>
          </p:cNvPr>
          <p:cNvCxnSpPr>
            <a:cxnSpLocks/>
          </p:cNvCxnSpPr>
          <p:nvPr/>
        </p:nvCxnSpPr>
        <p:spPr>
          <a:xfrm flipV="1">
            <a:off x="10527743" y="2364677"/>
            <a:ext cx="303646" cy="1638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AAB226C3-DCDA-DE45-BB84-99F2B08C55C9}"/>
              </a:ext>
            </a:extLst>
          </p:cNvPr>
          <p:cNvCxnSpPr>
            <a:cxnSpLocks/>
          </p:cNvCxnSpPr>
          <p:nvPr/>
        </p:nvCxnSpPr>
        <p:spPr>
          <a:xfrm>
            <a:off x="10524552" y="2706550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21FBC7FF-D76D-CA46-8220-90717CC28C8E}"/>
              </a:ext>
            </a:extLst>
          </p:cNvPr>
          <p:cNvCxnSpPr>
            <a:cxnSpLocks/>
          </p:cNvCxnSpPr>
          <p:nvPr/>
        </p:nvCxnSpPr>
        <p:spPr>
          <a:xfrm flipV="1">
            <a:off x="10530934" y="3408958"/>
            <a:ext cx="300455" cy="159799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A293759B-22F2-6A46-874A-373DD7D43E4B}"/>
              </a:ext>
            </a:extLst>
          </p:cNvPr>
          <p:cNvCxnSpPr>
            <a:cxnSpLocks/>
          </p:cNvCxnSpPr>
          <p:nvPr/>
        </p:nvCxnSpPr>
        <p:spPr>
          <a:xfrm>
            <a:off x="10527743" y="3746823"/>
            <a:ext cx="306837" cy="150006"/>
          </a:xfrm>
          <a:prstGeom prst="straightConnector1">
            <a:avLst/>
          </a:prstGeom>
          <a:solidFill>
            <a:schemeClr val="bg1"/>
          </a:solidFill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>
            <a:extLst>
              <a:ext uri="{FF2B5EF4-FFF2-40B4-BE49-F238E27FC236}">
                <a16:creationId xmlns:a16="http://schemas.microsoft.com/office/drawing/2014/main" id="{61D2C451-972A-0343-AB7C-27EEF8E9589F}"/>
              </a:ext>
            </a:extLst>
          </p:cNvPr>
          <p:cNvSpPr txBox="1"/>
          <p:nvPr/>
        </p:nvSpPr>
        <p:spPr>
          <a:xfrm>
            <a:off x="10940447" y="2151674"/>
            <a:ext cx="103938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 26.06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4482B4F-12A9-434C-85AF-FAD4A92BC748}"/>
              </a:ext>
            </a:extLst>
          </p:cNvPr>
          <p:cNvSpPr txBox="1"/>
          <p:nvPr/>
        </p:nvSpPr>
        <p:spPr>
          <a:xfrm>
            <a:off x="10920285" y="3233178"/>
            <a:ext cx="105955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 22.91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B6BD8513-7A90-8A4B-9C92-077C994FBB6F}"/>
              </a:ext>
            </a:extLst>
          </p:cNvPr>
          <p:cNvSpPr txBox="1"/>
          <p:nvPr/>
        </p:nvSpPr>
        <p:spPr>
          <a:xfrm>
            <a:off x="10934356" y="2692426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13.14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2E451E91-103C-4249-8EF9-19EF90B6078E}"/>
              </a:ext>
            </a:extLst>
          </p:cNvPr>
          <p:cNvSpPr txBox="1"/>
          <p:nvPr/>
        </p:nvSpPr>
        <p:spPr>
          <a:xfrm>
            <a:off x="10923020" y="3772505"/>
            <a:ext cx="1045479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NA 18.00</a:t>
            </a:r>
          </a:p>
        </p:txBody>
      </p:sp>
      <p:pic>
        <p:nvPicPr>
          <p:cNvPr id="152" name="Picture 151" descr="Shape&#10;&#10;Description automatically generated with low confidence">
            <a:extLst>
              <a:ext uri="{FF2B5EF4-FFF2-40B4-BE49-F238E27FC236}">
                <a16:creationId xmlns:a16="http://schemas.microsoft.com/office/drawing/2014/main" id="{2670C5F8-C1F3-DD4B-9BB8-7D5DA516C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9167" y="2450105"/>
            <a:ext cx="198503" cy="33832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5" name="Picture 154" descr="Shape&#10;&#10;Description automatically generated with low confidence">
            <a:extLst>
              <a:ext uri="{FF2B5EF4-FFF2-40B4-BE49-F238E27FC236}">
                <a16:creationId xmlns:a16="http://schemas.microsoft.com/office/drawing/2014/main" id="{903F0789-752C-7C4B-84D0-51094B86D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8481" y="3467452"/>
            <a:ext cx="198503" cy="33832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990AA3F-7383-144E-8018-15372C423ACD}"/>
              </a:ext>
            </a:extLst>
          </p:cNvPr>
          <p:cNvSpPr txBox="1"/>
          <p:nvPr/>
        </p:nvSpPr>
        <p:spPr>
          <a:xfrm>
            <a:off x="893589" y="4873861"/>
            <a:ext cx="2725231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PANAS-a Comparisons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PA, ns difference</a:t>
            </a:r>
          </a:p>
          <a:p>
            <a:r>
              <a:rPr lang="en-US" dirty="0">
                <a:solidFill>
                  <a:schemeClr val="bg1"/>
                </a:solidFill>
              </a:rPr>
              <a:t>NA, ns difference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449F68-A0B4-4943-929C-D9D8A287722C}"/>
              </a:ext>
            </a:extLst>
          </p:cNvPr>
          <p:cNvSpPr txBox="1"/>
          <p:nvPr/>
        </p:nvSpPr>
        <p:spPr>
          <a:xfrm>
            <a:off x="4283849" y="4874225"/>
            <a:ext cx="3644646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Post-Prime Emotion Comparisons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Happy, Sad, Irritable and Nervous, ns difference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6D1DDA-E5A1-3548-BE7E-E99CBF1123F8}"/>
              </a:ext>
            </a:extLst>
          </p:cNvPr>
          <p:cNvSpPr txBox="1"/>
          <p:nvPr/>
        </p:nvSpPr>
        <p:spPr>
          <a:xfrm>
            <a:off x="8614587" y="4873862"/>
            <a:ext cx="2725231" cy="1200329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PANAS-b </a:t>
            </a:r>
            <a:r>
              <a:rPr lang="en-US" u="sng" dirty="0" err="1">
                <a:solidFill>
                  <a:schemeClr val="bg1"/>
                </a:solidFill>
              </a:rPr>
              <a:t>Comparisonb</a:t>
            </a:r>
            <a:endParaRPr lang="en-US" u="sng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PA, ns difference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NA t(44) = -2.67, p = .011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7821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0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2" name="Rectangle 42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44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46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FEBA61-CBC2-3145-B52C-A949FC54A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3700" dirty="0">
                <a:solidFill>
                  <a:srgbClr val="FFFFFF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94F9-B34B-9A4C-B331-559E997E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4811" y="476559"/>
            <a:ext cx="7590467" cy="6371303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b="1" dirty="0"/>
              <a:t>Affectively incongruent group</a:t>
            </a:r>
            <a:r>
              <a:rPr lang="en-US" sz="2000" dirty="0"/>
              <a:t>: HAPPY Prime - SAD music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Lower PA BEFORE the prime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Lower </a:t>
            </a:r>
            <a:r>
              <a:rPr lang="en-US" sz="2000" u="sng" dirty="0"/>
              <a:t>happiness</a:t>
            </a:r>
            <a:r>
              <a:rPr lang="en-US" sz="2000" dirty="0"/>
              <a:t> &amp; higher </a:t>
            </a:r>
            <a:r>
              <a:rPr lang="en-US" sz="2000" u="sng" dirty="0"/>
              <a:t>irritability</a:t>
            </a:r>
            <a:r>
              <a:rPr lang="en-US" sz="2000" dirty="0"/>
              <a:t> AFTER the prime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dirty="0"/>
              <a:t>WHY? maybe some high depression in this group, high ANX?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b="1" dirty="0"/>
              <a:t>Affectively congruent group</a:t>
            </a:r>
            <a:r>
              <a:rPr lang="en-US" sz="2000" dirty="0"/>
              <a:t>: HAPPY Prime - HAPPY music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More PA than SAD music group, but NOT less negative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2000" b="1" dirty="0"/>
              <a:t>Affectively congruent group</a:t>
            </a:r>
            <a:r>
              <a:rPr lang="en-US" sz="2000" dirty="0"/>
              <a:t>: SAD Prime - SAD music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Lower NA in those who chose happy music, but positive affect 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Limitations: </a:t>
            </a:r>
            <a:r>
              <a:rPr lang="en-US" sz="2000" dirty="0"/>
              <a:t>small sample each grp, students, COVID, ANX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Strengths: </a:t>
            </a:r>
            <a:r>
              <a:rPr lang="en-US" sz="2000" dirty="0"/>
              <a:t>randomization</a:t>
            </a:r>
            <a:r>
              <a:rPr lang="en-US" sz="2000" b="1" dirty="0"/>
              <a:t>, </a:t>
            </a:r>
            <a:r>
              <a:rPr lang="en-US" sz="2000" dirty="0"/>
              <a:t>primes &amp; music appeared to induce the desired emotion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Future Research</a:t>
            </a:r>
            <a:r>
              <a:rPr lang="en-US" sz="2000" dirty="0"/>
              <a:t>: motivations for listening (emotion regulation),  potential differences with higher musical “expertise”</a:t>
            </a:r>
            <a:r>
              <a:rPr lang="en-US" sz="2000" b="1" dirty="0"/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OVERALL CONCLUSION</a:t>
            </a:r>
            <a:r>
              <a:rPr lang="en-US" sz="2400" dirty="0"/>
              <a:t>: </a:t>
            </a:r>
            <a:r>
              <a:rPr lang="en-US" sz="2400" b="1" dirty="0"/>
              <a:t>listening to SAD music when SAD does NOT alleviate our sadness, however maybe other functions e.g., emotional validation, processing grief…this need further investigation!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893A4E0-3734-2348-83F5-4550137775EF}"/>
              </a:ext>
            </a:extLst>
          </p:cNvPr>
          <p:cNvCxnSpPr/>
          <p:nvPr/>
        </p:nvCxnSpPr>
        <p:spPr>
          <a:xfrm>
            <a:off x="4925587" y="3265713"/>
            <a:ext cx="60089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33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2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14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E9EE156-98F4-4540-B5EC-84CD47EAF7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52083" y="2818553"/>
            <a:ext cx="3187317" cy="945412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Thank you!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F183885-AD19-EC4E-8870-D85DD94DB705}"/>
              </a:ext>
            </a:extLst>
          </p:cNvPr>
          <p:cNvSpPr txBox="1"/>
          <p:nvPr/>
        </p:nvSpPr>
        <p:spPr>
          <a:xfrm>
            <a:off x="713296" y="1839848"/>
            <a:ext cx="538270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solidFill>
                  <a:schemeClr val="bg1"/>
                </a:solidFill>
              </a:rPr>
              <a:t>For listening and for your consideration.</a:t>
            </a:r>
          </a:p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To the judges &amp; to Dr. Starrs for guiding me through the research process. </a:t>
            </a:r>
          </a:p>
        </p:txBody>
      </p:sp>
    </p:spTree>
    <p:extLst>
      <p:ext uri="{BB962C8B-B14F-4D97-AF65-F5344CB8AC3E}">
        <p14:creationId xmlns:p14="http://schemas.microsoft.com/office/powerpoint/2010/main" val="126239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808</Words>
  <Application>Microsoft Macintosh PowerPoint</Application>
  <PresentationFormat>Widescreen</PresentationFormat>
  <Paragraphs>160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Can Music Change Mood? An Experimental Affect Priming Study</vt:lpstr>
      <vt:lpstr>INTRODUCTION</vt:lpstr>
      <vt:lpstr>PowerPoint Presentation</vt:lpstr>
      <vt:lpstr>PowerPoint Presentation</vt:lpstr>
      <vt:lpstr>Means &amp; Correlations: HAPPY PRIME</vt:lpstr>
      <vt:lpstr>Means &amp; Correlations: SAD PRIME</vt:lpstr>
      <vt:lpstr>CONCLUSIONS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Claire J Starrs</dc:creator>
  <cp:lastModifiedBy>Patricia A Jay</cp:lastModifiedBy>
  <cp:revision>84</cp:revision>
  <dcterms:created xsi:type="dcterms:W3CDTF">2021-04-07T19:50:25Z</dcterms:created>
  <dcterms:modified xsi:type="dcterms:W3CDTF">2021-04-29T18:42:55Z</dcterms:modified>
</cp:coreProperties>
</file>