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11"/>
  </p:notesMasterIdLst>
  <p:sldIdLst>
    <p:sldId id="256" r:id="rId2"/>
    <p:sldId id="257" r:id="rId3"/>
    <p:sldId id="269" r:id="rId4"/>
    <p:sldId id="270" r:id="rId5"/>
    <p:sldId id="260" r:id="rId6"/>
    <p:sldId id="265" r:id="rId7"/>
    <p:sldId id="263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E4C19F-1065-B000-D595-0863DDDABA80}" v="314" dt="2021-04-26T02:55:39.788"/>
    <p1510:client id="{0BF91E3B-3046-FF39-E1EE-04A35886EAF1}" v="48" dt="2021-04-24T19:06:27.286"/>
    <p1510:client id="{1E1F85C7-15F2-40C6-A3E2-EE69953063BA}" v="695" dt="2021-04-15T16:34:51.111"/>
    <p1510:client id="{3C77C19F-F067-C000-05EB-3E812B3B0DEB}" v="45" dt="2021-04-24T19:20:31.501"/>
    <p1510:client id="{61CEC19F-603D-C000-0EA0-5AA82021ECAF}" v="3243" dt="2021-04-25T21:57:02.734"/>
    <p1510:client id="{9B68A8F9-1134-836A-2BBF-E13B7ABBF2C3}" v="23" dt="2021-04-24T17:14:19.932"/>
    <p1510:client id="{CE663E83-E329-CF26-B83A-E9F137E56A9B}" v="456" dt="2021-04-25T19:05:58.638"/>
    <p1510:client id="{CF61769C-CD3B-4EAD-982D-576C92F3AE2F}" v="2512" dt="2021-04-24T15:14:35.1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4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8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3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3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3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3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3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13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Book13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/>
              <a:t>GENDER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7803324584426953"/>
          <c:y val="0.2693700787401575"/>
          <c:w val="0.3772668416447944"/>
          <c:h val="0.62877806940799064"/>
        </c:manualLayout>
      </c:layout>
      <c:pieChart>
        <c:varyColors val="1"/>
        <c:ser>
          <c:idx val="0"/>
          <c:order val="0"/>
          <c:explosion val="28"/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39B-E24B-A2A5-06CEC6633CA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39B-E24B-A2A5-06CEC6633CAC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39B-E24B-A2A5-06CEC6633CAC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39B-E24B-A2A5-06CEC6633CA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Sheet1!$A$3:$A$6</c:f>
              <c:strCache>
                <c:ptCount val="4"/>
                <c:pt idx="0">
                  <c:v>Female</c:v>
                </c:pt>
                <c:pt idx="1">
                  <c:v>Male</c:v>
                </c:pt>
                <c:pt idx="2">
                  <c:v>Trans</c:v>
                </c:pt>
                <c:pt idx="3">
                  <c:v>NonBinary</c:v>
                </c:pt>
              </c:strCache>
            </c:strRef>
          </c:cat>
          <c:val>
            <c:numRef>
              <c:f>Sheet1!$B$3:$B$6</c:f>
              <c:numCache>
                <c:formatCode>General</c:formatCode>
                <c:ptCount val="4"/>
                <c:pt idx="0">
                  <c:v>52.7</c:v>
                </c:pt>
                <c:pt idx="1">
                  <c:v>32.700000000000003</c:v>
                </c:pt>
                <c:pt idx="2">
                  <c:v>3.6</c:v>
                </c:pt>
                <c:pt idx="3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39B-E24B-A2A5-06CEC6633CA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SEXUALITY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Sheet1!$A$9:$A$14</c:f>
              <c:strCache>
                <c:ptCount val="6"/>
                <c:pt idx="0">
                  <c:v>Lesbian</c:v>
                </c:pt>
                <c:pt idx="1">
                  <c:v>Gay</c:v>
                </c:pt>
                <c:pt idx="2">
                  <c:v>Bisexual</c:v>
                </c:pt>
                <c:pt idx="3">
                  <c:v>Pan sexual</c:v>
                </c:pt>
                <c:pt idx="4">
                  <c:v>Asexual</c:v>
                </c:pt>
                <c:pt idx="5">
                  <c:v>Queer</c:v>
                </c:pt>
              </c:strCache>
            </c:strRef>
          </c:cat>
          <c:val>
            <c:numRef>
              <c:f>Sheet1!$B$9:$B$14</c:f>
              <c:numCache>
                <c:formatCode>General</c:formatCode>
                <c:ptCount val="6"/>
                <c:pt idx="0">
                  <c:v>20</c:v>
                </c:pt>
                <c:pt idx="1">
                  <c:v>30.9</c:v>
                </c:pt>
                <c:pt idx="2">
                  <c:v>23.6</c:v>
                </c:pt>
                <c:pt idx="3">
                  <c:v>5.5</c:v>
                </c:pt>
                <c:pt idx="4">
                  <c:v>7.3</c:v>
                </c:pt>
                <c:pt idx="5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D8-E54E-8866-30A5204BDF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78333551"/>
        <c:axId val="1078907407"/>
      </c:barChart>
      <c:catAx>
        <c:axId val="10783335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8907407"/>
        <c:crosses val="autoZero"/>
        <c:auto val="1"/>
        <c:lblAlgn val="ctr"/>
        <c:lblOffset val="100"/>
        <c:noMultiLvlLbl val="0"/>
      </c:catAx>
      <c:valAx>
        <c:axId val="10789074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83335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ETHNICITY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C7B-B640-8522-8B8AF0DCC77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C7B-B640-8522-8B8AF0DCC77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C7B-B640-8522-8B8AF0DCC770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C7B-B640-8522-8B8AF0DCC77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C7B-B640-8522-8B8AF0DCC770}"/>
              </c:ext>
            </c:extLst>
          </c:dPt>
          <c:dPt>
            <c:idx val="5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C7B-B640-8522-8B8AF0DCC770}"/>
              </c:ext>
            </c:extLst>
          </c:dPt>
          <c:dPt>
            <c:idx val="6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C7B-B640-8522-8B8AF0DCC770}"/>
              </c:ext>
            </c:extLst>
          </c:dPt>
          <c:cat>
            <c:strRef>
              <c:f>Sheet1!$A$18:$A$24</c:f>
              <c:strCache>
                <c:ptCount val="7"/>
                <c:pt idx="0">
                  <c:v>White</c:v>
                </c:pt>
                <c:pt idx="1">
                  <c:v>Latinx/Hispanic</c:v>
                </c:pt>
                <c:pt idx="2">
                  <c:v>Indigenous</c:v>
                </c:pt>
                <c:pt idx="3">
                  <c:v>East Asian</c:v>
                </c:pt>
                <c:pt idx="4">
                  <c:v>Arab</c:v>
                </c:pt>
                <c:pt idx="5">
                  <c:v>Mixed</c:v>
                </c:pt>
                <c:pt idx="6">
                  <c:v>Other</c:v>
                </c:pt>
              </c:strCache>
            </c:strRef>
          </c:cat>
          <c:val>
            <c:numRef>
              <c:f>Sheet1!$B$18:$B$24</c:f>
              <c:numCache>
                <c:formatCode>General</c:formatCode>
                <c:ptCount val="7"/>
                <c:pt idx="0">
                  <c:v>80</c:v>
                </c:pt>
                <c:pt idx="1">
                  <c:v>3.6</c:v>
                </c:pt>
                <c:pt idx="2">
                  <c:v>3.6</c:v>
                </c:pt>
                <c:pt idx="3">
                  <c:v>1.8</c:v>
                </c:pt>
                <c:pt idx="4">
                  <c:v>1.8</c:v>
                </c:pt>
                <c:pt idx="5">
                  <c:v>7.3</c:v>
                </c:pt>
                <c:pt idx="6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C7B-B640-8522-8B8AF0DCC7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MARITAL</a:t>
            </a:r>
            <a:r>
              <a:rPr lang="en-US" b="1" baseline="0" dirty="0"/>
              <a:t> STATUS</a:t>
            </a:r>
            <a:endParaRPr lang="en-US" b="1" dirty="0"/>
          </a:p>
        </c:rich>
      </c:tx>
      <c:layout>
        <c:manualLayout>
          <c:xMode val="edge"/>
          <c:yMode val="edge"/>
          <c:x val="0.46971873725735641"/>
          <c:y val="5.65340537749329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6F-1745-A6D2-CF1BFC844D92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6F-1745-A6D2-CF1BFC844D92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26F-1745-A6D2-CF1BFC844D92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26F-1745-A6D2-CF1BFC844D92}"/>
              </c:ext>
            </c:extLst>
          </c:dPt>
          <c:cat>
            <c:strRef>
              <c:f>Sheet1!$D$14:$D$17</c:f>
              <c:strCache>
                <c:ptCount val="4"/>
                <c:pt idx="0">
                  <c:v>single</c:v>
                </c:pt>
                <c:pt idx="1">
                  <c:v>partner (live-in)</c:v>
                </c:pt>
                <c:pt idx="2">
                  <c:v>Separated</c:v>
                </c:pt>
                <c:pt idx="3">
                  <c:v>Relation (not live-in)</c:v>
                </c:pt>
              </c:strCache>
            </c:strRef>
          </c:cat>
          <c:val>
            <c:numRef>
              <c:f>Sheet1!$E$14:$E$17</c:f>
              <c:numCache>
                <c:formatCode>General</c:formatCode>
                <c:ptCount val="4"/>
                <c:pt idx="0">
                  <c:v>43.6</c:v>
                </c:pt>
                <c:pt idx="1">
                  <c:v>25.5</c:v>
                </c:pt>
                <c:pt idx="2">
                  <c:v>9.1</c:v>
                </c:pt>
                <c:pt idx="3">
                  <c:v>21.8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26F-1745-A6D2-CF1BFC844D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/>
              <a:t>GENDER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7803324584426953"/>
          <c:y val="0.2693700787401575"/>
          <c:w val="0.3772668416447944"/>
          <c:h val="0.62877806940799064"/>
        </c:manualLayout>
      </c:layout>
      <c:pieChart>
        <c:varyColors val="1"/>
        <c:ser>
          <c:idx val="0"/>
          <c:order val="0"/>
          <c:explosion val="28"/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CE5-5348-B32F-FAC00ACDF5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CE5-5348-B32F-FAC00ACDF5C2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CE5-5348-B32F-FAC00ACDF5C2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CE5-5348-B32F-FAC00ACDF5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Sheet1!$A$3:$A$6</c:f>
              <c:strCache>
                <c:ptCount val="4"/>
                <c:pt idx="0">
                  <c:v>Female</c:v>
                </c:pt>
                <c:pt idx="1">
                  <c:v>Male</c:v>
                </c:pt>
                <c:pt idx="2">
                  <c:v>Trans</c:v>
                </c:pt>
                <c:pt idx="3">
                  <c:v>NonBinary</c:v>
                </c:pt>
              </c:strCache>
            </c:strRef>
          </c:cat>
          <c:val>
            <c:numRef>
              <c:f>Sheet1!$B$3:$B$6</c:f>
              <c:numCache>
                <c:formatCode>General</c:formatCode>
                <c:ptCount val="4"/>
                <c:pt idx="0">
                  <c:v>52.7</c:v>
                </c:pt>
                <c:pt idx="1">
                  <c:v>32.700000000000003</c:v>
                </c:pt>
                <c:pt idx="2">
                  <c:v>3.6</c:v>
                </c:pt>
                <c:pt idx="3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CE5-5348-B32F-FAC00ACDF5C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SEXUALITY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0D3-4041-AF75-A572F49F6CD8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5A0-774D-BB6E-50ACBA09EB8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0D3-4041-AF75-A572F49F6CD8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65A0-774D-BB6E-50ACBA09EB8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70D3-4041-AF75-A572F49F6CD8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5A0-774D-BB6E-50ACBA09EB8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Sheet1!$A$9:$A$14</c:f>
              <c:strCache>
                <c:ptCount val="6"/>
                <c:pt idx="0">
                  <c:v>Lesbian</c:v>
                </c:pt>
                <c:pt idx="1">
                  <c:v>Gay</c:v>
                </c:pt>
                <c:pt idx="2">
                  <c:v>Bisexual</c:v>
                </c:pt>
                <c:pt idx="3">
                  <c:v>Pan sexual</c:v>
                </c:pt>
                <c:pt idx="4">
                  <c:v>Asexual</c:v>
                </c:pt>
                <c:pt idx="5">
                  <c:v>Queer</c:v>
                </c:pt>
              </c:strCache>
            </c:strRef>
          </c:cat>
          <c:val>
            <c:numRef>
              <c:f>Sheet1!$B$9:$B$14</c:f>
              <c:numCache>
                <c:formatCode>General</c:formatCode>
                <c:ptCount val="6"/>
                <c:pt idx="0">
                  <c:v>20</c:v>
                </c:pt>
                <c:pt idx="1">
                  <c:v>30.9</c:v>
                </c:pt>
                <c:pt idx="2">
                  <c:v>23.6</c:v>
                </c:pt>
                <c:pt idx="3">
                  <c:v>5.5</c:v>
                </c:pt>
                <c:pt idx="4">
                  <c:v>7.3</c:v>
                </c:pt>
                <c:pt idx="5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A0-774D-BB6E-50ACBA09EB8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SEXUALITY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4F4-1846-A807-4DCF6D3994F3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4F4-1846-A807-4DCF6D3994F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4F4-1846-A807-4DCF6D3994F3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4F4-1846-A807-4DCF6D3994F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4F4-1846-A807-4DCF6D3994F3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14F4-1846-A807-4DCF6D3994F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Sheet1!$A$9:$A$14</c:f>
              <c:strCache>
                <c:ptCount val="6"/>
                <c:pt idx="0">
                  <c:v>Lesbian</c:v>
                </c:pt>
                <c:pt idx="1">
                  <c:v>Gay</c:v>
                </c:pt>
                <c:pt idx="2">
                  <c:v>Bisexual</c:v>
                </c:pt>
                <c:pt idx="3">
                  <c:v>Pan sexual</c:v>
                </c:pt>
                <c:pt idx="4">
                  <c:v>Asexual</c:v>
                </c:pt>
                <c:pt idx="5">
                  <c:v>Queer</c:v>
                </c:pt>
              </c:strCache>
            </c:strRef>
          </c:cat>
          <c:val>
            <c:numRef>
              <c:f>Sheet1!$B$9:$B$14</c:f>
              <c:numCache>
                <c:formatCode>General</c:formatCode>
                <c:ptCount val="6"/>
                <c:pt idx="0">
                  <c:v>20</c:v>
                </c:pt>
                <c:pt idx="1">
                  <c:v>30.9</c:v>
                </c:pt>
                <c:pt idx="2">
                  <c:v>23.6</c:v>
                </c:pt>
                <c:pt idx="3">
                  <c:v>5.5</c:v>
                </c:pt>
                <c:pt idx="4">
                  <c:v>7.3</c:v>
                </c:pt>
                <c:pt idx="5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4F4-1846-A807-4DCF6D3994F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9FB273-C574-49E7-9DC4-0764B1DF167F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8BF297DF-8EE4-4401-98A9-AD199BF3BA3D}">
      <dgm:prSet custT="1"/>
      <dgm:spPr/>
      <dgm:t>
        <a:bodyPr/>
        <a:lstStyle/>
        <a:p>
          <a:r>
            <a:rPr lang="en-US" sz="1800" dirty="0"/>
            <a:t>Previous research:  internalize homophobic messages, form of self-stigma, called </a:t>
          </a:r>
          <a:r>
            <a:rPr lang="en-US" sz="1800" b="1" i="1" dirty="0"/>
            <a:t>Internalized Homonegativity </a:t>
          </a:r>
          <a:r>
            <a:rPr lang="en-US" sz="1800" dirty="0"/>
            <a:t>(</a:t>
          </a:r>
          <a:r>
            <a:rPr lang="en-US" sz="1800" dirty="0" err="1"/>
            <a:t>Shidlo</a:t>
          </a:r>
          <a:r>
            <a:rPr lang="en-US" sz="1800" dirty="0"/>
            <a:t>, 1994)</a:t>
          </a:r>
        </a:p>
      </dgm:t>
    </dgm:pt>
    <dgm:pt modelId="{0AC94DB7-F8CF-43D5-8236-2AFB7259B505}" type="parTrans" cxnId="{CB59688A-639A-4CE5-BA69-67473AFC4E88}">
      <dgm:prSet/>
      <dgm:spPr/>
      <dgm:t>
        <a:bodyPr/>
        <a:lstStyle/>
        <a:p>
          <a:endParaRPr lang="en-US"/>
        </a:p>
      </dgm:t>
    </dgm:pt>
    <dgm:pt modelId="{935AA419-427A-4E86-AE49-DE16C806D263}" type="sibTrans" cxnId="{CB59688A-639A-4CE5-BA69-67473AFC4E88}">
      <dgm:prSet/>
      <dgm:spPr/>
      <dgm:t>
        <a:bodyPr/>
        <a:lstStyle/>
        <a:p>
          <a:endParaRPr lang="en-US"/>
        </a:p>
      </dgm:t>
    </dgm:pt>
    <dgm:pt modelId="{7A1583D8-B2D3-429B-93F5-18C1C2AB664D}">
      <dgm:prSet custT="1"/>
      <dgm:spPr/>
      <dgm:t>
        <a:bodyPr/>
        <a:lstStyle/>
        <a:p>
          <a:r>
            <a:rPr lang="en-US" sz="1800" dirty="0"/>
            <a:t>Focus on gay &amp; lesbian </a:t>
          </a:r>
          <a:r>
            <a:rPr lang="en-US" sz="1800" dirty="0">
              <a:solidFill>
                <a:schemeClr val="bg1"/>
              </a:solidFill>
            </a:rPr>
            <a:t>samples (</a:t>
          </a:r>
          <a:r>
            <a:rPr lang="en-US" sz="1800" dirty="0" err="1">
              <a:solidFill>
                <a:schemeClr val="bg1"/>
              </a:solidFill>
            </a:rPr>
            <a:t>Syzmanski</a:t>
          </a:r>
          <a:r>
            <a:rPr lang="en-US" sz="1800" dirty="0">
              <a:solidFill>
                <a:schemeClr val="bg1"/>
              </a:solidFill>
            </a:rPr>
            <a:t> et al., 2001)</a:t>
          </a:r>
        </a:p>
      </dgm:t>
    </dgm:pt>
    <dgm:pt modelId="{0AA84F04-C12C-4D8C-A3AE-E2689CDC1B3C}" type="parTrans" cxnId="{7A11A42C-8ED3-47D8-B2D2-1732F7ED8377}">
      <dgm:prSet/>
      <dgm:spPr/>
      <dgm:t>
        <a:bodyPr/>
        <a:lstStyle/>
        <a:p>
          <a:endParaRPr lang="en-US"/>
        </a:p>
      </dgm:t>
    </dgm:pt>
    <dgm:pt modelId="{07CFC306-3768-46D7-8900-7F93F54962E5}" type="sibTrans" cxnId="{7A11A42C-8ED3-47D8-B2D2-1732F7ED8377}">
      <dgm:prSet/>
      <dgm:spPr/>
      <dgm:t>
        <a:bodyPr/>
        <a:lstStyle/>
        <a:p>
          <a:endParaRPr lang="en-US"/>
        </a:p>
      </dgm:t>
    </dgm:pt>
    <dgm:pt modelId="{F8849E19-69A2-46EB-9D5B-5041F7EB6025}">
      <dgm:prSet custT="1"/>
      <dgm:spPr/>
      <dgm:t>
        <a:bodyPr/>
        <a:lstStyle/>
        <a:p>
          <a:r>
            <a:rPr lang="en-US" sz="1800" b="1" dirty="0"/>
            <a:t>Objective</a:t>
          </a:r>
          <a:r>
            <a:rPr lang="en-US" sz="1800" i="1" dirty="0"/>
            <a:t>: </a:t>
          </a:r>
          <a:r>
            <a:rPr lang="en-US" sz="1800" dirty="0"/>
            <a:t>extend to </a:t>
          </a:r>
          <a:r>
            <a:rPr lang="en-US" sz="1800" b="1" dirty="0"/>
            <a:t>GENDER identity</a:t>
          </a:r>
          <a:endParaRPr lang="en-US" sz="1800" dirty="0"/>
        </a:p>
      </dgm:t>
    </dgm:pt>
    <dgm:pt modelId="{47C0FAEB-C391-4DA1-B42B-F92B140A25F7}" type="parTrans" cxnId="{3441AEFD-D65B-456F-9B8C-DC76A3BAE58B}">
      <dgm:prSet/>
      <dgm:spPr/>
      <dgm:t>
        <a:bodyPr/>
        <a:lstStyle/>
        <a:p>
          <a:endParaRPr lang="en-US"/>
        </a:p>
      </dgm:t>
    </dgm:pt>
    <dgm:pt modelId="{AD6B2F5D-DA63-4BF1-A047-161C544A8C79}" type="sibTrans" cxnId="{3441AEFD-D65B-456F-9B8C-DC76A3BAE58B}">
      <dgm:prSet/>
      <dgm:spPr/>
      <dgm:t>
        <a:bodyPr/>
        <a:lstStyle/>
        <a:p>
          <a:endParaRPr lang="en-US"/>
        </a:p>
      </dgm:t>
    </dgm:pt>
    <dgm:pt modelId="{DA76A7CD-C634-4C57-AF96-E8620322984C}">
      <dgm:prSet custT="1"/>
      <dgm:spPr/>
      <dgm:t>
        <a:bodyPr/>
        <a:lstStyle/>
        <a:p>
          <a:r>
            <a:rPr lang="en-US" sz="1800" dirty="0"/>
            <a:t>Self-compassion: resiliency factor to </a:t>
          </a:r>
          <a:r>
            <a:rPr lang="en-US" sz="1800" dirty="0">
              <a:solidFill>
                <a:schemeClr val="bg1"/>
              </a:solidFill>
            </a:rPr>
            <a:t>self-stigmatization (Heath et al., 2018)</a:t>
          </a:r>
        </a:p>
      </dgm:t>
    </dgm:pt>
    <dgm:pt modelId="{A2B69505-4C8F-452C-AD70-9FFC9D65925E}" type="parTrans" cxnId="{7AE96735-CFE5-47CA-BF52-49E2F751A2E1}">
      <dgm:prSet/>
      <dgm:spPr/>
      <dgm:t>
        <a:bodyPr/>
        <a:lstStyle/>
        <a:p>
          <a:endParaRPr lang="en-US"/>
        </a:p>
      </dgm:t>
    </dgm:pt>
    <dgm:pt modelId="{C55A9BD0-0575-4C95-B35B-72CC8FF2B333}" type="sibTrans" cxnId="{7AE96735-CFE5-47CA-BF52-49E2F751A2E1}">
      <dgm:prSet/>
      <dgm:spPr/>
      <dgm:t>
        <a:bodyPr/>
        <a:lstStyle/>
        <a:p>
          <a:endParaRPr lang="en-US"/>
        </a:p>
      </dgm:t>
    </dgm:pt>
    <dgm:pt modelId="{DF308156-15C1-4B4C-8236-AD83A903B7AC}">
      <dgm:prSet custT="1"/>
      <dgm:spPr/>
      <dgm:t>
        <a:bodyPr/>
        <a:lstStyle/>
        <a:p>
          <a:r>
            <a:rPr lang="en-US" sz="1800" b="1" dirty="0"/>
            <a:t>Hypotheses</a:t>
          </a:r>
        </a:p>
        <a:p>
          <a:r>
            <a:rPr lang="en-US" sz="1800" dirty="0"/>
            <a:t>1. Higher levels of internalized homonegativity will be related to higher distress</a:t>
          </a:r>
        </a:p>
        <a:p>
          <a:r>
            <a:rPr lang="en-US" sz="1800" dirty="0"/>
            <a:t>2. High self-compassion will buffer the effect of internalized homonegativity,</a:t>
          </a:r>
          <a:br>
            <a:rPr lang="en-US" sz="1800" dirty="0"/>
          </a:br>
          <a:r>
            <a:rPr lang="en-US" sz="1800" dirty="0"/>
            <a:t>such that those who are high in self-compassion will have lower distress, despite high levels of homonegativity</a:t>
          </a:r>
          <a:endParaRPr lang="en-US" sz="1800" b="1" dirty="0"/>
        </a:p>
        <a:p>
          <a:endParaRPr lang="en-US" sz="1800" dirty="0"/>
        </a:p>
      </dgm:t>
    </dgm:pt>
    <dgm:pt modelId="{98CE1E64-B729-4BF8-A09E-4BF90277F219}" type="parTrans" cxnId="{9BE79201-D8F8-4A69-A415-1210942087E1}">
      <dgm:prSet/>
      <dgm:spPr/>
      <dgm:t>
        <a:bodyPr/>
        <a:lstStyle/>
        <a:p>
          <a:endParaRPr lang="en-US"/>
        </a:p>
      </dgm:t>
    </dgm:pt>
    <dgm:pt modelId="{B1124165-2B74-4E4E-8F8B-0C99D4CA3474}" type="sibTrans" cxnId="{9BE79201-D8F8-4A69-A415-1210942087E1}">
      <dgm:prSet/>
      <dgm:spPr/>
      <dgm:t>
        <a:bodyPr/>
        <a:lstStyle/>
        <a:p>
          <a:endParaRPr lang="en-US"/>
        </a:p>
      </dgm:t>
    </dgm:pt>
    <dgm:pt modelId="{E045197D-7488-4259-9297-89E11B26771B}">
      <dgm:prSet custT="1"/>
      <dgm:spPr/>
      <dgm:t>
        <a:bodyPr/>
        <a:lstStyle/>
        <a:p>
          <a:endParaRPr lang="en-US" sz="900" dirty="0"/>
        </a:p>
      </dgm:t>
    </dgm:pt>
    <dgm:pt modelId="{91ACF29B-9DB8-47FF-B4CD-D123B4B9AB0E}" type="parTrans" cxnId="{9F667A0E-7FDB-42B1-8B52-ACA1D3AD0D84}">
      <dgm:prSet/>
      <dgm:spPr/>
      <dgm:t>
        <a:bodyPr/>
        <a:lstStyle/>
        <a:p>
          <a:endParaRPr lang="en-US"/>
        </a:p>
      </dgm:t>
    </dgm:pt>
    <dgm:pt modelId="{1817D068-60AE-40EC-AE3E-805739A01A99}" type="sibTrans" cxnId="{9F667A0E-7FDB-42B1-8B52-ACA1D3AD0D84}">
      <dgm:prSet/>
      <dgm:spPr/>
      <dgm:t>
        <a:bodyPr/>
        <a:lstStyle/>
        <a:p>
          <a:endParaRPr lang="en-US"/>
        </a:p>
      </dgm:t>
    </dgm:pt>
    <dgm:pt modelId="{20735CF6-E56D-B746-97E1-2C005477C9FE}" type="pres">
      <dgm:prSet presAssocID="{529FB273-C574-49E7-9DC4-0764B1DF167F}" presName="linear" presStyleCnt="0">
        <dgm:presLayoutVars>
          <dgm:animLvl val="lvl"/>
          <dgm:resizeHandles val="exact"/>
        </dgm:presLayoutVars>
      </dgm:prSet>
      <dgm:spPr/>
    </dgm:pt>
    <dgm:pt modelId="{1B418B83-11F3-C04F-BC82-C1BCFF919318}" type="pres">
      <dgm:prSet presAssocID="{8BF297DF-8EE4-4401-98A9-AD199BF3BA3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751D8E8-B6FE-764F-BC2C-33BF482908E9}" type="pres">
      <dgm:prSet presAssocID="{935AA419-427A-4E86-AE49-DE16C806D263}" presName="spacer" presStyleCnt="0"/>
      <dgm:spPr/>
    </dgm:pt>
    <dgm:pt modelId="{96A74824-7A45-A744-902B-BC14BC3CAC67}" type="pres">
      <dgm:prSet presAssocID="{7A1583D8-B2D3-429B-93F5-18C1C2AB664D}" presName="parentText" presStyleLbl="node1" presStyleIdx="1" presStyleCnt="5" custScaleY="51846">
        <dgm:presLayoutVars>
          <dgm:chMax val="0"/>
          <dgm:bulletEnabled val="1"/>
        </dgm:presLayoutVars>
      </dgm:prSet>
      <dgm:spPr/>
    </dgm:pt>
    <dgm:pt modelId="{F70C43AE-64E7-2943-A577-58EC8510370C}" type="pres">
      <dgm:prSet presAssocID="{07CFC306-3768-46D7-8900-7F93F54962E5}" presName="spacer" presStyleCnt="0"/>
      <dgm:spPr/>
    </dgm:pt>
    <dgm:pt modelId="{481D4F52-1B18-6248-8EB3-B35314348825}" type="pres">
      <dgm:prSet presAssocID="{F8849E19-69A2-46EB-9D5B-5041F7EB6025}" presName="parentText" presStyleLbl="node1" presStyleIdx="2" presStyleCnt="5" custScaleY="71743">
        <dgm:presLayoutVars>
          <dgm:chMax val="0"/>
          <dgm:bulletEnabled val="1"/>
        </dgm:presLayoutVars>
      </dgm:prSet>
      <dgm:spPr/>
    </dgm:pt>
    <dgm:pt modelId="{18E8AD87-8318-1441-BF4E-54C666BA1E12}" type="pres">
      <dgm:prSet presAssocID="{AD6B2F5D-DA63-4BF1-A047-161C544A8C79}" presName="spacer" presStyleCnt="0"/>
      <dgm:spPr/>
    </dgm:pt>
    <dgm:pt modelId="{0E8255EA-3BAA-C647-8752-22CACEF2A57B}" type="pres">
      <dgm:prSet presAssocID="{DA76A7CD-C634-4C57-AF96-E8620322984C}" presName="parentText" presStyleLbl="node1" presStyleIdx="3" presStyleCnt="5" custScaleY="49679">
        <dgm:presLayoutVars>
          <dgm:chMax val="0"/>
          <dgm:bulletEnabled val="1"/>
        </dgm:presLayoutVars>
      </dgm:prSet>
      <dgm:spPr/>
    </dgm:pt>
    <dgm:pt modelId="{251C755C-6D79-B244-A2FF-8CE8C2DAC227}" type="pres">
      <dgm:prSet presAssocID="{C55A9BD0-0575-4C95-B35B-72CC8FF2B333}" presName="spacer" presStyleCnt="0"/>
      <dgm:spPr/>
    </dgm:pt>
    <dgm:pt modelId="{409422CD-B4E1-D947-BB6F-C943A16D53D0}" type="pres">
      <dgm:prSet presAssocID="{DF308156-15C1-4B4C-8236-AD83A903B7AC}" presName="parentText" presStyleLbl="node1" presStyleIdx="4" presStyleCnt="5" custScaleY="206935">
        <dgm:presLayoutVars>
          <dgm:chMax val="0"/>
          <dgm:bulletEnabled val="1"/>
        </dgm:presLayoutVars>
      </dgm:prSet>
      <dgm:spPr/>
    </dgm:pt>
    <dgm:pt modelId="{86239F16-7ECD-1747-B06F-C66C4CCBFBDF}" type="pres">
      <dgm:prSet presAssocID="{DF308156-15C1-4B4C-8236-AD83A903B7A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BE79201-D8F8-4A69-A415-1210942087E1}" srcId="{529FB273-C574-49E7-9DC4-0764B1DF167F}" destId="{DF308156-15C1-4B4C-8236-AD83A903B7AC}" srcOrd="4" destOrd="0" parTransId="{98CE1E64-B729-4BF8-A09E-4BF90277F219}" sibTransId="{B1124165-2B74-4E4E-8F8B-0C99D4CA3474}"/>
    <dgm:cxn modelId="{EDE52509-EDED-E348-ABD5-707C38D94CE0}" type="presOf" srcId="{7A1583D8-B2D3-429B-93F5-18C1C2AB664D}" destId="{96A74824-7A45-A744-902B-BC14BC3CAC67}" srcOrd="0" destOrd="0" presId="urn:microsoft.com/office/officeart/2005/8/layout/vList2"/>
    <dgm:cxn modelId="{9F667A0E-7FDB-42B1-8B52-ACA1D3AD0D84}" srcId="{DF308156-15C1-4B4C-8236-AD83A903B7AC}" destId="{E045197D-7488-4259-9297-89E11B26771B}" srcOrd="0" destOrd="0" parTransId="{91ACF29B-9DB8-47FF-B4CD-D123B4B9AB0E}" sibTransId="{1817D068-60AE-40EC-AE3E-805739A01A99}"/>
    <dgm:cxn modelId="{B88C7E19-D3FB-144F-9977-EFF92949F3B2}" type="presOf" srcId="{DA76A7CD-C634-4C57-AF96-E8620322984C}" destId="{0E8255EA-3BAA-C647-8752-22CACEF2A57B}" srcOrd="0" destOrd="0" presId="urn:microsoft.com/office/officeart/2005/8/layout/vList2"/>
    <dgm:cxn modelId="{7A11A42C-8ED3-47D8-B2D2-1732F7ED8377}" srcId="{529FB273-C574-49E7-9DC4-0764B1DF167F}" destId="{7A1583D8-B2D3-429B-93F5-18C1C2AB664D}" srcOrd="1" destOrd="0" parTransId="{0AA84F04-C12C-4D8C-A3AE-E2689CDC1B3C}" sibTransId="{07CFC306-3768-46D7-8900-7F93F54962E5}"/>
    <dgm:cxn modelId="{7AE96735-CFE5-47CA-BF52-49E2F751A2E1}" srcId="{529FB273-C574-49E7-9DC4-0764B1DF167F}" destId="{DA76A7CD-C634-4C57-AF96-E8620322984C}" srcOrd="3" destOrd="0" parTransId="{A2B69505-4C8F-452C-AD70-9FFC9D65925E}" sibTransId="{C55A9BD0-0575-4C95-B35B-72CC8FF2B333}"/>
    <dgm:cxn modelId="{ABA6535B-D46A-0B4E-9F42-FE2262DDBD03}" type="presOf" srcId="{F8849E19-69A2-46EB-9D5B-5041F7EB6025}" destId="{481D4F52-1B18-6248-8EB3-B35314348825}" srcOrd="0" destOrd="0" presId="urn:microsoft.com/office/officeart/2005/8/layout/vList2"/>
    <dgm:cxn modelId="{CB59688A-639A-4CE5-BA69-67473AFC4E88}" srcId="{529FB273-C574-49E7-9DC4-0764B1DF167F}" destId="{8BF297DF-8EE4-4401-98A9-AD199BF3BA3D}" srcOrd="0" destOrd="0" parTransId="{0AC94DB7-F8CF-43D5-8236-2AFB7259B505}" sibTransId="{935AA419-427A-4E86-AE49-DE16C806D263}"/>
    <dgm:cxn modelId="{87461DA4-13B2-6144-A0B9-5305B588DD37}" type="presOf" srcId="{529FB273-C574-49E7-9DC4-0764B1DF167F}" destId="{20735CF6-E56D-B746-97E1-2C005477C9FE}" srcOrd="0" destOrd="0" presId="urn:microsoft.com/office/officeart/2005/8/layout/vList2"/>
    <dgm:cxn modelId="{EB9B06B4-BD93-9246-BEC2-CA166F886C7B}" type="presOf" srcId="{E045197D-7488-4259-9297-89E11B26771B}" destId="{86239F16-7ECD-1747-B06F-C66C4CCBFBDF}" srcOrd="0" destOrd="0" presId="urn:microsoft.com/office/officeart/2005/8/layout/vList2"/>
    <dgm:cxn modelId="{73255DB6-F942-D845-800B-22A1661ECBA4}" type="presOf" srcId="{8BF297DF-8EE4-4401-98A9-AD199BF3BA3D}" destId="{1B418B83-11F3-C04F-BC82-C1BCFF919318}" srcOrd="0" destOrd="0" presId="urn:microsoft.com/office/officeart/2005/8/layout/vList2"/>
    <dgm:cxn modelId="{864D81BB-1DA8-DC4E-8D4A-5E46BAF588E8}" type="presOf" srcId="{DF308156-15C1-4B4C-8236-AD83A903B7AC}" destId="{409422CD-B4E1-D947-BB6F-C943A16D53D0}" srcOrd="0" destOrd="0" presId="urn:microsoft.com/office/officeart/2005/8/layout/vList2"/>
    <dgm:cxn modelId="{3441AEFD-D65B-456F-9B8C-DC76A3BAE58B}" srcId="{529FB273-C574-49E7-9DC4-0764B1DF167F}" destId="{F8849E19-69A2-46EB-9D5B-5041F7EB6025}" srcOrd="2" destOrd="0" parTransId="{47C0FAEB-C391-4DA1-B42B-F92B140A25F7}" sibTransId="{AD6B2F5D-DA63-4BF1-A047-161C544A8C79}"/>
    <dgm:cxn modelId="{8017CDCE-6E1A-CB43-BB47-7B2E4003B9B9}" type="presParOf" srcId="{20735CF6-E56D-B746-97E1-2C005477C9FE}" destId="{1B418B83-11F3-C04F-BC82-C1BCFF919318}" srcOrd="0" destOrd="0" presId="urn:microsoft.com/office/officeart/2005/8/layout/vList2"/>
    <dgm:cxn modelId="{7D1373AC-FE23-C548-AB3D-916F59C91B30}" type="presParOf" srcId="{20735CF6-E56D-B746-97E1-2C005477C9FE}" destId="{C751D8E8-B6FE-764F-BC2C-33BF482908E9}" srcOrd="1" destOrd="0" presId="urn:microsoft.com/office/officeart/2005/8/layout/vList2"/>
    <dgm:cxn modelId="{97B33009-BC49-F044-B5B3-F4E656AD2598}" type="presParOf" srcId="{20735CF6-E56D-B746-97E1-2C005477C9FE}" destId="{96A74824-7A45-A744-902B-BC14BC3CAC67}" srcOrd="2" destOrd="0" presId="urn:microsoft.com/office/officeart/2005/8/layout/vList2"/>
    <dgm:cxn modelId="{2D655784-1938-694C-BA43-808D9B68E737}" type="presParOf" srcId="{20735CF6-E56D-B746-97E1-2C005477C9FE}" destId="{F70C43AE-64E7-2943-A577-58EC8510370C}" srcOrd="3" destOrd="0" presId="urn:microsoft.com/office/officeart/2005/8/layout/vList2"/>
    <dgm:cxn modelId="{7FCF5EB6-C669-504A-91E5-186D01E1B0B6}" type="presParOf" srcId="{20735CF6-E56D-B746-97E1-2C005477C9FE}" destId="{481D4F52-1B18-6248-8EB3-B35314348825}" srcOrd="4" destOrd="0" presId="urn:microsoft.com/office/officeart/2005/8/layout/vList2"/>
    <dgm:cxn modelId="{C8A31A37-3691-4746-B58A-40CDFA754642}" type="presParOf" srcId="{20735CF6-E56D-B746-97E1-2C005477C9FE}" destId="{18E8AD87-8318-1441-BF4E-54C666BA1E12}" srcOrd="5" destOrd="0" presId="urn:microsoft.com/office/officeart/2005/8/layout/vList2"/>
    <dgm:cxn modelId="{47ED6D21-C3A8-8E40-B589-FED1EDC04FD4}" type="presParOf" srcId="{20735CF6-E56D-B746-97E1-2C005477C9FE}" destId="{0E8255EA-3BAA-C647-8752-22CACEF2A57B}" srcOrd="6" destOrd="0" presId="urn:microsoft.com/office/officeart/2005/8/layout/vList2"/>
    <dgm:cxn modelId="{C3EA0A29-D9A4-FF43-BA87-41EB1764F3A4}" type="presParOf" srcId="{20735CF6-E56D-B746-97E1-2C005477C9FE}" destId="{251C755C-6D79-B244-A2FF-8CE8C2DAC227}" srcOrd="7" destOrd="0" presId="urn:microsoft.com/office/officeart/2005/8/layout/vList2"/>
    <dgm:cxn modelId="{2166CC76-D5B7-2043-9BDD-C4E3F045ADC8}" type="presParOf" srcId="{20735CF6-E56D-B746-97E1-2C005477C9FE}" destId="{409422CD-B4E1-D947-BB6F-C943A16D53D0}" srcOrd="8" destOrd="0" presId="urn:microsoft.com/office/officeart/2005/8/layout/vList2"/>
    <dgm:cxn modelId="{E36D520E-976E-F947-9C9E-347AE7D3BF29}" type="presParOf" srcId="{20735CF6-E56D-B746-97E1-2C005477C9FE}" destId="{86239F16-7ECD-1747-B06F-C66C4CCBFBDF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418B83-11F3-C04F-BC82-C1BCFF919318}">
      <dsp:nvSpPr>
        <dsp:cNvPr id="0" name=""/>
        <dsp:cNvSpPr/>
      </dsp:nvSpPr>
      <dsp:spPr>
        <a:xfrm>
          <a:off x="0" y="2634"/>
          <a:ext cx="10515600" cy="110535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Previous research:  internalize homophobic messages, form of self-stigma, called </a:t>
          </a:r>
          <a:r>
            <a:rPr lang="en-US" sz="1800" b="1" i="1" kern="1200" dirty="0"/>
            <a:t>Internalized Homonegativity </a:t>
          </a:r>
          <a:r>
            <a:rPr lang="en-US" sz="1800" kern="1200" dirty="0"/>
            <a:t>(</a:t>
          </a:r>
          <a:r>
            <a:rPr lang="en-US" sz="1800" kern="1200" dirty="0" err="1"/>
            <a:t>Shidlo</a:t>
          </a:r>
          <a:r>
            <a:rPr lang="en-US" sz="1800" kern="1200" dirty="0"/>
            <a:t>, 1994)</a:t>
          </a:r>
        </a:p>
      </dsp:txBody>
      <dsp:txXfrm>
        <a:off x="53959" y="56593"/>
        <a:ext cx="10407682" cy="997433"/>
      </dsp:txXfrm>
    </dsp:sp>
    <dsp:sp modelId="{96A74824-7A45-A744-902B-BC14BC3CAC67}">
      <dsp:nvSpPr>
        <dsp:cNvPr id="0" name=""/>
        <dsp:cNvSpPr/>
      </dsp:nvSpPr>
      <dsp:spPr>
        <a:xfrm>
          <a:off x="0" y="1110770"/>
          <a:ext cx="10515600" cy="5730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Focus on gay &amp; lesbian </a:t>
          </a:r>
          <a:r>
            <a:rPr lang="en-US" sz="1800" kern="1200" dirty="0">
              <a:solidFill>
                <a:schemeClr val="bg1"/>
              </a:solidFill>
            </a:rPr>
            <a:t>samples (</a:t>
          </a:r>
          <a:r>
            <a:rPr lang="en-US" sz="1800" kern="1200" dirty="0" err="1">
              <a:solidFill>
                <a:schemeClr val="bg1"/>
              </a:solidFill>
            </a:rPr>
            <a:t>Syzmanski</a:t>
          </a:r>
          <a:r>
            <a:rPr lang="en-US" sz="1800" kern="1200" dirty="0">
              <a:solidFill>
                <a:schemeClr val="bg1"/>
              </a:solidFill>
            </a:rPr>
            <a:t> et al., 2001)</a:t>
          </a:r>
        </a:p>
      </dsp:txBody>
      <dsp:txXfrm>
        <a:off x="27975" y="1138745"/>
        <a:ext cx="10459650" cy="517130"/>
      </dsp:txXfrm>
    </dsp:sp>
    <dsp:sp modelId="{481D4F52-1B18-6248-8EB3-B35314348825}">
      <dsp:nvSpPr>
        <dsp:cNvPr id="0" name=""/>
        <dsp:cNvSpPr/>
      </dsp:nvSpPr>
      <dsp:spPr>
        <a:xfrm>
          <a:off x="0" y="1686636"/>
          <a:ext cx="10515600" cy="79301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Objective</a:t>
          </a:r>
          <a:r>
            <a:rPr lang="en-US" sz="1800" i="1" kern="1200" dirty="0"/>
            <a:t>: </a:t>
          </a:r>
          <a:r>
            <a:rPr lang="en-US" sz="1800" kern="1200" dirty="0"/>
            <a:t>extend to </a:t>
          </a:r>
          <a:r>
            <a:rPr lang="en-US" sz="1800" b="1" kern="1200" dirty="0"/>
            <a:t>GENDER identity</a:t>
          </a:r>
          <a:endParaRPr lang="en-US" sz="1800" kern="1200" dirty="0"/>
        </a:p>
      </dsp:txBody>
      <dsp:txXfrm>
        <a:off x="38712" y="1725348"/>
        <a:ext cx="10438176" cy="715588"/>
      </dsp:txXfrm>
    </dsp:sp>
    <dsp:sp modelId="{0E8255EA-3BAA-C647-8752-22CACEF2A57B}">
      <dsp:nvSpPr>
        <dsp:cNvPr id="0" name=""/>
        <dsp:cNvSpPr/>
      </dsp:nvSpPr>
      <dsp:spPr>
        <a:xfrm>
          <a:off x="0" y="2482433"/>
          <a:ext cx="10515600" cy="54912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Self-compassion: resiliency factor to </a:t>
          </a:r>
          <a:r>
            <a:rPr lang="en-US" sz="1800" kern="1200" dirty="0">
              <a:solidFill>
                <a:schemeClr val="bg1"/>
              </a:solidFill>
            </a:rPr>
            <a:t>self-stigmatization (Heath et al., 2018)</a:t>
          </a:r>
        </a:p>
      </dsp:txBody>
      <dsp:txXfrm>
        <a:off x="26806" y="2509239"/>
        <a:ext cx="10461988" cy="495515"/>
      </dsp:txXfrm>
    </dsp:sp>
    <dsp:sp modelId="{409422CD-B4E1-D947-BB6F-C943A16D53D0}">
      <dsp:nvSpPr>
        <dsp:cNvPr id="0" name=""/>
        <dsp:cNvSpPr/>
      </dsp:nvSpPr>
      <dsp:spPr>
        <a:xfrm>
          <a:off x="0" y="3034345"/>
          <a:ext cx="10515600" cy="228735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Hypotheses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1. Higher levels of internalized homonegativity will be related to higher distress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2. High self-compassion will buffer the effect of internalized homonegativity,</a:t>
          </a:r>
          <a:br>
            <a:rPr lang="en-US" sz="1800" kern="1200" dirty="0"/>
          </a:br>
          <a:r>
            <a:rPr lang="en-US" sz="1800" kern="1200" dirty="0"/>
            <a:t>such that those who are high in self-compassion will have lower distress, despite high levels of homonegativity</a:t>
          </a:r>
          <a:endParaRPr lang="en-US" sz="1800" b="1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111660" y="3146005"/>
        <a:ext cx="10292280" cy="2064039"/>
      </dsp:txXfrm>
    </dsp:sp>
    <dsp:sp modelId="{86239F16-7ECD-1747-B06F-C66C4CCBFBDF}">
      <dsp:nvSpPr>
        <dsp:cNvPr id="0" name=""/>
        <dsp:cNvSpPr/>
      </dsp:nvSpPr>
      <dsp:spPr>
        <a:xfrm>
          <a:off x="0" y="5321704"/>
          <a:ext cx="10515600" cy="16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11430" rIns="64008" bIns="1143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900" kern="1200" dirty="0"/>
        </a:p>
      </dsp:txBody>
      <dsp:txXfrm>
        <a:off x="0" y="5321704"/>
        <a:ext cx="10515600" cy="160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071D0-6D6A-364F-97C8-E4B6F5AC7BE9}" type="datetimeFigureOut">
              <a:rPr lang="en-US" smtClean="0"/>
              <a:t>4/29/21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AA6E4-D375-724C-A1EF-4D02344E2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28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9E4885-FE94-264F-BF8F-818D0FA6EC4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0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549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141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819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87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719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65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648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08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41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411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06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>
    <p:fade thruBlk="1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B9A1D9BC-1455-4308-9ABD-A3F8EDB67A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6068" y="320442"/>
            <a:ext cx="6572492" cy="6212748"/>
          </a:xfrm>
          <a:custGeom>
            <a:avLst/>
            <a:gdLst>
              <a:gd name="connsiteX0" fmla="*/ 0 w 6572492"/>
              <a:gd name="connsiteY0" fmla="*/ 0 h 6212748"/>
              <a:gd name="connsiteX1" fmla="*/ 2248593 w 6572492"/>
              <a:gd name="connsiteY1" fmla="*/ 0 h 6212748"/>
              <a:gd name="connsiteX2" fmla="*/ 2694770 w 6572492"/>
              <a:gd name="connsiteY2" fmla="*/ 0 h 6212748"/>
              <a:gd name="connsiteX3" fmla="*/ 2991094 w 6572492"/>
              <a:gd name="connsiteY3" fmla="*/ 0 h 6212748"/>
              <a:gd name="connsiteX4" fmla="*/ 6572492 w 6572492"/>
              <a:gd name="connsiteY4" fmla="*/ 0 h 6212748"/>
              <a:gd name="connsiteX5" fmla="*/ 6572492 w 6572492"/>
              <a:gd name="connsiteY5" fmla="*/ 2864954 h 6212748"/>
              <a:gd name="connsiteX6" fmla="*/ 3129047 w 6572492"/>
              <a:gd name="connsiteY6" fmla="*/ 6212748 h 6212748"/>
              <a:gd name="connsiteX7" fmla="*/ 2694770 w 6572492"/>
              <a:gd name="connsiteY7" fmla="*/ 6212748 h 6212748"/>
              <a:gd name="connsiteX8" fmla="*/ 2248593 w 6572492"/>
              <a:gd name="connsiteY8" fmla="*/ 6212748 h 6212748"/>
              <a:gd name="connsiteX9" fmla="*/ 0 w 6572492"/>
              <a:gd name="connsiteY9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72492" h="6212748">
                <a:moveTo>
                  <a:pt x="0" y="0"/>
                </a:moveTo>
                <a:lnTo>
                  <a:pt x="2248593" y="0"/>
                </a:lnTo>
                <a:lnTo>
                  <a:pt x="2694770" y="0"/>
                </a:lnTo>
                <a:lnTo>
                  <a:pt x="2991094" y="0"/>
                </a:lnTo>
                <a:lnTo>
                  <a:pt x="6572492" y="0"/>
                </a:lnTo>
                <a:lnTo>
                  <a:pt x="6572492" y="2864954"/>
                </a:lnTo>
                <a:lnTo>
                  <a:pt x="3129047" y="6212748"/>
                </a:lnTo>
                <a:lnTo>
                  <a:pt x="2694770" y="6212748"/>
                </a:lnTo>
                <a:lnTo>
                  <a:pt x="2248593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Right Triangle 7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A62647B-1222-407C-8740-5A497612B1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5961" y="962526"/>
            <a:ext cx="5384800" cy="321068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br>
              <a:rPr lang="en-US" sz="7200"/>
            </a:br>
            <a:endParaRPr lang="en-US" sz="72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75961" y="4269462"/>
            <a:ext cx="4048760" cy="10950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1400"/>
              <a:t>Jaelyn Martin, Senior Dep. of Psychology</a:t>
            </a:r>
          </a:p>
          <a:p>
            <a:pPr algn="l"/>
            <a:r>
              <a:rPr lang="en-US" sz="1400"/>
              <a:t>Under the supervision of: </a:t>
            </a:r>
            <a:br>
              <a:rPr lang="en-US" sz="1400"/>
            </a:br>
            <a:r>
              <a:rPr lang="en-US" sz="1400"/>
              <a:t>Dr. Claire J. Starrs, Assistant Professor of Clinical Psychology</a:t>
            </a:r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C1B8F7A5-8E3F-4C65-A95E-4DC48FFAB6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851" y="2081494"/>
            <a:ext cx="3510140" cy="1144938"/>
          </a:xfrm>
          <a:prstGeom prst="rect">
            <a:avLst/>
          </a:prstGeom>
        </p:spPr>
      </p:pic>
      <p:pic>
        <p:nvPicPr>
          <p:cNvPr id="5" name="Picture 5" descr="Text&#10;&#10;Description automatically generated with medium confidence">
            <a:extLst>
              <a:ext uri="{FF2B5EF4-FFF2-40B4-BE49-F238E27FC236}">
                <a16:creationId xmlns:a16="http://schemas.microsoft.com/office/drawing/2014/main" id="{E24592FB-3D88-4750-B20C-967B20D33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3645" y="3335867"/>
            <a:ext cx="3410346" cy="121924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15CBCB4-EAF3-459E-931C-D774DDD4484B}"/>
              </a:ext>
            </a:extLst>
          </p:cNvPr>
          <p:cNvSpPr txBox="1"/>
          <p:nvPr/>
        </p:nvSpPr>
        <p:spPr>
          <a:xfrm>
            <a:off x="6066085" y="1236401"/>
            <a:ext cx="4694317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/>
              <a:t>Does Self-Compassion Moderate the Relationship Between Internalized Homonegativity &amp; Symptoms of Distress?</a:t>
            </a:r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1F0377-EFA2-477A-8C9F-1F02C88FD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5" y="430556"/>
            <a:ext cx="10515600" cy="65495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INTRODUCTION</a:t>
            </a:r>
          </a:p>
        </p:txBody>
      </p:sp>
      <p:graphicFrame>
        <p:nvGraphicFramePr>
          <p:cNvPr id="81" name="Content Placeholder 2">
            <a:extLst>
              <a:ext uri="{FF2B5EF4-FFF2-40B4-BE49-F238E27FC236}">
                <a16:creationId xmlns:a16="http://schemas.microsoft.com/office/drawing/2014/main" id="{FDEE711C-C138-4DBB-9659-55CE40AD7A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9767080"/>
              </p:ext>
            </p:extLst>
          </p:nvPr>
        </p:nvGraphicFramePr>
        <p:xfrm>
          <a:off x="836675" y="1087092"/>
          <a:ext cx="10515600" cy="5340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6857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7EC16-C4A8-CB4A-96FC-0B86FF3C4E0B}"/>
              </a:ext>
            </a:extLst>
          </p:cNvPr>
          <p:cNvSpPr txBox="1">
            <a:spLocks/>
          </p:cNvSpPr>
          <p:nvPr/>
        </p:nvSpPr>
        <p:spPr>
          <a:xfrm>
            <a:off x="638815" y="424848"/>
            <a:ext cx="3969084" cy="71815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DEMOGRAPHICS</a:t>
            </a:r>
          </a:p>
        </p:txBody>
      </p:sp>
      <p:sp>
        <p:nvSpPr>
          <p:cNvPr id="3" name="Subtitle 6">
            <a:extLst>
              <a:ext uri="{FF2B5EF4-FFF2-40B4-BE49-F238E27FC236}">
                <a16:creationId xmlns:a16="http://schemas.microsoft.com/office/drawing/2014/main" id="{78706D61-7E30-F648-A17C-0E250EC96CD9}"/>
              </a:ext>
            </a:extLst>
          </p:cNvPr>
          <p:cNvSpPr txBox="1">
            <a:spLocks/>
          </p:cNvSpPr>
          <p:nvPr/>
        </p:nvSpPr>
        <p:spPr>
          <a:xfrm>
            <a:off x="4909357" y="685800"/>
            <a:ext cx="3187430" cy="473524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vert="horz" lIns="91440" tIns="91440" rIns="91440" bIns="9144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cap="all" dirty="0"/>
              <a:t>AGE Mean = 31.78 (SD= 14.06)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3253E1E-A42E-6C48-9CDD-61A9BCCA78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7554273"/>
              </p:ext>
            </p:extLst>
          </p:nvPr>
        </p:nvGraphicFramePr>
        <p:xfrm>
          <a:off x="365525" y="141224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4E50C79-EFD8-C943-AF67-D91A7709CC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7581050"/>
              </p:ext>
            </p:extLst>
          </p:nvPr>
        </p:nvGraphicFramePr>
        <p:xfrm>
          <a:off x="4562610" y="155511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F9E5337-9759-5A4F-BA03-297163A4BE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9714549"/>
              </p:ext>
            </p:extLst>
          </p:nvPr>
        </p:nvGraphicFramePr>
        <p:xfrm>
          <a:off x="1568319" y="4144036"/>
          <a:ext cx="4218119" cy="2471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54D70A5-5CFE-8143-A338-8146142AF9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7878261"/>
              </p:ext>
            </p:extLst>
          </p:nvPr>
        </p:nvGraphicFramePr>
        <p:xfrm>
          <a:off x="7587984" y="4144035"/>
          <a:ext cx="4218120" cy="2471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72401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6B1B7F1-2DD4-564C-B17E-94854C216E88}"/>
              </a:ext>
            </a:extLst>
          </p:cNvPr>
          <p:cNvSpPr txBox="1"/>
          <p:nvPr/>
        </p:nvSpPr>
        <p:spPr>
          <a:xfrm>
            <a:off x="164892" y="149268"/>
            <a:ext cx="8183317" cy="4462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1476375" algn="l"/>
                <a:tab pos="3646488" algn="l"/>
              </a:tabLst>
            </a:pPr>
            <a:r>
              <a:rPr lang="en-US" sz="2000" b="1" dirty="0">
                <a:ea typeface="+mn-lt"/>
                <a:cs typeface="+mn-lt"/>
              </a:rPr>
              <a:t>CORRELATIONS by Gender</a:t>
            </a:r>
          </a:p>
          <a:p>
            <a:pPr>
              <a:spcAft>
                <a:spcPts val="300"/>
              </a:spcAft>
              <a:tabLst>
                <a:tab pos="1476375" algn="l"/>
                <a:tab pos="3646488" algn="l"/>
              </a:tabLst>
            </a:pPr>
            <a:r>
              <a:rPr lang="en-US" b="1" dirty="0">
                <a:ea typeface="+mn-lt"/>
                <a:cs typeface="+mn-lt"/>
              </a:rPr>
              <a:t>Female	Self-Compassion	Homonegativity	</a:t>
            </a:r>
            <a:r>
              <a:rPr lang="en-US" dirty="0">
                <a:ea typeface="+mn-lt"/>
                <a:cs typeface="+mn-lt"/>
              </a:rPr>
              <a:t>r(23) = -.45, p = .023</a:t>
            </a:r>
          </a:p>
          <a:p>
            <a:pPr>
              <a:spcAft>
                <a:spcPts val="300"/>
              </a:spcAft>
              <a:tabLst>
                <a:tab pos="1476375" algn="l"/>
                <a:tab pos="3646488" algn="l"/>
              </a:tabLst>
            </a:pPr>
            <a:r>
              <a:rPr lang="en-US" dirty="0">
                <a:ea typeface="+mn-lt"/>
                <a:cs typeface="+mn-lt"/>
              </a:rPr>
              <a:t> Depression	</a:t>
            </a:r>
            <a:r>
              <a:rPr lang="en-US" dirty="0">
                <a:solidFill>
                  <a:srgbClr val="FF0000"/>
                </a:solidFill>
                <a:ea typeface="+mn-lt"/>
                <a:cs typeface="+mn-lt"/>
              </a:rPr>
              <a:t>r(25) = -.80, p = .000</a:t>
            </a:r>
            <a:r>
              <a:rPr lang="en-US" dirty="0">
                <a:ea typeface="+mn-lt"/>
                <a:cs typeface="+mn-lt"/>
              </a:rPr>
              <a:t>	r(23) = .39, p = ns</a:t>
            </a:r>
            <a:endParaRPr lang="en-US" dirty="0"/>
          </a:p>
          <a:p>
            <a:pPr>
              <a:spcAft>
                <a:spcPts val="300"/>
              </a:spcAft>
              <a:tabLst>
                <a:tab pos="1476375" algn="l"/>
                <a:tab pos="3646488" algn="l"/>
              </a:tabLst>
            </a:pPr>
            <a:r>
              <a:rPr lang="en-US" dirty="0">
                <a:ea typeface="+mn-lt"/>
                <a:cs typeface="+mn-lt"/>
              </a:rPr>
              <a:t> Anxiety	</a:t>
            </a:r>
            <a:r>
              <a:rPr lang="en-US" dirty="0">
                <a:solidFill>
                  <a:srgbClr val="FF0000"/>
                </a:solidFill>
                <a:ea typeface="+mn-lt"/>
                <a:cs typeface="+mn-lt"/>
              </a:rPr>
              <a:t>r(25) = -.60, p = .002</a:t>
            </a:r>
            <a:r>
              <a:rPr lang="en-US" dirty="0">
                <a:ea typeface="+mn-lt"/>
                <a:cs typeface="+mn-lt"/>
              </a:rPr>
              <a:t>	r(23) = .14, p = ns</a:t>
            </a:r>
            <a:endParaRPr lang="en-US" dirty="0"/>
          </a:p>
          <a:p>
            <a:pPr>
              <a:spcAft>
                <a:spcPts val="300"/>
              </a:spcAft>
              <a:tabLst>
                <a:tab pos="1476375" algn="l"/>
                <a:tab pos="3646488" algn="l"/>
              </a:tabLst>
            </a:pPr>
            <a:r>
              <a:rPr lang="en-US" dirty="0">
                <a:ea typeface="+mn-lt"/>
                <a:cs typeface="+mn-lt"/>
              </a:rPr>
              <a:t> Suicidality	</a:t>
            </a:r>
            <a:r>
              <a:rPr lang="en-US" dirty="0">
                <a:solidFill>
                  <a:srgbClr val="FF0000"/>
                </a:solidFill>
                <a:ea typeface="+mn-lt"/>
                <a:cs typeface="+mn-lt"/>
              </a:rPr>
              <a:t>r(25) = -.54, p = .004</a:t>
            </a:r>
            <a:r>
              <a:rPr lang="en-US" dirty="0">
                <a:ea typeface="+mn-lt"/>
                <a:cs typeface="+mn-lt"/>
              </a:rPr>
              <a:t>	</a:t>
            </a:r>
            <a:r>
              <a:rPr lang="en-US" dirty="0">
                <a:solidFill>
                  <a:srgbClr val="FF0000"/>
                </a:solidFill>
                <a:ea typeface="+mn-lt"/>
                <a:cs typeface="+mn-lt"/>
              </a:rPr>
              <a:t>r(23) = .50, p = .01</a:t>
            </a:r>
            <a:endParaRPr lang="en-US" dirty="0">
              <a:solidFill>
                <a:srgbClr val="FF0000"/>
              </a:solidFill>
            </a:endParaRPr>
          </a:p>
          <a:p>
            <a:pPr>
              <a:spcAft>
                <a:spcPts val="300"/>
              </a:spcAft>
              <a:tabLst>
                <a:tab pos="1476375" algn="l"/>
                <a:tab pos="3646488" algn="l"/>
              </a:tabLst>
            </a:pPr>
            <a:r>
              <a:rPr lang="en-US" b="1" dirty="0">
                <a:ea typeface="+mn-lt"/>
                <a:cs typeface="+mn-lt"/>
              </a:rPr>
              <a:t>Male</a:t>
            </a:r>
            <a:r>
              <a:rPr lang="en-US" dirty="0">
                <a:ea typeface="+mn-lt"/>
                <a:cs typeface="+mn-lt"/>
              </a:rPr>
              <a:t>	</a:t>
            </a:r>
            <a:r>
              <a:rPr lang="en-US" b="1" dirty="0">
                <a:ea typeface="+mn-lt"/>
                <a:cs typeface="+mn-lt"/>
              </a:rPr>
              <a:t>Self-Compassion	Homonegativity	</a:t>
            </a:r>
            <a:r>
              <a:rPr lang="en-US" dirty="0">
                <a:ea typeface="+mn-lt"/>
                <a:cs typeface="+mn-lt"/>
              </a:rPr>
              <a:t>r(12) = -.20, p = ns</a:t>
            </a:r>
          </a:p>
          <a:p>
            <a:pPr>
              <a:spcAft>
                <a:spcPts val="300"/>
              </a:spcAft>
              <a:tabLst>
                <a:tab pos="1476375" algn="l"/>
                <a:tab pos="3646488" algn="l"/>
              </a:tabLst>
            </a:pPr>
            <a:r>
              <a:rPr lang="en-US" dirty="0">
                <a:ea typeface="+mn-lt"/>
                <a:cs typeface="+mn-lt"/>
              </a:rPr>
              <a:t> Depression	r(12) = -.23, p = ns	r(14) = .45, p = ns</a:t>
            </a:r>
            <a:endParaRPr lang="en-US" dirty="0"/>
          </a:p>
          <a:p>
            <a:pPr>
              <a:spcAft>
                <a:spcPts val="300"/>
              </a:spcAft>
              <a:tabLst>
                <a:tab pos="1476375" algn="l"/>
                <a:tab pos="3646488" algn="l"/>
              </a:tabLst>
            </a:pPr>
            <a:r>
              <a:rPr lang="en-US" dirty="0">
                <a:ea typeface="+mn-lt"/>
                <a:cs typeface="+mn-lt"/>
              </a:rPr>
              <a:t> Anxiety	r(12) = -.25, p = ns	r(14) = .30, p = ns</a:t>
            </a:r>
            <a:endParaRPr lang="en-US" dirty="0"/>
          </a:p>
          <a:p>
            <a:pPr>
              <a:spcAft>
                <a:spcPts val="300"/>
              </a:spcAft>
              <a:tabLst>
                <a:tab pos="1476375" algn="l"/>
                <a:tab pos="3646488" algn="l"/>
              </a:tabLst>
            </a:pPr>
            <a:r>
              <a:rPr lang="en-US" dirty="0">
                <a:ea typeface="+mn-lt"/>
                <a:cs typeface="+mn-lt"/>
              </a:rPr>
              <a:t> Suicidality	r(12) = -.30, p = ns	r(14) = .44, p = ns</a:t>
            </a:r>
          </a:p>
          <a:p>
            <a:pPr>
              <a:spcAft>
                <a:spcPts val="300"/>
              </a:spcAft>
              <a:tabLst>
                <a:tab pos="1476375" algn="l"/>
                <a:tab pos="3646488" algn="l"/>
              </a:tabLst>
            </a:pPr>
            <a:r>
              <a:rPr lang="en-US" b="1" dirty="0">
                <a:ea typeface="+mn-lt"/>
                <a:cs typeface="+mn-lt"/>
              </a:rPr>
              <a:t>Trans</a:t>
            </a:r>
            <a:r>
              <a:rPr lang="en-US" dirty="0">
                <a:ea typeface="+mn-lt"/>
                <a:cs typeface="+mn-lt"/>
              </a:rPr>
              <a:t>	</a:t>
            </a:r>
            <a:r>
              <a:rPr lang="en-US" i="1" dirty="0">
                <a:ea typeface="+mn-lt"/>
                <a:cs typeface="+mn-lt"/>
              </a:rPr>
              <a:t>no data, not enough members</a:t>
            </a:r>
          </a:p>
          <a:p>
            <a:pPr>
              <a:spcAft>
                <a:spcPts val="300"/>
              </a:spcAft>
              <a:tabLst>
                <a:tab pos="1476375" algn="l"/>
                <a:tab pos="3646488" algn="l"/>
              </a:tabLst>
            </a:pPr>
            <a:r>
              <a:rPr lang="en-US" b="1" dirty="0">
                <a:ea typeface="+mn-lt"/>
                <a:cs typeface="+mn-lt"/>
              </a:rPr>
              <a:t>Non-Binary	Self-Compassion	Homonegativity	</a:t>
            </a:r>
            <a:r>
              <a:rPr lang="en-US" dirty="0">
                <a:ea typeface="+mn-lt"/>
                <a:cs typeface="+mn-lt"/>
              </a:rPr>
              <a:t>r(2) = -.30, p = ns</a:t>
            </a:r>
          </a:p>
          <a:p>
            <a:pPr>
              <a:spcAft>
                <a:spcPts val="300"/>
              </a:spcAft>
              <a:tabLst>
                <a:tab pos="1476375" algn="l"/>
                <a:tab pos="3646488" algn="l"/>
              </a:tabLst>
            </a:pPr>
            <a:r>
              <a:rPr lang="en-US" dirty="0">
                <a:ea typeface="+mn-lt"/>
                <a:cs typeface="+mn-lt"/>
              </a:rPr>
              <a:t> Depression	r(2) = -.60, p = ns	</a:t>
            </a:r>
            <a:r>
              <a:rPr lang="en-US" dirty="0">
                <a:solidFill>
                  <a:srgbClr val="FF0000"/>
                </a:solidFill>
                <a:ea typeface="+mn-lt"/>
                <a:cs typeface="+mn-lt"/>
              </a:rPr>
              <a:t>r(2) = -.98, p = .02</a:t>
            </a:r>
          </a:p>
          <a:p>
            <a:pPr>
              <a:spcAft>
                <a:spcPts val="300"/>
              </a:spcAft>
              <a:tabLst>
                <a:tab pos="1476375" algn="l"/>
                <a:tab pos="3646488" algn="l"/>
              </a:tabLst>
            </a:pPr>
            <a:r>
              <a:rPr lang="en-US" dirty="0">
                <a:ea typeface="+mn-lt"/>
                <a:cs typeface="+mn-lt"/>
              </a:rPr>
              <a:t> Anxiety	r(2) = -.54, p = ns	r(2) = -.52, p = ns</a:t>
            </a:r>
          </a:p>
          <a:p>
            <a:pPr>
              <a:spcAft>
                <a:spcPts val="300"/>
              </a:spcAft>
              <a:tabLst>
                <a:tab pos="1476375" algn="l"/>
                <a:tab pos="3646488" algn="l"/>
              </a:tabLst>
            </a:pPr>
            <a:r>
              <a:rPr lang="en-US" dirty="0">
                <a:ea typeface="+mn-lt"/>
                <a:cs typeface="+mn-lt"/>
              </a:rPr>
              <a:t> Suicidality	r(2) = -.33, p = ns	r(2) = .81, p = ns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704689-F1C6-B94D-A144-76952CA41E9E}"/>
              </a:ext>
            </a:extLst>
          </p:cNvPr>
          <p:cNvSpPr txBox="1"/>
          <p:nvPr/>
        </p:nvSpPr>
        <p:spPr>
          <a:xfrm>
            <a:off x="6787655" y="3292991"/>
            <a:ext cx="5086662" cy="1785104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2000" b="1" dirty="0">
                <a:ea typeface="+mn-lt"/>
                <a:cs typeface="+mn-lt"/>
              </a:rPr>
              <a:t>MEANS by Gender</a:t>
            </a:r>
            <a:endParaRPr lang="en-US" sz="2000" dirty="0"/>
          </a:p>
          <a:p>
            <a:pPr lvl="1">
              <a:tabLst>
                <a:tab pos="1363663" algn="l"/>
                <a:tab pos="3309938" algn="l"/>
              </a:tabLst>
            </a:pPr>
            <a:r>
              <a:rPr lang="en-US" dirty="0">
                <a:ea typeface="+mn-lt"/>
                <a:cs typeface="+mn-lt"/>
              </a:rPr>
              <a:t>       </a:t>
            </a:r>
            <a:r>
              <a:rPr lang="en-US" sz="1600" dirty="0">
                <a:ea typeface="+mn-lt"/>
                <a:cs typeface="+mn-lt"/>
              </a:rPr>
              <a:t>  </a:t>
            </a:r>
            <a:r>
              <a:rPr lang="en-US" sz="1400" dirty="0">
                <a:ea typeface="+mn-lt"/>
                <a:cs typeface="+mn-lt"/>
              </a:rPr>
              <a:t>        </a:t>
            </a:r>
            <a:r>
              <a:rPr lang="en-US" b="1" dirty="0">
                <a:ea typeface="+mn-lt"/>
                <a:cs typeface="+mn-lt"/>
              </a:rPr>
              <a:t>Self-Compassion	Homonegativity</a:t>
            </a:r>
            <a:endParaRPr lang="en-US" b="1" dirty="0"/>
          </a:p>
          <a:p>
            <a:pPr>
              <a:tabLst>
                <a:tab pos="1363663" algn="l"/>
                <a:tab pos="3195638" algn="l"/>
              </a:tabLst>
            </a:pPr>
            <a:r>
              <a:rPr lang="en-US" b="1" dirty="0">
                <a:ea typeface="+mn-lt"/>
                <a:cs typeface="+mn-lt"/>
              </a:rPr>
              <a:t>Female	</a:t>
            </a:r>
            <a:r>
              <a:rPr lang="en-US" dirty="0">
                <a:ea typeface="+mn-lt"/>
                <a:cs typeface="+mn-lt"/>
              </a:rPr>
              <a:t>2.74 </a:t>
            </a:r>
            <a:r>
              <a:rPr lang="en-US" sz="1400" dirty="0">
                <a:ea typeface="+mn-lt"/>
                <a:cs typeface="+mn-lt"/>
              </a:rPr>
              <a:t>(SD = .61)</a:t>
            </a:r>
            <a:r>
              <a:rPr lang="en-US" dirty="0">
                <a:ea typeface="+mn-lt"/>
                <a:cs typeface="+mn-lt"/>
              </a:rPr>
              <a:t>	45.60 </a:t>
            </a:r>
            <a:r>
              <a:rPr lang="en-US" sz="1400" dirty="0">
                <a:ea typeface="+mn-lt"/>
                <a:cs typeface="+mn-lt"/>
              </a:rPr>
              <a:t>(SD = 22.80) </a:t>
            </a:r>
            <a:endParaRPr lang="en-US" sz="1400" dirty="0"/>
          </a:p>
          <a:p>
            <a:pPr>
              <a:tabLst>
                <a:tab pos="1363663" algn="l"/>
                <a:tab pos="3195638" algn="l"/>
              </a:tabLst>
            </a:pPr>
            <a:r>
              <a:rPr lang="en-US" b="1" dirty="0">
                <a:ea typeface="+mn-lt"/>
                <a:cs typeface="+mn-lt"/>
              </a:rPr>
              <a:t>Male	</a:t>
            </a:r>
            <a:r>
              <a:rPr lang="en-US" dirty="0">
                <a:solidFill>
                  <a:srgbClr val="FF0000"/>
                </a:solidFill>
                <a:ea typeface="+mn-lt"/>
                <a:cs typeface="+mn-lt"/>
              </a:rPr>
              <a:t>3.30 </a:t>
            </a:r>
            <a:r>
              <a:rPr lang="en-US" sz="1400" dirty="0">
                <a:solidFill>
                  <a:srgbClr val="FF0000"/>
                </a:solidFill>
                <a:ea typeface="+mn-lt"/>
                <a:cs typeface="+mn-lt"/>
              </a:rPr>
              <a:t>(SD = .75)</a:t>
            </a:r>
            <a:r>
              <a:rPr lang="en-US" dirty="0">
                <a:ea typeface="+mn-lt"/>
                <a:cs typeface="+mn-lt"/>
              </a:rPr>
              <a:t>	40.40 </a:t>
            </a:r>
            <a:r>
              <a:rPr lang="en-US" sz="1400" dirty="0">
                <a:ea typeface="+mn-lt"/>
                <a:cs typeface="+mn-lt"/>
              </a:rPr>
              <a:t>(SD = 15.10) </a:t>
            </a:r>
          </a:p>
          <a:p>
            <a:pPr>
              <a:tabLst>
                <a:tab pos="1363663" algn="l"/>
                <a:tab pos="3195638" algn="l"/>
              </a:tabLst>
            </a:pPr>
            <a:r>
              <a:rPr lang="en-US" b="1" dirty="0">
                <a:ea typeface="+mn-lt"/>
                <a:cs typeface="+mn-lt"/>
              </a:rPr>
              <a:t>Trans	</a:t>
            </a:r>
            <a:r>
              <a:rPr lang="en-US" dirty="0">
                <a:ea typeface="+mn-lt"/>
                <a:cs typeface="+mn-lt"/>
              </a:rPr>
              <a:t>2.00 </a:t>
            </a:r>
            <a:r>
              <a:rPr lang="en-US" sz="1400" dirty="0">
                <a:ea typeface="+mn-lt"/>
                <a:cs typeface="+mn-lt"/>
              </a:rPr>
              <a:t>(SD = .71)</a:t>
            </a:r>
            <a:r>
              <a:rPr lang="en-US" dirty="0">
                <a:ea typeface="+mn-lt"/>
                <a:cs typeface="+mn-lt"/>
              </a:rPr>
              <a:t>	</a:t>
            </a:r>
            <a:r>
              <a:rPr lang="en-US" dirty="0">
                <a:solidFill>
                  <a:srgbClr val="FF0000"/>
                </a:solidFill>
                <a:ea typeface="+mn-lt"/>
                <a:cs typeface="+mn-lt"/>
              </a:rPr>
              <a:t>52.00 </a:t>
            </a:r>
            <a:r>
              <a:rPr lang="en-US" sz="1400" dirty="0">
                <a:solidFill>
                  <a:srgbClr val="FF0000"/>
                </a:solidFill>
                <a:ea typeface="+mn-lt"/>
                <a:cs typeface="+mn-lt"/>
              </a:rPr>
              <a:t>(SD =   9.99) </a:t>
            </a:r>
            <a:endParaRPr lang="en-US" sz="1400" dirty="0">
              <a:solidFill>
                <a:srgbClr val="FF0000"/>
              </a:solidFill>
            </a:endParaRPr>
          </a:p>
          <a:p>
            <a:pPr>
              <a:tabLst>
                <a:tab pos="1363663" algn="l"/>
                <a:tab pos="3195638" algn="l"/>
              </a:tabLst>
            </a:pPr>
            <a:r>
              <a:rPr lang="en-US" b="1" dirty="0">
                <a:ea typeface="+mn-lt"/>
                <a:cs typeface="+mn-lt"/>
              </a:rPr>
              <a:t>Non-Binary</a:t>
            </a:r>
            <a:r>
              <a:rPr lang="en-US" dirty="0">
                <a:ea typeface="+mn-lt"/>
                <a:cs typeface="+mn-lt"/>
              </a:rPr>
              <a:t>	2.88 </a:t>
            </a:r>
            <a:r>
              <a:rPr lang="en-US" sz="1400" dirty="0">
                <a:ea typeface="+mn-lt"/>
                <a:cs typeface="+mn-lt"/>
              </a:rPr>
              <a:t>(SD = .77)</a:t>
            </a:r>
            <a:r>
              <a:rPr lang="en-US" dirty="0">
                <a:ea typeface="+mn-lt"/>
                <a:cs typeface="+mn-lt"/>
              </a:rPr>
              <a:t>	39.00 </a:t>
            </a:r>
            <a:r>
              <a:rPr lang="en-US" sz="1400" dirty="0">
                <a:ea typeface="+mn-lt"/>
                <a:cs typeface="+mn-lt"/>
              </a:rPr>
              <a:t>(SD =   3.56)  </a:t>
            </a:r>
            <a:endParaRPr lang="en-US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6F7F26-D1AF-B646-A612-59FE691D1465}"/>
              </a:ext>
            </a:extLst>
          </p:cNvPr>
          <p:cNvSpPr txBox="1"/>
          <p:nvPr/>
        </p:nvSpPr>
        <p:spPr>
          <a:xfrm>
            <a:off x="3697088" y="5110030"/>
            <a:ext cx="6838358" cy="1508105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1311275" algn="l"/>
                <a:tab pos="3427413" algn="l"/>
                <a:tab pos="5307013" algn="l"/>
              </a:tabLst>
            </a:pPr>
            <a:r>
              <a:rPr lang="en-US" b="1" dirty="0">
                <a:ea typeface="+mn-lt"/>
                <a:cs typeface="+mn-lt"/>
              </a:rPr>
              <a:t>	Depression	Anxiety	Suicidality </a:t>
            </a:r>
            <a:endParaRPr lang="en-US" b="1" dirty="0"/>
          </a:p>
          <a:p>
            <a:pPr>
              <a:tabLst>
                <a:tab pos="1311275" algn="l"/>
                <a:tab pos="3195638" algn="l"/>
                <a:tab pos="5254625" algn="l"/>
              </a:tabLst>
            </a:pPr>
            <a:r>
              <a:rPr lang="en-US" b="1" dirty="0">
                <a:ea typeface="+mn-lt"/>
                <a:cs typeface="+mn-lt"/>
              </a:rPr>
              <a:t>Female	</a:t>
            </a:r>
            <a:r>
              <a:rPr lang="en-US" dirty="0">
                <a:ea typeface="+mn-lt"/>
                <a:cs typeface="+mn-lt"/>
              </a:rPr>
              <a:t>10.59 </a:t>
            </a:r>
            <a:r>
              <a:rPr lang="en-US" sz="1400" dirty="0">
                <a:ea typeface="+mn-lt"/>
                <a:cs typeface="+mn-lt"/>
              </a:rPr>
              <a:t>(SD = 5.37)	</a:t>
            </a:r>
            <a:r>
              <a:rPr lang="en-US" dirty="0">
                <a:ea typeface="+mn-lt"/>
                <a:cs typeface="+mn-lt"/>
              </a:rPr>
              <a:t>11.70 </a:t>
            </a:r>
            <a:r>
              <a:rPr lang="en-US" sz="1400" dirty="0">
                <a:ea typeface="+mn-lt"/>
                <a:cs typeface="+mn-lt"/>
              </a:rPr>
              <a:t>(SD = 4.33)	   </a:t>
            </a:r>
            <a:r>
              <a:rPr lang="en-US" dirty="0">
                <a:ea typeface="+mn-lt"/>
                <a:cs typeface="+mn-lt"/>
              </a:rPr>
              <a:t>.37 </a:t>
            </a:r>
            <a:r>
              <a:rPr lang="en-US" sz="1400" dirty="0">
                <a:ea typeface="+mn-lt"/>
                <a:cs typeface="+mn-lt"/>
              </a:rPr>
              <a:t>(SD =   .60)</a:t>
            </a:r>
            <a:endParaRPr lang="en-US" sz="1400" dirty="0"/>
          </a:p>
          <a:p>
            <a:pPr>
              <a:tabLst>
                <a:tab pos="1311275" algn="l"/>
                <a:tab pos="3195638" algn="l"/>
                <a:tab pos="5254625" algn="l"/>
              </a:tabLst>
            </a:pPr>
            <a:r>
              <a:rPr lang="en-US" b="1" dirty="0">
                <a:ea typeface="+mn-lt"/>
                <a:cs typeface="+mn-lt"/>
              </a:rPr>
              <a:t>Male	   </a:t>
            </a:r>
            <a:r>
              <a:rPr lang="en-US" dirty="0">
                <a:ea typeface="+mn-lt"/>
                <a:cs typeface="+mn-lt"/>
              </a:rPr>
              <a:t>5.13 </a:t>
            </a:r>
            <a:r>
              <a:rPr lang="en-US" sz="1400" dirty="0">
                <a:ea typeface="+mn-lt"/>
                <a:cs typeface="+mn-lt"/>
              </a:rPr>
              <a:t>(SD = 5.34)</a:t>
            </a:r>
            <a:r>
              <a:rPr lang="en-US" dirty="0">
                <a:ea typeface="+mn-lt"/>
                <a:cs typeface="+mn-lt"/>
              </a:rPr>
              <a:t>	  6.20 </a:t>
            </a:r>
            <a:r>
              <a:rPr lang="en-US" sz="1400" dirty="0">
                <a:ea typeface="+mn-lt"/>
                <a:cs typeface="+mn-lt"/>
              </a:rPr>
              <a:t>(SD = 4.00)</a:t>
            </a:r>
            <a:r>
              <a:rPr lang="en-US" dirty="0">
                <a:ea typeface="+mn-lt"/>
                <a:cs typeface="+mn-lt"/>
              </a:rPr>
              <a:t>	  .13 </a:t>
            </a:r>
            <a:r>
              <a:rPr lang="en-US" sz="1400" dirty="0">
                <a:ea typeface="+mn-lt"/>
                <a:cs typeface="+mn-lt"/>
              </a:rPr>
              <a:t>(SD =   .34) </a:t>
            </a:r>
            <a:endParaRPr lang="en-US" dirty="0">
              <a:ea typeface="+mn-lt"/>
              <a:cs typeface="+mn-lt"/>
            </a:endParaRPr>
          </a:p>
          <a:p>
            <a:pPr>
              <a:tabLst>
                <a:tab pos="1311275" algn="l"/>
                <a:tab pos="3195638" algn="l"/>
                <a:tab pos="5254625" algn="l"/>
              </a:tabLst>
            </a:pPr>
            <a:r>
              <a:rPr lang="en-US" b="1" dirty="0">
                <a:ea typeface="+mn-lt"/>
                <a:cs typeface="+mn-lt"/>
              </a:rPr>
              <a:t>Trans	</a:t>
            </a:r>
            <a:r>
              <a:rPr lang="en-US" dirty="0">
                <a:solidFill>
                  <a:srgbClr val="FF0000"/>
                </a:solidFill>
                <a:ea typeface="+mn-lt"/>
                <a:cs typeface="+mn-lt"/>
              </a:rPr>
              <a:t>17.00 </a:t>
            </a:r>
            <a:r>
              <a:rPr lang="en-US" sz="1400" dirty="0">
                <a:solidFill>
                  <a:srgbClr val="FF0000"/>
                </a:solidFill>
                <a:ea typeface="+mn-lt"/>
                <a:cs typeface="+mn-lt"/>
              </a:rPr>
              <a:t>(SD = 7.10)</a:t>
            </a:r>
            <a:r>
              <a:rPr lang="en-US" dirty="0">
                <a:ea typeface="+mn-lt"/>
                <a:cs typeface="+mn-lt"/>
              </a:rPr>
              <a:t>	12.00 </a:t>
            </a:r>
            <a:r>
              <a:rPr lang="en-US" sz="1400" dirty="0">
                <a:ea typeface="+mn-lt"/>
                <a:cs typeface="+mn-lt"/>
              </a:rPr>
              <a:t>(SD = 4.24)</a:t>
            </a:r>
            <a:r>
              <a:rPr lang="en-US" dirty="0">
                <a:ea typeface="+mn-lt"/>
                <a:cs typeface="+mn-lt"/>
              </a:rPr>
              <a:t>	</a:t>
            </a:r>
            <a:r>
              <a:rPr lang="en-US" dirty="0">
                <a:solidFill>
                  <a:srgbClr val="FF0000"/>
                </a:solidFill>
                <a:ea typeface="+mn-lt"/>
                <a:cs typeface="+mn-lt"/>
              </a:rPr>
              <a:t>1.50 </a:t>
            </a:r>
            <a:r>
              <a:rPr lang="en-US" sz="1400" dirty="0">
                <a:solidFill>
                  <a:srgbClr val="FF0000"/>
                </a:solidFill>
                <a:ea typeface="+mn-lt"/>
                <a:cs typeface="+mn-lt"/>
              </a:rPr>
              <a:t>(SD = 2.12) </a:t>
            </a:r>
            <a:endParaRPr lang="en-US" dirty="0">
              <a:solidFill>
                <a:srgbClr val="FF0000"/>
              </a:solidFill>
              <a:ea typeface="+mn-lt"/>
              <a:cs typeface="+mn-lt"/>
            </a:endParaRPr>
          </a:p>
          <a:p>
            <a:pPr>
              <a:tabLst>
                <a:tab pos="1311275" algn="l"/>
                <a:tab pos="3195638" algn="l"/>
                <a:tab pos="5254625" algn="l"/>
              </a:tabLst>
            </a:pPr>
            <a:r>
              <a:rPr lang="en-US" b="1" dirty="0">
                <a:ea typeface="+mn-lt"/>
                <a:cs typeface="+mn-lt"/>
              </a:rPr>
              <a:t>Non-Binary</a:t>
            </a:r>
            <a:r>
              <a:rPr lang="en-US" dirty="0">
                <a:ea typeface="+mn-lt"/>
                <a:cs typeface="+mn-lt"/>
              </a:rPr>
              <a:t>	11.83 </a:t>
            </a:r>
            <a:r>
              <a:rPr lang="en-US" sz="1400" dirty="0">
                <a:ea typeface="+mn-lt"/>
                <a:cs typeface="+mn-lt"/>
              </a:rPr>
              <a:t>(SD = 7.93)</a:t>
            </a:r>
            <a:r>
              <a:rPr lang="en-US" dirty="0">
                <a:ea typeface="+mn-lt"/>
                <a:cs typeface="+mn-lt"/>
              </a:rPr>
              <a:t>	</a:t>
            </a:r>
            <a:r>
              <a:rPr lang="en-US" dirty="0">
                <a:solidFill>
                  <a:srgbClr val="FF0000"/>
                </a:solidFill>
                <a:ea typeface="+mn-lt"/>
                <a:cs typeface="+mn-lt"/>
              </a:rPr>
              <a:t>15.50 </a:t>
            </a:r>
            <a:r>
              <a:rPr lang="en-US" sz="1400" dirty="0">
                <a:solidFill>
                  <a:srgbClr val="FF0000"/>
                </a:solidFill>
                <a:ea typeface="+mn-lt"/>
                <a:cs typeface="+mn-lt"/>
              </a:rPr>
              <a:t>(SD = 4.70)</a:t>
            </a:r>
            <a:r>
              <a:rPr lang="en-US" dirty="0">
                <a:ea typeface="+mn-lt"/>
                <a:cs typeface="+mn-lt"/>
              </a:rPr>
              <a:t>	1.00 </a:t>
            </a:r>
            <a:r>
              <a:rPr lang="en-US" sz="1400" dirty="0">
                <a:ea typeface="+mn-lt"/>
                <a:cs typeface="+mn-lt"/>
              </a:rPr>
              <a:t>(SD = 1.54) </a:t>
            </a:r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AE31987-4941-C94F-8FD3-E7F21D02B8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4075099"/>
              </p:ext>
            </p:extLst>
          </p:nvPr>
        </p:nvGraphicFramePr>
        <p:xfrm>
          <a:off x="7620000" y="3457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5F471885-587A-0D46-857D-CEB5EFA965B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20257" y="4859393"/>
            <a:ext cx="2679491" cy="178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200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1AB2B-F2F9-4A5C-9510-5DB381A82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827" y="282380"/>
            <a:ext cx="7089395" cy="379725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dirty="0">
                <a:ea typeface="+mn-lt"/>
                <a:cs typeface="+mn-lt"/>
              </a:rPr>
              <a:t>CORRELATIONS by Sexuality</a:t>
            </a:r>
            <a:endParaRPr lang="en-US" sz="18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255713" algn="l"/>
                <a:tab pos="3195638" algn="l"/>
                <a:tab pos="5080000" algn="l"/>
              </a:tabLst>
            </a:pPr>
            <a:r>
              <a:rPr lang="en-US" sz="1800" b="1" dirty="0"/>
              <a:t>Lesbian	Self-compassion	Homonegativity	</a:t>
            </a:r>
            <a:r>
              <a:rPr lang="en-US" sz="1800" i="1" dirty="0">
                <a:ea typeface="+mn-lt"/>
                <a:cs typeface="+mn-lt"/>
              </a:rPr>
              <a:t>r</a:t>
            </a:r>
            <a:r>
              <a:rPr lang="en-US" sz="1800" dirty="0">
                <a:ea typeface="+mn-lt"/>
                <a:cs typeface="+mn-lt"/>
              </a:rPr>
              <a:t>(8) = -.14, p = ns</a:t>
            </a:r>
            <a:r>
              <a:rPr lang="en-US" sz="1800" b="1" dirty="0">
                <a:ea typeface="+mn-lt"/>
                <a:cs typeface="+mn-lt"/>
              </a:rPr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255713" algn="l"/>
                <a:tab pos="3195638" algn="l"/>
              </a:tabLst>
            </a:pPr>
            <a:r>
              <a:rPr lang="en-US" sz="1800" i="1" dirty="0">
                <a:ea typeface="+mn-lt"/>
                <a:cs typeface="+mn-lt"/>
              </a:rPr>
              <a:t>Depression	r</a:t>
            </a:r>
            <a:r>
              <a:rPr lang="en-US" sz="1800" dirty="0">
                <a:ea typeface="+mn-lt"/>
                <a:cs typeface="+mn-lt"/>
              </a:rPr>
              <a:t>(8) = -.54, p = ns	</a:t>
            </a:r>
            <a:r>
              <a:rPr lang="en-US" sz="1800" i="1" dirty="0">
                <a:ea typeface="+mn-lt"/>
                <a:cs typeface="+mn-lt"/>
              </a:rPr>
              <a:t>r</a:t>
            </a:r>
            <a:r>
              <a:rPr lang="en-US" sz="1800" dirty="0">
                <a:ea typeface="+mn-lt"/>
                <a:cs typeface="+mn-lt"/>
              </a:rPr>
              <a:t>(8) = .30, p = ns</a:t>
            </a: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255713" algn="l"/>
                <a:tab pos="3195638" algn="l"/>
              </a:tabLst>
            </a:pPr>
            <a:r>
              <a:rPr lang="en-US" sz="1800" i="1" dirty="0">
                <a:ea typeface="+mn-lt"/>
                <a:cs typeface="+mn-lt"/>
              </a:rPr>
              <a:t>Anxiety</a:t>
            </a:r>
            <a:r>
              <a:rPr lang="en-US" sz="1800" dirty="0">
                <a:ea typeface="+mn-lt"/>
                <a:cs typeface="+mn-lt"/>
              </a:rPr>
              <a:t>	</a:t>
            </a:r>
            <a:r>
              <a:rPr lang="en-US" sz="1800" i="1" dirty="0">
                <a:ea typeface="+mn-lt"/>
                <a:cs typeface="+mn-lt"/>
              </a:rPr>
              <a:t>r</a:t>
            </a:r>
            <a:r>
              <a:rPr lang="en-US" sz="1800" dirty="0">
                <a:ea typeface="+mn-lt"/>
                <a:cs typeface="+mn-lt"/>
              </a:rPr>
              <a:t>(8) = -.53, p = ns	</a:t>
            </a:r>
            <a:r>
              <a:rPr lang="en-US" sz="1800" i="1" dirty="0">
                <a:ea typeface="+mn-lt"/>
                <a:cs typeface="+mn-lt"/>
              </a:rPr>
              <a:t>r</a:t>
            </a:r>
            <a:r>
              <a:rPr lang="en-US" sz="1800" dirty="0">
                <a:ea typeface="+mn-lt"/>
                <a:cs typeface="+mn-lt"/>
              </a:rPr>
              <a:t>(8) = .07, p = ns</a:t>
            </a: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255713" algn="l"/>
                <a:tab pos="3195638" algn="l"/>
              </a:tabLst>
            </a:pPr>
            <a:r>
              <a:rPr lang="en-US" sz="1800" i="1" dirty="0">
                <a:ea typeface="+mn-lt"/>
                <a:cs typeface="+mn-lt"/>
              </a:rPr>
              <a:t>Suicidality	r</a:t>
            </a:r>
            <a:r>
              <a:rPr lang="en-US" sz="1800" dirty="0">
                <a:ea typeface="+mn-lt"/>
                <a:cs typeface="+mn-lt"/>
              </a:rPr>
              <a:t>(8) = -.40, p = ns	</a:t>
            </a:r>
            <a:r>
              <a:rPr lang="en-US" sz="1800" i="1" dirty="0">
                <a:ea typeface="+mn-lt"/>
                <a:cs typeface="+mn-lt"/>
              </a:rPr>
              <a:t>r</a:t>
            </a:r>
            <a:r>
              <a:rPr lang="en-US" sz="1800" dirty="0">
                <a:ea typeface="+mn-lt"/>
                <a:cs typeface="+mn-lt"/>
              </a:rPr>
              <a:t>(8) = .30, p = ns</a:t>
            </a: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1255713" algn="l"/>
                <a:tab pos="3195638" algn="l"/>
                <a:tab pos="5022850" algn="l"/>
              </a:tabLst>
            </a:pPr>
            <a:r>
              <a:rPr lang="en-US" sz="1800" b="1" dirty="0">
                <a:ea typeface="+mn-lt"/>
                <a:cs typeface="+mn-lt"/>
              </a:rPr>
              <a:t>Gay	Self-Compassion	Homonegativity 	</a:t>
            </a:r>
            <a:r>
              <a:rPr lang="en-US" sz="1800" i="1" dirty="0">
                <a:ea typeface="+mn-lt"/>
                <a:cs typeface="+mn-lt"/>
              </a:rPr>
              <a:t>r</a:t>
            </a:r>
            <a:r>
              <a:rPr lang="en-US" sz="1800" dirty="0">
                <a:ea typeface="+mn-lt"/>
                <a:cs typeface="+mn-lt"/>
              </a:rPr>
              <a:t>(11) = .20, p =ns</a:t>
            </a: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255713" algn="l"/>
                <a:tab pos="3195638" algn="l"/>
              </a:tabLst>
            </a:pPr>
            <a:r>
              <a:rPr lang="en-US" sz="1800" i="1" dirty="0">
                <a:ea typeface="+mn-lt"/>
                <a:cs typeface="+mn-lt"/>
              </a:rPr>
              <a:t>Depression	r</a:t>
            </a:r>
            <a:r>
              <a:rPr lang="en-US" sz="1800" dirty="0">
                <a:ea typeface="+mn-lt"/>
                <a:cs typeface="+mn-lt"/>
              </a:rPr>
              <a:t>(11) = -.32, p = ns	</a:t>
            </a:r>
            <a:r>
              <a:rPr lang="en-US" sz="1800" i="1" dirty="0">
                <a:solidFill>
                  <a:srgbClr val="FF0000"/>
                </a:solidFill>
                <a:ea typeface="+mn-lt"/>
                <a:cs typeface="+mn-lt"/>
              </a:rPr>
              <a:t>r</a:t>
            </a:r>
            <a:r>
              <a:rPr lang="en-US" sz="1800" dirty="0">
                <a:solidFill>
                  <a:srgbClr val="FF0000"/>
                </a:solidFill>
                <a:ea typeface="+mn-lt"/>
                <a:cs typeface="+mn-lt"/>
              </a:rPr>
              <a:t>(13) = -.60, p = .02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255713" algn="l"/>
                <a:tab pos="3195638" algn="l"/>
              </a:tabLst>
            </a:pPr>
            <a:r>
              <a:rPr lang="en-US" sz="1800" i="1" dirty="0">
                <a:ea typeface="+mn-lt"/>
                <a:cs typeface="+mn-lt"/>
              </a:rPr>
              <a:t>Anxiety	r</a:t>
            </a:r>
            <a:r>
              <a:rPr lang="en-US" sz="1800" dirty="0">
                <a:ea typeface="+mn-lt"/>
                <a:cs typeface="+mn-lt"/>
              </a:rPr>
              <a:t>(11) = -.32, p = ns	</a:t>
            </a:r>
            <a:r>
              <a:rPr lang="en-US" sz="1800" i="1" dirty="0">
                <a:ea typeface="+mn-lt"/>
                <a:cs typeface="+mn-lt"/>
              </a:rPr>
              <a:t>r</a:t>
            </a:r>
            <a:r>
              <a:rPr lang="en-US" sz="1800" dirty="0">
                <a:ea typeface="+mn-lt"/>
                <a:cs typeface="+mn-lt"/>
              </a:rPr>
              <a:t>(13) =   .23, p = ns</a:t>
            </a: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255713" algn="l"/>
                <a:tab pos="3195638" algn="l"/>
              </a:tabLst>
            </a:pPr>
            <a:r>
              <a:rPr lang="en-US" sz="1800" i="1" dirty="0">
                <a:ea typeface="+mn-lt"/>
                <a:cs typeface="+mn-lt"/>
              </a:rPr>
              <a:t>Suicidality	r</a:t>
            </a:r>
            <a:r>
              <a:rPr lang="en-US" sz="1800" dirty="0">
                <a:ea typeface="+mn-lt"/>
                <a:cs typeface="+mn-lt"/>
              </a:rPr>
              <a:t>(11) = -.20, p = ns	</a:t>
            </a:r>
            <a:r>
              <a:rPr lang="en-US" sz="1800" i="1" dirty="0">
                <a:ea typeface="+mn-lt"/>
                <a:cs typeface="+mn-lt"/>
              </a:rPr>
              <a:t>r</a:t>
            </a:r>
            <a:r>
              <a:rPr lang="en-US" sz="1800" dirty="0">
                <a:ea typeface="+mn-lt"/>
                <a:cs typeface="+mn-lt"/>
              </a:rPr>
              <a:t>(13) =   .50, p = ns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1255713" algn="l"/>
                <a:tab pos="3195638" algn="l"/>
                <a:tab pos="5022850" algn="l"/>
              </a:tabLst>
            </a:pPr>
            <a:r>
              <a:rPr lang="en-US" sz="1800" b="1" dirty="0"/>
              <a:t>Bisexual	Self-Compassion	Homonegativity	</a:t>
            </a:r>
            <a:r>
              <a:rPr lang="en-US" sz="1800" i="1" dirty="0">
                <a:ea typeface="+mn-lt"/>
                <a:cs typeface="+mn-lt"/>
              </a:rPr>
              <a:t>r</a:t>
            </a:r>
            <a:r>
              <a:rPr lang="en-US" sz="1800" dirty="0">
                <a:ea typeface="+mn-lt"/>
                <a:cs typeface="+mn-lt"/>
              </a:rPr>
              <a:t>(9) = -.50, p = 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255713" algn="l"/>
                <a:tab pos="3195638" algn="l"/>
              </a:tabLst>
            </a:pPr>
            <a:r>
              <a:rPr lang="en-US" sz="1800" i="1" dirty="0">
                <a:ea typeface="+mn-lt"/>
                <a:cs typeface="+mn-lt"/>
              </a:rPr>
              <a:t>Depression	r</a:t>
            </a:r>
            <a:r>
              <a:rPr lang="en-US" sz="1800" dirty="0">
                <a:ea typeface="+mn-lt"/>
                <a:cs typeface="+mn-lt"/>
              </a:rPr>
              <a:t>(10) = -.50, p = ns	</a:t>
            </a:r>
            <a:r>
              <a:rPr lang="en-US" sz="1800" i="1" dirty="0">
                <a:ea typeface="+mn-lt"/>
                <a:cs typeface="+mn-lt"/>
              </a:rPr>
              <a:t>r</a:t>
            </a:r>
            <a:r>
              <a:rPr lang="en-US" sz="1800" dirty="0">
                <a:ea typeface="+mn-lt"/>
                <a:cs typeface="+mn-lt"/>
              </a:rPr>
              <a:t>(9) =   .02, p = ns</a:t>
            </a: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255713" algn="l"/>
                <a:tab pos="3195638" algn="l"/>
              </a:tabLst>
            </a:pPr>
            <a:r>
              <a:rPr lang="en-US" sz="1800" i="1" dirty="0">
                <a:ea typeface="+mn-lt"/>
                <a:cs typeface="+mn-lt"/>
              </a:rPr>
              <a:t>Anxiety	r</a:t>
            </a:r>
            <a:r>
              <a:rPr lang="en-US" sz="1800" dirty="0">
                <a:ea typeface="+mn-lt"/>
                <a:cs typeface="+mn-lt"/>
              </a:rPr>
              <a:t>(10) = -.20, p = ns	</a:t>
            </a:r>
            <a:r>
              <a:rPr lang="en-US" sz="1800" i="1" dirty="0">
                <a:ea typeface="+mn-lt"/>
                <a:cs typeface="+mn-lt"/>
              </a:rPr>
              <a:t>r</a:t>
            </a:r>
            <a:r>
              <a:rPr lang="en-US" sz="1800" dirty="0">
                <a:ea typeface="+mn-lt"/>
                <a:cs typeface="+mn-lt"/>
              </a:rPr>
              <a:t>(9) = -.20, p = ns</a:t>
            </a: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255713" algn="l"/>
                <a:tab pos="3195638" algn="l"/>
              </a:tabLst>
            </a:pPr>
            <a:r>
              <a:rPr lang="en-US" sz="1800" i="1" dirty="0">
                <a:ea typeface="+mn-lt"/>
                <a:cs typeface="+mn-lt"/>
              </a:rPr>
              <a:t>Suicidality</a:t>
            </a:r>
            <a:r>
              <a:rPr lang="en-US" sz="1800" dirty="0">
                <a:ea typeface="+mn-lt"/>
                <a:cs typeface="+mn-lt"/>
              </a:rPr>
              <a:t> 	</a:t>
            </a:r>
            <a:r>
              <a:rPr lang="en-US" sz="1800" i="1" dirty="0">
                <a:ea typeface="+mn-lt"/>
                <a:cs typeface="+mn-lt"/>
              </a:rPr>
              <a:t>r</a:t>
            </a:r>
            <a:r>
              <a:rPr lang="en-US" sz="1800" dirty="0">
                <a:ea typeface="+mn-lt"/>
                <a:cs typeface="+mn-lt"/>
              </a:rPr>
              <a:t>(10) = -.20, p = ns	</a:t>
            </a:r>
            <a:r>
              <a:rPr lang="en-US" sz="1800" i="1" dirty="0">
                <a:ea typeface="+mn-lt"/>
                <a:cs typeface="+mn-lt"/>
              </a:rPr>
              <a:t>r</a:t>
            </a:r>
            <a:r>
              <a:rPr lang="en-US" sz="1800" dirty="0">
                <a:ea typeface="+mn-lt"/>
                <a:cs typeface="+mn-lt"/>
              </a:rPr>
              <a:t>(9) =   .42, p = ns</a:t>
            </a:r>
            <a:br>
              <a:rPr lang="en-US" sz="1800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70EDA3-4A01-427C-8A26-3A96D367BDFD}"/>
              </a:ext>
            </a:extLst>
          </p:cNvPr>
          <p:cNvSpPr txBox="1"/>
          <p:nvPr/>
        </p:nvSpPr>
        <p:spPr>
          <a:xfrm>
            <a:off x="5275385" y="3369211"/>
            <a:ext cx="6916615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1255713" algn="l"/>
                <a:tab pos="3306763" algn="l"/>
                <a:tab pos="5022850" algn="l"/>
              </a:tabLst>
            </a:pPr>
            <a:r>
              <a:rPr lang="en-US" b="1" dirty="0">
                <a:ea typeface="+mn-lt"/>
                <a:cs typeface="+mn-lt"/>
              </a:rPr>
              <a:t>Pan Sexual	Self-Compassion	Homonegativity	r</a:t>
            </a:r>
            <a:r>
              <a:rPr lang="en-US" dirty="0">
                <a:ea typeface="+mn-lt"/>
                <a:cs typeface="+mn-lt"/>
              </a:rPr>
              <a:t>(1) = -.40, p = ns</a:t>
            </a:r>
            <a:endParaRPr lang="en-US" dirty="0"/>
          </a:p>
          <a:p>
            <a:pPr>
              <a:tabLst>
                <a:tab pos="1255713" algn="l"/>
                <a:tab pos="3306763" algn="l"/>
                <a:tab pos="5022850" algn="l"/>
              </a:tabLst>
            </a:pPr>
            <a:r>
              <a:rPr lang="en-US" i="1" dirty="0">
                <a:ea typeface="+mn-lt"/>
                <a:cs typeface="+mn-lt"/>
              </a:rPr>
              <a:t> Depression	r</a:t>
            </a:r>
            <a:r>
              <a:rPr lang="en-US" dirty="0">
                <a:ea typeface="+mn-lt"/>
                <a:cs typeface="+mn-lt"/>
              </a:rPr>
              <a:t>(1) = -.97, p = ns	</a:t>
            </a:r>
            <a:r>
              <a:rPr lang="en-US" i="1" dirty="0">
                <a:ea typeface="+mn-lt"/>
                <a:cs typeface="+mn-lt"/>
              </a:rPr>
              <a:t>r</a:t>
            </a:r>
            <a:r>
              <a:rPr lang="en-US" dirty="0">
                <a:ea typeface="+mn-lt"/>
                <a:cs typeface="+mn-lt"/>
              </a:rPr>
              <a:t>(1) = .60, p = ns</a:t>
            </a:r>
            <a:endParaRPr lang="en-US" dirty="0"/>
          </a:p>
          <a:p>
            <a:pPr>
              <a:tabLst>
                <a:tab pos="1255713" algn="l"/>
                <a:tab pos="3306763" algn="l"/>
                <a:tab pos="5022850" algn="l"/>
              </a:tabLst>
            </a:pPr>
            <a:r>
              <a:rPr lang="en-US" dirty="0">
                <a:ea typeface="+mn-lt"/>
                <a:cs typeface="+mn-lt"/>
              </a:rPr>
              <a:t> </a:t>
            </a:r>
            <a:r>
              <a:rPr lang="en-US" i="1" dirty="0">
                <a:ea typeface="+mn-lt"/>
                <a:cs typeface="+mn-lt"/>
              </a:rPr>
              <a:t>Anxiety	r</a:t>
            </a:r>
            <a:r>
              <a:rPr lang="en-US" dirty="0">
                <a:ea typeface="+mn-lt"/>
                <a:cs typeface="+mn-lt"/>
              </a:rPr>
              <a:t>(1) = -.85, p = ns	</a:t>
            </a:r>
            <a:r>
              <a:rPr lang="en-US" i="1" dirty="0">
                <a:ea typeface="+mn-lt"/>
                <a:cs typeface="+mn-lt"/>
              </a:rPr>
              <a:t>r</a:t>
            </a:r>
            <a:r>
              <a:rPr lang="en-US" dirty="0">
                <a:ea typeface="+mn-lt"/>
                <a:cs typeface="+mn-lt"/>
              </a:rPr>
              <a:t>(1) = -.20, p = ns</a:t>
            </a:r>
            <a:endParaRPr lang="en-US" dirty="0"/>
          </a:p>
          <a:p>
            <a:pPr>
              <a:tabLst>
                <a:tab pos="1255713" algn="l"/>
                <a:tab pos="3306763" algn="l"/>
                <a:tab pos="5022850" algn="l"/>
              </a:tabLst>
            </a:pPr>
            <a:r>
              <a:rPr lang="en-US" dirty="0">
                <a:ea typeface="+mn-lt"/>
                <a:cs typeface="+mn-lt"/>
              </a:rPr>
              <a:t> </a:t>
            </a:r>
            <a:r>
              <a:rPr lang="en-US" i="1" dirty="0">
                <a:ea typeface="+mn-lt"/>
                <a:cs typeface="+mn-lt"/>
              </a:rPr>
              <a:t>Suicidality	r</a:t>
            </a:r>
            <a:r>
              <a:rPr lang="en-US" dirty="0">
                <a:ea typeface="+mn-lt"/>
                <a:cs typeface="+mn-lt"/>
              </a:rPr>
              <a:t>(1) = -.95, p =ns	</a:t>
            </a:r>
            <a:r>
              <a:rPr lang="en-US" i="1" dirty="0">
                <a:ea typeface="+mn-lt"/>
                <a:cs typeface="+mn-lt"/>
              </a:rPr>
              <a:t>r</a:t>
            </a:r>
            <a:r>
              <a:rPr lang="en-US" dirty="0">
                <a:ea typeface="+mn-lt"/>
                <a:cs typeface="+mn-lt"/>
              </a:rPr>
              <a:t>(1) = .05, p = ns</a:t>
            </a:r>
            <a:endParaRPr lang="en-US" dirty="0"/>
          </a:p>
          <a:p>
            <a:pPr>
              <a:tabLst>
                <a:tab pos="1255713" algn="l"/>
                <a:tab pos="3306763" algn="l"/>
                <a:tab pos="5022850" algn="l"/>
              </a:tabLst>
            </a:pPr>
            <a:r>
              <a:rPr lang="en-US" b="1" dirty="0">
                <a:ea typeface="+mn-lt"/>
                <a:cs typeface="+mn-lt"/>
              </a:rPr>
              <a:t>Asexual	Self-Compassion	Homonegativity	</a:t>
            </a:r>
            <a:r>
              <a:rPr lang="en-US" i="1" dirty="0">
                <a:ea typeface="+mn-lt"/>
                <a:cs typeface="+mn-lt"/>
              </a:rPr>
              <a:t>r</a:t>
            </a:r>
            <a:r>
              <a:rPr lang="en-US" dirty="0">
                <a:ea typeface="+mn-lt"/>
                <a:cs typeface="+mn-lt"/>
              </a:rPr>
              <a:t>(2) = -.70, p = ns</a:t>
            </a:r>
            <a:endParaRPr lang="en-US" dirty="0"/>
          </a:p>
          <a:p>
            <a:pPr>
              <a:tabLst>
                <a:tab pos="1255713" algn="l"/>
                <a:tab pos="3306763" algn="l"/>
                <a:tab pos="5022850" algn="l"/>
              </a:tabLst>
            </a:pPr>
            <a:r>
              <a:rPr lang="en-US" i="1" dirty="0">
                <a:ea typeface="+mn-lt"/>
                <a:cs typeface="+mn-lt"/>
              </a:rPr>
              <a:t> Depression	r</a:t>
            </a:r>
            <a:r>
              <a:rPr lang="en-US" dirty="0">
                <a:ea typeface="+mn-lt"/>
                <a:cs typeface="+mn-lt"/>
              </a:rPr>
              <a:t>(2) = -.66, p =ns	</a:t>
            </a:r>
            <a:r>
              <a:rPr lang="en-US" i="1" dirty="0">
                <a:ea typeface="+mn-lt"/>
                <a:cs typeface="+mn-lt"/>
              </a:rPr>
              <a:t>r</a:t>
            </a:r>
            <a:r>
              <a:rPr lang="en-US" dirty="0">
                <a:ea typeface="+mn-lt"/>
                <a:cs typeface="+mn-lt"/>
              </a:rPr>
              <a:t>(2) = .63, p = ns</a:t>
            </a:r>
            <a:endParaRPr lang="en-US" dirty="0"/>
          </a:p>
          <a:p>
            <a:pPr>
              <a:tabLst>
                <a:tab pos="1255713" algn="l"/>
                <a:tab pos="3306763" algn="l"/>
                <a:tab pos="5022850" algn="l"/>
              </a:tabLst>
            </a:pPr>
            <a:r>
              <a:rPr lang="en-US" dirty="0">
                <a:ea typeface="+mn-lt"/>
                <a:cs typeface="+mn-lt"/>
              </a:rPr>
              <a:t> </a:t>
            </a:r>
            <a:r>
              <a:rPr lang="en-US" i="1" dirty="0">
                <a:ea typeface="+mn-lt"/>
                <a:cs typeface="+mn-lt"/>
              </a:rPr>
              <a:t>Anxiety	r</a:t>
            </a:r>
            <a:r>
              <a:rPr lang="en-US" dirty="0">
                <a:ea typeface="+mn-lt"/>
                <a:cs typeface="+mn-lt"/>
              </a:rPr>
              <a:t>(2) = -.61, p = ns	</a:t>
            </a:r>
            <a:r>
              <a:rPr lang="en-US" i="1" dirty="0">
                <a:ea typeface="+mn-lt"/>
                <a:cs typeface="+mn-lt"/>
              </a:rPr>
              <a:t>r</a:t>
            </a:r>
            <a:r>
              <a:rPr lang="en-US" dirty="0">
                <a:ea typeface="+mn-lt"/>
                <a:cs typeface="+mn-lt"/>
              </a:rPr>
              <a:t>(2) = .01, p = ns </a:t>
            </a:r>
          </a:p>
          <a:p>
            <a:pPr>
              <a:tabLst>
                <a:tab pos="1255713" algn="l"/>
                <a:tab pos="3306763" algn="l"/>
                <a:tab pos="5022850" algn="l"/>
              </a:tabLst>
            </a:pPr>
            <a:r>
              <a:rPr lang="en-US" dirty="0">
                <a:ea typeface="+mn-lt"/>
                <a:cs typeface="+mn-lt"/>
              </a:rPr>
              <a:t> </a:t>
            </a:r>
            <a:r>
              <a:rPr lang="en-US" i="1" dirty="0">
                <a:ea typeface="+mn-lt"/>
                <a:cs typeface="+mn-lt"/>
              </a:rPr>
              <a:t>Suicidality	r</a:t>
            </a:r>
            <a:r>
              <a:rPr lang="en-US" dirty="0">
                <a:ea typeface="+mn-lt"/>
                <a:cs typeface="+mn-lt"/>
              </a:rPr>
              <a:t>(2) = -.91, p = ns	</a:t>
            </a:r>
            <a:r>
              <a:rPr lang="en-US" i="1" dirty="0">
                <a:ea typeface="+mn-lt"/>
                <a:cs typeface="+mn-lt"/>
              </a:rPr>
              <a:t>r</a:t>
            </a:r>
            <a:r>
              <a:rPr lang="en-US" dirty="0">
                <a:ea typeface="+mn-lt"/>
                <a:cs typeface="+mn-lt"/>
              </a:rPr>
              <a:t>(2) = .80, p = ns</a:t>
            </a:r>
            <a:endParaRPr lang="en-US" dirty="0"/>
          </a:p>
          <a:p>
            <a:pPr>
              <a:tabLst>
                <a:tab pos="1255713" algn="l"/>
                <a:tab pos="3306763" algn="l"/>
                <a:tab pos="5022850" algn="l"/>
              </a:tabLst>
            </a:pPr>
            <a:r>
              <a:rPr lang="en-US" b="1" dirty="0">
                <a:ea typeface="+mn-lt"/>
                <a:cs typeface="+mn-lt"/>
              </a:rPr>
              <a:t>Queer	Self-Compassion    Homonegativit</a:t>
            </a:r>
            <a:r>
              <a:rPr lang="en-US" dirty="0">
                <a:ea typeface="+mn-lt"/>
                <a:cs typeface="+mn-lt"/>
              </a:rPr>
              <a:t>y	</a:t>
            </a:r>
            <a:r>
              <a:rPr lang="en-US" i="1" dirty="0">
                <a:ea typeface="+mn-lt"/>
                <a:cs typeface="+mn-lt"/>
              </a:rPr>
              <a:t>r</a:t>
            </a:r>
            <a:r>
              <a:rPr lang="en-US" dirty="0">
                <a:ea typeface="+mn-lt"/>
                <a:cs typeface="+mn-lt"/>
              </a:rPr>
              <a:t>(2) = -.99, p = .01</a:t>
            </a:r>
          </a:p>
          <a:p>
            <a:pPr>
              <a:tabLst>
                <a:tab pos="1255713" algn="l"/>
                <a:tab pos="3306763" algn="l"/>
                <a:tab pos="5022850" algn="l"/>
              </a:tabLst>
            </a:pPr>
            <a:r>
              <a:rPr lang="en-US" i="1" dirty="0">
                <a:ea typeface="+mn-lt"/>
                <a:cs typeface="+mn-lt"/>
              </a:rPr>
              <a:t> Depression	</a:t>
            </a:r>
            <a:r>
              <a:rPr lang="en-US" i="1" dirty="0">
                <a:solidFill>
                  <a:srgbClr val="FF0000"/>
                </a:solidFill>
                <a:ea typeface="+mn-lt"/>
                <a:cs typeface="+mn-lt"/>
              </a:rPr>
              <a:t>r</a:t>
            </a:r>
            <a:r>
              <a:rPr lang="en-US" dirty="0">
                <a:solidFill>
                  <a:srgbClr val="FF0000"/>
                </a:solidFill>
                <a:ea typeface="+mn-lt"/>
                <a:cs typeface="+mn-lt"/>
              </a:rPr>
              <a:t>(3) = -.90, p = .037</a:t>
            </a:r>
            <a:r>
              <a:rPr lang="en-US" dirty="0">
                <a:ea typeface="+mn-lt"/>
                <a:cs typeface="+mn-lt"/>
              </a:rPr>
              <a:t>	</a:t>
            </a:r>
            <a:r>
              <a:rPr lang="en-US" i="1" dirty="0">
                <a:ea typeface="+mn-lt"/>
                <a:cs typeface="+mn-lt"/>
              </a:rPr>
              <a:t>r</a:t>
            </a:r>
            <a:r>
              <a:rPr lang="en-US" dirty="0">
                <a:ea typeface="+mn-lt"/>
                <a:cs typeface="+mn-lt"/>
              </a:rPr>
              <a:t>(2) = .51, p = ns</a:t>
            </a:r>
            <a:endParaRPr lang="en-US" dirty="0"/>
          </a:p>
          <a:p>
            <a:pPr>
              <a:tabLst>
                <a:tab pos="1255713" algn="l"/>
                <a:tab pos="3306763" algn="l"/>
                <a:tab pos="5022850" algn="l"/>
              </a:tabLst>
            </a:pPr>
            <a:r>
              <a:rPr lang="en-US" dirty="0">
                <a:ea typeface="+mn-lt"/>
                <a:cs typeface="+mn-lt"/>
              </a:rPr>
              <a:t> </a:t>
            </a:r>
            <a:r>
              <a:rPr lang="en-US" i="1" dirty="0">
                <a:ea typeface="+mn-lt"/>
                <a:cs typeface="+mn-lt"/>
              </a:rPr>
              <a:t>Anxiety	</a:t>
            </a:r>
            <a:r>
              <a:rPr lang="en-US" i="1" dirty="0">
                <a:solidFill>
                  <a:srgbClr val="FF0000"/>
                </a:solidFill>
                <a:ea typeface="+mn-lt"/>
                <a:cs typeface="+mn-lt"/>
              </a:rPr>
              <a:t>r</a:t>
            </a:r>
            <a:r>
              <a:rPr lang="en-US" dirty="0">
                <a:solidFill>
                  <a:srgbClr val="FF0000"/>
                </a:solidFill>
                <a:ea typeface="+mn-lt"/>
                <a:cs typeface="+mn-lt"/>
              </a:rPr>
              <a:t>(3) = -.80, p = .116</a:t>
            </a:r>
            <a:r>
              <a:rPr lang="en-US" dirty="0">
                <a:ea typeface="+mn-lt"/>
                <a:cs typeface="+mn-lt"/>
              </a:rPr>
              <a:t>	</a:t>
            </a:r>
            <a:r>
              <a:rPr lang="en-US" i="1" dirty="0">
                <a:ea typeface="+mn-lt"/>
                <a:cs typeface="+mn-lt"/>
              </a:rPr>
              <a:t>r</a:t>
            </a:r>
            <a:r>
              <a:rPr lang="en-US" dirty="0">
                <a:ea typeface="+mn-lt"/>
                <a:cs typeface="+mn-lt"/>
              </a:rPr>
              <a:t>(2) = .66, p = ns</a:t>
            </a:r>
            <a:endParaRPr lang="en-US" dirty="0"/>
          </a:p>
          <a:p>
            <a:pPr>
              <a:tabLst>
                <a:tab pos="1255713" algn="l"/>
                <a:tab pos="3306763" algn="l"/>
                <a:tab pos="5022850" algn="l"/>
              </a:tabLst>
            </a:pPr>
            <a:r>
              <a:rPr lang="en-US" dirty="0">
                <a:ea typeface="+mn-lt"/>
                <a:cs typeface="+mn-lt"/>
              </a:rPr>
              <a:t> </a:t>
            </a:r>
            <a:r>
              <a:rPr lang="en-US" i="1" dirty="0">
                <a:ea typeface="+mn-lt"/>
                <a:cs typeface="+mn-lt"/>
              </a:rPr>
              <a:t>Suicidality	</a:t>
            </a:r>
            <a:r>
              <a:rPr lang="en-US" i="1" dirty="0">
                <a:solidFill>
                  <a:srgbClr val="FF0000"/>
                </a:solidFill>
                <a:ea typeface="+mn-lt"/>
                <a:cs typeface="+mn-lt"/>
              </a:rPr>
              <a:t>r</a:t>
            </a:r>
            <a:r>
              <a:rPr lang="en-US" dirty="0">
                <a:solidFill>
                  <a:srgbClr val="FF0000"/>
                </a:solidFill>
                <a:ea typeface="+mn-lt"/>
                <a:cs typeface="+mn-lt"/>
              </a:rPr>
              <a:t>(3) = -.98, p = .003</a:t>
            </a:r>
            <a:r>
              <a:rPr lang="en-US" dirty="0">
                <a:ea typeface="+mn-lt"/>
                <a:cs typeface="+mn-lt"/>
              </a:rPr>
              <a:t>	</a:t>
            </a:r>
            <a:r>
              <a:rPr lang="en-US" i="1" dirty="0">
                <a:ea typeface="+mn-lt"/>
                <a:cs typeface="+mn-lt"/>
              </a:rPr>
              <a:t>r</a:t>
            </a:r>
            <a:r>
              <a:rPr lang="en-US" dirty="0">
                <a:ea typeface="+mn-lt"/>
                <a:cs typeface="+mn-lt"/>
              </a:rPr>
              <a:t>(2) = .94, p = ns</a:t>
            </a:r>
            <a:endParaRPr lang="en-US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53BBD495-39D4-6B4B-86C3-43035B270D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6742425"/>
              </p:ext>
            </p:extLst>
          </p:nvPr>
        </p:nvGraphicFramePr>
        <p:xfrm>
          <a:off x="7354696" y="2823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6E91A6DD-819D-C24C-A4D8-D3E35FAEE93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32033" y="4491413"/>
            <a:ext cx="3132004" cy="208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373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BE5EA-5C70-4E33-B757-54F58425C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4" y="675252"/>
            <a:ext cx="9922325" cy="542837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6200" b="1" dirty="0">
                <a:ea typeface="+mn-lt"/>
                <a:cs typeface="+mn-lt"/>
              </a:rPr>
              <a:t>MEANS by Sexuality </a:t>
            </a:r>
            <a:endParaRPr lang="en-US" sz="6200" dirty="0">
              <a:ea typeface="+mn-lt"/>
              <a:cs typeface="+mn-lt"/>
            </a:endParaRPr>
          </a:p>
          <a:p>
            <a:pPr marL="0" indent="0">
              <a:buNone/>
              <a:tabLst>
                <a:tab pos="1185863" algn="l"/>
                <a:tab pos="3195638" algn="l"/>
              </a:tabLst>
            </a:pPr>
            <a:r>
              <a:rPr lang="en-US" sz="900" b="1" dirty="0">
                <a:ea typeface="+mn-lt"/>
                <a:cs typeface="+mn-lt"/>
              </a:rPr>
              <a:t>	</a:t>
            </a:r>
            <a:r>
              <a:rPr lang="en-US" sz="5500" b="1" dirty="0">
                <a:ea typeface="+mn-lt"/>
                <a:cs typeface="+mn-lt"/>
              </a:rPr>
              <a:t>Self-Compassion	Homonegativity</a:t>
            </a:r>
          </a:p>
          <a:p>
            <a:pPr marL="0" indent="0">
              <a:buNone/>
              <a:tabLst>
                <a:tab pos="1311275" algn="l"/>
                <a:tab pos="3140075" algn="l"/>
              </a:tabLst>
            </a:pPr>
            <a:r>
              <a:rPr lang="en-US" sz="5500" b="1" dirty="0">
                <a:ea typeface="+mn-lt"/>
                <a:cs typeface="+mn-lt"/>
              </a:rPr>
              <a:t>Lesbian	</a:t>
            </a:r>
            <a:r>
              <a:rPr lang="en-US" sz="5500" dirty="0">
                <a:solidFill>
                  <a:srgbClr val="FF0000"/>
                </a:solidFill>
                <a:ea typeface="+mn-lt"/>
                <a:cs typeface="+mn-lt"/>
              </a:rPr>
              <a:t>23.20 (SD = .63)</a:t>
            </a:r>
            <a:r>
              <a:rPr lang="en-US" sz="5500" dirty="0">
                <a:ea typeface="+mn-lt"/>
                <a:cs typeface="+mn-lt"/>
              </a:rPr>
              <a:t>	40.00 (SD = 17.90) </a:t>
            </a:r>
          </a:p>
          <a:p>
            <a:pPr marL="0" indent="0">
              <a:buNone/>
              <a:tabLst>
                <a:tab pos="1311275" algn="l"/>
                <a:tab pos="3140075" algn="l"/>
              </a:tabLst>
            </a:pPr>
            <a:r>
              <a:rPr lang="en-US" sz="5500" b="1" dirty="0">
                <a:ea typeface="+mn-lt"/>
                <a:cs typeface="+mn-lt"/>
              </a:rPr>
              <a:t>Gay	  </a:t>
            </a:r>
            <a:r>
              <a:rPr lang="en-US" sz="5500" dirty="0">
                <a:ea typeface="+mn-lt"/>
                <a:cs typeface="+mn-lt"/>
              </a:rPr>
              <a:t>3.40 (SD = .60)	38.00 (SD = 15.33) </a:t>
            </a:r>
          </a:p>
          <a:p>
            <a:pPr marL="0" indent="0">
              <a:buNone/>
              <a:tabLst>
                <a:tab pos="1311275" algn="l"/>
                <a:tab pos="3140075" algn="l"/>
              </a:tabLst>
            </a:pPr>
            <a:r>
              <a:rPr lang="en-US" sz="5500" b="1" dirty="0">
                <a:ea typeface="+mn-lt"/>
                <a:cs typeface="+mn-lt"/>
              </a:rPr>
              <a:t>Bisexual	  </a:t>
            </a:r>
            <a:r>
              <a:rPr lang="en-US" sz="5500" dirty="0">
                <a:ea typeface="+mn-lt"/>
                <a:cs typeface="+mn-lt"/>
              </a:rPr>
              <a:t>2.50 (SD = .50)	47.50 (SD = 16.80) </a:t>
            </a:r>
          </a:p>
          <a:p>
            <a:pPr marL="0" indent="0">
              <a:buNone/>
              <a:tabLst>
                <a:tab pos="1311275" algn="l"/>
                <a:tab pos="3140075" algn="l"/>
              </a:tabLst>
            </a:pPr>
            <a:r>
              <a:rPr lang="en-US" sz="5500" b="1" dirty="0">
                <a:ea typeface="+mn-lt"/>
                <a:cs typeface="+mn-lt"/>
              </a:rPr>
              <a:t>Pan Sexual	  </a:t>
            </a:r>
            <a:r>
              <a:rPr lang="en-US" sz="5500" dirty="0">
                <a:ea typeface="+mn-lt"/>
                <a:cs typeface="+mn-lt"/>
              </a:rPr>
              <a:t>2.53 (SD = .21)	41.00 (SD = 6.25)  </a:t>
            </a:r>
          </a:p>
          <a:p>
            <a:pPr marL="0" indent="0">
              <a:buNone/>
              <a:tabLst>
                <a:tab pos="1311275" algn="l"/>
                <a:tab pos="3140075" algn="l"/>
              </a:tabLst>
            </a:pPr>
            <a:r>
              <a:rPr lang="en-US" sz="5500" b="1" dirty="0">
                <a:ea typeface="+mn-lt"/>
                <a:cs typeface="+mn-lt"/>
              </a:rPr>
              <a:t>Asexual	  </a:t>
            </a:r>
            <a:r>
              <a:rPr lang="en-US" sz="5500" dirty="0">
                <a:ea typeface="+mn-lt"/>
                <a:cs typeface="+mn-lt"/>
              </a:rPr>
              <a:t>2.15 (SD = .50)	42.80 (SD = 13.82)</a:t>
            </a:r>
          </a:p>
          <a:p>
            <a:pPr marL="0" indent="0">
              <a:buNone/>
              <a:tabLst>
                <a:tab pos="1311275" algn="l"/>
                <a:tab pos="3140075" algn="l"/>
              </a:tabLst>
            </a:pPr>
            <a:r>
              <a:rPr lang="en-US" sz="5500" b="1" dirty="0">
                <a:ea typeface="+mn-lt"/>
                <a:cs typeface="+mn-lt"/>
              </a:rPr>
              <a:t>Queer	  </a:t>
            </a:r>
            <a:r>
              <a:rPr lang="en-US" sz="5500" dirty="0">
                <a:ea typeface="+mn-lt"/>
                <a:cs typeface="+mn-lt"/>
              </a:rPr>
              <a:t>2.54 (SD = .92)	</a:t>
            </a:r>
            <a:r>
              <a:rPr lang="en-US" sz="5500" dirty="0">
                <a:solidFill>
                  <a:srgbClr val="FF0000"/>
                </a:solidFill>
                <a:ea typeface="+mn-lt"/>
                <a:cs typeface="+mn-lt"/>
              </a:rPr>
              <a:t>65.00 (SD = 37.74)</a:t>
            </a:r>
          </a:p>
          <a:p>
            <a:pPr marL="0" indent="0">
              <a:buNone/>
            </a:pPr>
            <a:endParaRPr lang="en-US" sz="5500" dirty="0"/>
          </a:p>
          <a:p>
            <a:pPr marL="0" indent="0">
              <a:buNone/>
              <a:tabLst>
                <a:tab pos="1311275" algn="l"/>
                <a:tab pos="3195638" algn="l"/>
                <a:tab pos="5246688" algn="l"/>
              </a:tabLst>
            </a:pPr>
            <a:r>
              <a:rPr lang="en-US" sz="5500" dirty="0">
                <a:ea typeface="+mn-lt"/>
                <a:cs typeface="+mn-lt"/>
              </a:rPr>
              <a:t>             </a:t>
            </a:r>
            <a:r>
              <a:rPr lang="en-US" sz="5500" b="1" dirty="0">
                <a:ea typeface="+mn-lt"/>
                <a:cs typeface="+mn-lt"/>
              </a:rPr>
              <a:t>               Depression	Anxiety	Suicidality </a:t>
            </a:r>
          </a:p>
          <a:p>
            <a:pPr marL="0" indent="0">
              <a:buNone/>
              <a:tabLst>
                <a:tab pos="1311275" algn="l"/>
                <a:tab pos="3195638" algn="l"/>
                <a:tab pos="5135563" algn="l"/>
              </a:tabLst>
            </a:pPr>
            <a:r>
              <a:rPr lang="en-US" sz="5500" b="1" dirty="0">
                <a:ea typeface="+mn-lt"/>
                <a:cs typeface="+mn-lt"/>
              </a:rPr>
              <a:t>Lesbian	  </a:t>
            </a:r>
            <a:r>
              <a:rPr lang="en-US" sz="5500" dirty="0">
                <a:ea typeface="+mn-lt"/>
                <a:cs typeface="+mn-lt"/>
              </a:rPr>
              <a:t>9.10 (SD =   .60)	   9.00 (SD = 5.50)	   .40 (SD =.  .92) </a:t>
            </a:r>
          </a:p>
          <a:p>
            <a:pPr marL="0" indent="0">
              <a:buNone/>
              <a:tabLst>
                <a:tab pos="1311275" algn="l"/>
                <a:tab pos="3195638" algn="l"/>
                <a:tab pos="5135563" algn="l"/>
              </a:tabLst>
            </a:pPr>
            <a:r>
              <a:rPr lang="en-US" sz="5500" b="1" dirty="0">
                <a:ea typeface="+mn-lt"/>
                <a:cs typeface="+mn-lt"/>
              </a:rPr>
              <a:t>Gay	  </a:t>
            </a:r>
            <a:r>
              <a:rPr lang="en-US" sz="5500" dirty="0">
                <a:ea typeface="+mn-lt"/>
                <a:cs typeface="+mn-lt"/>
              </a:rPr>
              <a:t>5.40 (SD = 5.10)	  7.13 (SD = 4.40)	  .13 (SD =   .40)</a:t>
            </a:r>
          </a:p>
          <a:p>
            <a:pPr marL="0" indent="0">
              <a:buNone/>
              <a:tabLst>
                <a:tab pos="1311275" algn="l"/>
                <a:tab pos="3195638" algn="l"/>
                <a:tab pos="5135563" algn="l"/>
              </a:tabLst>
            </a:pPr>
            <a:r>
              <a:rPr lang="en-US" sz="5500" b="1" dirty="0">
                <a:ea typeface="+mn-lt"/>
                <a:cs typeface="+mn-lt"/>
              </a:rPr>
              <a:t>Bisexual 	</a:t>
            </a:r>
            <a:r>
              <a:rPr lang="en-US" sz="5500" dirty="0">
                <a:ea typeface="+mn-lt"/>
                <a:cs typeface="+mn-lt"/>
              </a:rPr>
              <a:t>11.30 (SD = 6.50)	12.00 (SD = 5.05)	  .25 (SD =   .50)</a:t>
            </a:r>
          </a:p>
          <a:p>
            <a:pPr marL="0" indent="0">
              <a:buNone/>
              <a:tabLst>
                <a:tab pos="1311275" algn="l"/>
                <a:tab pos="3195638" algn="l"/>
                <a:tab pos="5135563" algn="l"/>
              </a:tabLst>
            </a:pPr>
            <a:r>
              <a:rPr lang="en-US" sz="5500" b="1" dirty="0">
                <a:ea typeface="+mn-lt"/>
                <a:cs typeface="+mn-lt"/>
              </a:rPr>
              <a:t>Pan Sexual</a:t>
            </a:r>
            <a:r>
              <a:rPr lang="en-US" sz="5500" dirty="0">
                <a:ea typeface="+mn-lt"/>
                <a:cs typeface="+mn-lt"/>
              </a:rPr>
              <a:t>	12.70 (SD = 3.21)	13.00 (SD = 6.10)	1.33 (SD = 1.53)  </a:t>
            </a:r>
          </a:p>
          <a:p>
            <a:pPr marL="0" indent="0">
              <a:buNone/>
              <a:tabLst>
                <a:tab pos="1311275" algn="l"/>
                <a:tab pos="3195638" algn="l"/>
                <a:tab pos="5135563" algn="l"/>
              </a:tabLst>
            </a:pPr>
            <a:r>
              <a:rPr lang="en-US" sz="5500" b="1" dirty="0">
                <a:ea typeface="+mn-lt"/>
                <a:cs typeface="+mn-lt"/>
              </a:rPr>
              <a:t>Asexual	</a:t>
            </a:r>
            <a:r>
              <a:rPr lang="en-US" sz="5500" dirty="0">
                <a:solidFill>
                  <a:srgbClr val="FF0000"/>
                </a:solidFill>
                <a:ea typeface="+mn-lt"/>
                <a:cs typeface="+mn-lt"/>
              </a:rPr>
              <a:t>14.00 (SD = 5.90)</a:t>
            </a:r>
            <a:r>
              <a:rPr lang="en-US" sz="5500" dirty="0">
                <a:ea typeface="+mn-lt"/>
                <a:cs typeface="+mn-lt"/>
              </a:rPr>
              <a:t>	</a:t>
            </a:r>
            <a:r>
              <a:rPr lang="en-US" sz="5500" dirty="0">
                <a:solidFill>
                  <a:srgbClr val="FF0000"/>
                </a:solidFill>
                <a:ea typeface="+mn-lt"/>
                <a:cs typeface="+mn-lt"/>
              </a:rPr>
              <a:t>14.50 (SD = 1.30)</a:t>
            </a:r>
            <a:r>
              <a:rPr lang="en-US" sz="5500" dirty="0">
                <a:ea typeface="+mn-lt"/>
                <a:cs typeface="+mn-lt"/>
              </a:rPr>
              <a:t>	  .80 (SD = 1.50)    </a:t>
            </a:r>
          </a:p>
          <a:p>
            <a:pPr marL="0" indent="0">
              <a:buNone/>
              <a:tabLst>
                <a:tab pos="1311275" algn="l"/>
                <a:tab pos="3195638" algn="l"/>
                <a:tab pos="5135563" algn="l"/>
              </a:tabLst>
            </a:pPr>
            <a:r>
              <a:rPr lang="en-US" sz="5500" b="1" dirty="0">
                <a:ea typeface="+mn-lt"/>
                <a:cs typeface="+mn-lt"/>
              </a:rPr>
              <a:t>Queer	</a:t>
            </a:r>
            <a:r>
              <a:rPr lang="en-US" sz="5500" dirty="0">
                <a:ea typeface="+mn-lt"/>
                <a:cs typeface="+mn-lt"/>
              </a:rPr>
              <a:t>12.20 (SD = 7.20)	12.60 (SD = 2.61)	1.00 (SD =   .71)</a:t>
            </a:r>
          </a:p>
          <a:p>
            <a:pPr marL="0" indent="0">
              <a:buNone/>
              <a:tabLst>
                <a:tab pos="1311275" algn="l"/>
              </a:tabLst>
            </a:pPr>
            <a:br>
              <a:rPr lang="en-US" dirty="0"/>
            </a:b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9A377D1-ED11-3B46-9E5F-D1B75384EF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3259673"/>
              </p:ext>
            </p:extLst>
          </p:nvPr>
        </p:nvGraphicFramePr>
        <p:xfrm>
          <a:off x="7354696" y="685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012BF40E-B64D-DC4E-B985-A9142A739FD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600451" y="4112610"/>
            <a:ext cx="3132004" cy="208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545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6165C8F-5429-5242-B371-FB9A09CD5F2D}"/>
              </a:ext>
            </a:extLst>
          </p:cNvPr>
          <p:cNvSpPr/>
          <p:nvPr/>
        </p:nvSpPr>
        <p:spPr>
          <a:xfrm>
            <a:off x="211102" y="1423808"/>
            <a:ext cx="5861276" cy="4271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622800" algn="l"/>
              </a:tabLst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1706563" algn="l"/>
                <a:tab pos="3025775" algn="l"/>
                <a:tab pos="3709988" algn="l"/>
                <a:tab pos="4340225" algn="l"/>
                <a:tab pos="4910138" algn="l"/>
              </a:tabLst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	</a:t>
            </a: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	p	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95% CI 	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2343150" algn="l"/>
                <a:tab pos="2914650" algn="l"/>
                <a:tab pos="3371850" algn="l"/>
                <a:tab pos="4286250" algn="l"/>
                <a:tab pos="4743450" algn="l"/>
                <a:tab pos="5314950" algn="l"/>
                <a:tab pos="5657850" algn="l"/>
              </a:tabLst>
            </a:pPr>
            <a:r>
              <a:rPr lang="en-US" sz="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tabLst>
                <a:tab pos="2343150" algn="l"/>
                <a:tab pos="2914650" algn="l"/>
                <a:tab pos="3371850" algn="l"/>
                <a:tab pos="4286250" algn="l"/>
                <a:tab pos="4743450" algn="l"/>
                <a:tab pos="5314950" algn="l"/>
                <a:tab pos="5657850" algn="l"/>
              </a:tabLst>
            </a:pP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Depression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1593850" algn="l"/>
                <a:tab pos="2849563" algn="l"/>
                <a:tab pos="3590925" algn="l"/>
                <a:tab pos="4225925" algn="l"/>
                <a:tab pos="4970463" algn="l"/>
              </a:tabLst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Constant	30.17 (6.64)	4.54	.000	[16.76, 43.59]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1765300" algn="l"/>
                <a:tab pos="2849563" algn="l"/>
                <a:tab pos="3590925" algn="l"/>
                <a:tab pos="4340225" algn="l"/>
                <a:tab pos="5138738" algn="l"/>
              </a:tabLst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IHNI_TOT	 -.11 (.12)	-.96	.342	[ -.34, .12]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1536700" algn="l"/>
                <a:tab pos="2849563" algn="l"/>
                <a:tab pos="3590925" algn="l"/>
                <a:tab pos="4225925" algn="l"/>
                <a:tab pos="4970463" algn="l"/>
              </a:tabLst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SCS_TOT	  -8.35 (2.45)	 -3.41	.002	[-13.30, -3.40]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1765300" algn="l"/>
                <a:tab pos="2909888" algn="l"/>
                <a:tab pos="3590925" algn="l"/>
                <a:tab pos="4286250" algn="l"/>
                <a:tab pos="5138738" algn="l"/>
              </a:tabLst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Interaction	 .07 (.05)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1.35	ns	 [-.03, .16]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2343150" algn="l"/>
                <a:tab pos="2914650" algn="l"/>
                <a:tab pos="3086100" algn="l"/>
                <a:tab pos="3371850" algn="l"/>
                <a:tab pos="3886200" algn="l"/>
                <a:tab pos="4171950" algn="l"/>
                <a:tab pos="4286250" algn="l"/>
                <a:tab pos="4629150" algn="l"/>
                <a:tab pos="4743450" algn="l"/>
                <a:tab pos="5143500" algn="l"/>
                <a:tab pos="5314950" algn="l"/>
                <a:tab pos="5657850" algn="l"/>
              </a:tabLst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2343150" algn="l"/>
                <a:tab pos="2914650" algn="l"/>
                <a:tab pos="3371850" algn="l"/>
                <a:tab pos="4286250" algn="l"/>
                <a:tab pos="4743450" algn="l"/>
                <a:tab pos="5314950" algn="l"/>
                <a:tab pos="5657850" algn="l"/>
              </a:tabLst>
            </a:pP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Anxiety 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1597025" algn="l"/>
                <a:tab pos="2857500" algn="l"/>
                <a:tab pos="3590925" algn="l"/>
                <a:tab pos="4225925" algn="l"/>
                <a:tab pos="5080000" algn="l"/>
              </a:tabLst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Constant	 29.53 (5.98)	4.94	.000	[17.45, 41.62]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1706563" algn="l"/>
                <a:tab pos="1765300" algn="l"/>
                <a:tab pos="2857500" algn="l"/>
                <a:tab pos="3590925" algn="l"/>
                <a:tab pos="4335463" algn="l"/>
                <a:tab pos="5248275" algn="l"/>
              </a:tabLst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IHNI_TOT 	 -.14 (.10)	-1.32	.188	[ -.35, .07]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1706563" algn="l"/>
                <a:tab pos="2857500" algn="l"/>
                <a:tab pos="3590925" algn="l"/>
                <a:tab pos="4225925" algn="l"/>
                <a:tab pos="5138738" algn="l"/>
              </a:tabLst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SCS_TOT 	-6.87 (2.21)	-3.11	.003	 [-11.33, -2.42]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1706563" algn="l"/>
                <a:tab pos="2857500" algn="l"/>
                <a:tab pos="3590925" algn="l"/>
                <a:tab pos="4340225" algn="l"/>
                <a:tab pos="5248275" algn="l"/>
              </a:tabLst>
            </a:pP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Interaction	.05 (.04)	 1.22	ns	[-.04, .14 ]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682525-0AD2-B24E-A124-CC7BED7E872F}"/>
              </a:ext>
            </a:extLst>
          </p:cNvPr>
          <p:cNvSpPr/>
          <p:nvPr/>
        </p:nvSpPr>
        <p:spPr>
          <a:xfrm>
            <a:off x="256082" y="6144942"/>
            <a:ext cx="11679835" cy="292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</a:pPr>
            <a:r>
              <a:rPr lang="fr-FR" sz="1100" dirty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Note:</a:t>
            </a:r>
            <a:r>
              <a:rPr lang="fr-FR" sz="1200" i="1" dirty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CVDF_TOT = COVID Fears scale total score; SAIL_TOT = Spiritual Attitude and Involvement List TOTAL score; Depression, Anxiety and Somatization = PHQ symptoms totals </a:t>
            </a:r>
            <a:endParaRPr lang="en-US" sz="1100" dirty="0">
              <a:solidFill>
                <a:schemeClr val="bg1"/>
              </a:solidFill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4A4AED8-B318-8D43-B105-8D25042BA8D3}"/>
              </a:ext>
            </a:extLst>
          </p:cNvPr>
          <p:cNvSpPr/>
          <p:nvPr/>
        </p:nvSpPr>
        <p:spPr>
          <a:xfrm>
            <a:off x="6240029" y="1396914"/>
            <a:ext cx="5651291" cy="2720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14850" algn="l"/>
                <a:tab pos="4743450" algn="l"/>
              </a:tabLst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1593850" algn="l"/>
                <a:tab pos="2857500" algn="l"/>
                <a:tab pos="3654425" algn="l"/>
                <a:tab pos="4281488" algn="l"/>
                <a:tab pos="5197475" algn="l"/>
              </a:tabLst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</a:t>
            </a: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	</a:t>
            </a: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	p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95% CI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2343150" algn="l"/>
                <a:tab pos="2914650" algn="l"/>
                <a:tab pos="3371850" algn="l"/>
                <a:tab pos="4286250" algn="l"/>
                <a:tab pos="4743450" algn="l"/>
                <a:tab pos="5314950" algn="l"/>
                <a:tab pos="5657850" algn="l"/>
              </a:tabLst>
            </a:pPr>
            <a:endParaRPr lang="en-US" sz="8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2343150" algn="l"/>
                <a:tab pos="2914650" algn="l"/>
                <a:tab pos="3371850" algn="l"/>
                <a:tab pos="4286250" algn="l"/>
                <a:tab pos="4743450" algn="l"/>
                <a:tab pos="5314950" algn="l"/>
                <a:tab pos="5657850" algn="l"/>
              </a:tabLst>
            </a:pP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Suicidality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1476375" algn="l"/>
                <a:tab pos="2730500" algn="l"/>
                <a:tab pos="3543300" algn="l"/>
                <a:tab pos="4165600" algn="l"/>
                <a:tab pos="5029200" algn="l"/>
              </a:tabLst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Constant	.68 (1.07)	.64	.529	[-1.48, 2.83]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1711325" algn="l"/>
                <a:tab pos="2730500" algn="l"/>
                <a:tab pos="3543300" algn="l"/>
                <a:tab pos="4286250" algn="l"/>
                <a:tab pos="5029200" algn="l"/>
              </a:tabLst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IHNI_TOT 	.02 (.02)	1.21	.233	[ -.01, .06]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1476375" algn="l"/>
                <a:tab pos="2730500" algn="l"/>
                <a:tab pos="3543300" algn="l"/>
                <a:tab pos="4227513" algn="l"/>
                <a:tab pos="5029200" algn="l"/>
              </a:tabLst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SCS_TOT 	 -.15 (.39)	-.37	.714	[-.94, .65]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1711325" algn="l"/>
                <a:tab pos="2730500" algn="l"/>
                <a:tab pos="3543300" algn="l"/>
                <a:tab pos="4286250" algn="l"/>
                <a:tab pos="5029200" algn="l"/>
              </a:tabLst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Interaction	-.01 (.01)	-.88	ns	[ -.02, .01]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2171700" algn="l"/>
                <a:tab pos="2857500" algn="l"/>
                <a:tab pos="3314700" algn="l"/>
                <a:tab pos="4229100" algn="l"/>
                <a:tab pos="4343400" algn="l"/>
                <a:tab pos="4686300" algn="l"/>
                <a:tab pos="5257800" algn="l"/>
                <a:tab pos="5657850" algn="l"/>
              </a:tabLst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C07BC5-7AAE-DC44-80DD-BADBF30F66B9}"/>
              </a:ext>
            </a:extLst>
          </p:cNvPr>
          <p:cNvSpPr/>
          <p:nvPr/>
        </p:nvSpPr>
        <p:spPr>
          <a:xfrm>
            <a:off x="486993" y="236948"/>
            <a:ext cx="11392525" cy="1051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7200" algn="ctr">
              <a:lnSpc>
                <a:spcPct val="115000"/>
              </a:lnSpc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Does Self-Compassion moderate the relationship between </a:t>
            </a:r>
            <a:b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Homonegativity &amp; Distress?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9114CF-5F2D-9145-885B-65E789850464}"/>
              </a:ext>
            </a:extLst>
          </p:cNvPr>
          <p:cNvCxnSpPr/>
          <p:nvPr/>
        </p:nvCxnSpPr>
        <p:spPr>
          <a:xfrm>
            <a:off x="1777979" y="2138882"/>
            <a:ext cx="3967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621366-D64C-554C-AAAD-C9000A316DA0}"/>
              </a:ext>
            </a:extLst>
          </p:cNvPr>
          <p:cNvCxnSpPr>
            <a:cxnSpLocks/>
          </p:cNvCxnSpPr>
          <p:nvPr/>
        </p:nvCxnSpPr>
        <p:spPr>
          <a:xfrm>
            <a:off x="7503304" y="2138882"/>
            <a:ext cx="40887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1A6DA355-2B32-B847-8194-88C61D9D92A5}"/>
              </a:ext>
            </a:extLst>
          </p:cNvPr>
          <p:cNvSpPr txBox="1"/>
          <p:nvPr/>
        </p:nvSpPr>
        <p:spPr>
          <a:xfrm>
            <a:off x="7251859" y="4518794"/>
            <a:ext cx="4128247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NO, self-compassion DOES NOT moderate the relationship between homonegativity &amp; distress</a:t>
            </a:r>
          </a:p>
        </p:txBody>
      </p:sp>
    </p:spTree>
    <p:extLst>
      <p:ext uri="{BB962C8B-B14F-4D97-AF65-F5344CB8AC3E}">
        <p14:creationId xmlns:p14="http://schemas.microsoft.com/office/powerpoint/2010/main" val="4149226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EC7A4A-B40E-4702-8E84-D145B0BEE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775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3600" dirty="0"/>
              <a:t>CONCLUSIONS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F8808-0AD3-4F13-96D7-7A7E138A0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6010" y="914653"/>
            <a:ext cx="7373581" cy="5112913"/>
          </a:xfrm>
          <a:solidFill>
            <a:schemeClr val="bg1"/>
          </a:solidFill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400" b="1" dirty="0"/>
              <a:t>Main conclusions</a:t>
            </a:r>
          </a:p>
          <a:p>
            <a:pPr lvl="1">
              <a:spcBef>
                <a:spcPts val="0"/>
              </a:spcBef>
            </a:pPr>
            <a:r>
              <a:rPr lang="en-US" dirty="0">
                <a:ea typeface="+mn-lt"/>
                <a:cs typeface="+mn-lt"/>
              </a:rPr>
              <a:t>Homonegativity impacts the LGBTQ+ community: gender &amp; sexuality</a:t>
            </a:r>
          </a:p>
          <a:p>
            <a:pPr lvl="1"/>
            <a:r>
              <a:rPr lang="en-US" dirty="0">
                <a:ea typeface="+mn-lt"/>
                <a:cs typeface="+mn-lt"/>
              </a:rPr>
              <a:t>Self compassion does not appear to buffer the effects of Homonegativity </a:t>
            </a:r>
          </a:p>
          <a:p>
            <a:pPr lvl="1"/>
            <a:r>
              <a:rPr lang="en-US" dirty="0">
                <a:ea typeface="+mn-lt"/>
                <a:cs typeface="+mn-lt"/>
              </a:rPr>
              <a:t>BUT, my findings do suggest that this could be captured with a bigger sample</a:t>
            </a:r>
          </a:p>
          <a:p>
            <a:r>
              <a:rPr lang="en-US" sz="2400" b="1" dirty="0"/>
              <a:t>Strengths:</a:t>
            </a:r>
            <a:r>
              <a:rPr lang="en-US" sz="2400" dirty="0"/>
              <a:t> diversity in sample, multiple outcome measures </a:t>
            </a:r>
          </a:p>
          <a:p>
            <a:r>
              <a:rPr lang="en-US" sz="2400" b="1" dirty="0"/>
              <a:t>Limitations</a:t>
            </a:r>
            <a:r>
              <a:rPr lang="en-US" sz="2400" b="1" dirty="0">
                <a:cs typeface="Calibri"/>
              </a:rPr>
              <a:t>:</a:t>
            </a:r>
            <a:r>
              <a:rPr lang="en-US" sz="2400" dirty="0">
                <a:cs typeface="Calibri"/>
              </a:rPr>
              <a:t> current small sample size, self-report, underrepresentation of subgroups, majority white</a:t>
            </a:r>
          </a:p>
          <a:p>
            <a:r>
              <a:rPr lang="en-US" sz="2400" b="1" dirty="0"/>
              <a:t>Future research: </a:t>
            </a:r>
            <a:r>
              <a:rPr lang="en-US" sz="2400" dirty="0">
                <a:cs typeface="Calibri" panose="020F0502020204030204"/>
              </a:rPr>
              <a:t>Bigger sample, more balanced across the gender &amp; sexuality groups, external compassion as a buffer rather than self- compassion</a:t>
            </a:r>
          </a:p>
        </p:txBody>
      </p:sp>
    </p:spTree>
    <p:extLst>
      <p:ext uri="{BB962C8B-B14F-4D97-AF65-F5344CB8AC3E}">
        <p14:creationId xmlns:p14="http://schemas.microsoft.com/office/powerpoint/2010/main" val="292762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3748A6-7567-45B0-98FB-4F34F26CA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4000"/>
              <a:t>Thank you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523B0-F205-4C30-A174-BAF64E43B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/>
              <a:t>Thank you to Dr. Baker and his team</a:t>
            </a:r>
            <a:r>
              <a:rPr lang="en-US" sz="2000">
                <a:ea typeface="+mn-lt"/>
                <a:cs typeface="+mn-lt"/>
              </a:rPr>
              <a:t> for the opportunity to present my research &amp; </a:t>
            </a:r>
            <a:r>
              <a:rPr lang="en-US" sz="2000"/>
              <a:t>their hard work to make the Learning &amp; Research Fair a success again this year. </a:t>
            </a:r>
          </a:p>
          <a:p>
            <a:pPr marL="0" indent="0">
              <a:buNone/>
            </a:pPr>
            <a:endParaRPr lang="en-US" sz="200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I would also like to extend my deepest gratitude to:  Dr. Starrs,  SUNY Potsdam,  &amp; The Frederick B. Kilmer Fellowship  "association" for this extremely valuable experience. </a:t>
            </a:r>
            <a:endParaRPr lang="en-US" sz="20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8" descr="A picture containing text, businesscard&#10;&#10;Description automatically generated">
            <a:extLst>
              <a:ext uri="{FF2B5EF4-FFF2-40B4-BE49-F238E27FC236}">
                <a16:creationId xmlns:a16="http://schemas.microsoft.com/office/drawing/2014/main" id="{5DF00F0B-D2F9-4384-ADC6-78BEDA6D5A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11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D009FFE-F6A4-46BB-995C-9C683F4A8B2E}"/>
              </a:ext>
            </a:extLst>
          </p:cNvPr>
          <p:cNvSpPr txBox="1"/>
          <p:nvPr/>
        </p:nvSpPr>
        <p:spPr>
          <a:xfrm>
            <a:off x="10443510" y="5797527"/>
            <a:ext cx="197055" cy="89713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en-US" sz="850" b="1" dirty="0">
              <a:solidFill>
                <a:srgbClr val="FFFFFF"/>
              </a:solidFill>
            </a:endParaRPr>
          </a:p>
          <a:p>
            <a:pPr algn="ctr">
              <a:spcAft>
                <a:spcPts val="600"/>
              </a:spcAft>
            </a:pPr>
            <a:endParaRPr lang="en-US" sz="850">
              <a:solidFill>
                <a:srgbClr val="FFFFFF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44BB20C-383D-0044-8437-BD83E053A113}"/>
              </a:ext>
            </a:extLst>
          </p:cNvPr>
          <p:cNvSpPr txBox="1"/>
          <p:nvPr/>
        </p:nvSpPr>
        <p:spPr>
          <a:xfrm>
            <a:off x="6414674" y="1956286"/>
            <a:ext cx="4834973" cy="263149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rgbClr val="0070C0"/>
                </a:solidFill>
                <a:latin typeface="Lucida Calligraphy"/>
              </a:rPr>
              <a:t>"Research is creating new knowledge." </a:t>
            </a:r>
            <a:endParaRPr lang="en-US" sz="3600" b="1" dirty="0">
              <a:solidFill>
                <a:srgbClr val="0070C0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rgbClr val="0070C0"/>
                </a:solidFill>
                <a:latin typeface="Lucida Calligraphy"/>
              </a:rPr>
              <a:t>-Neil Armstrong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031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2033</Words>
  <Application>Microsoft Macintosh PowerPoint</Application>
  <PresentationFormat>Widescreen</PresentationFormat>
  <Paragraphs>129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Helvetica</vt:lpstr>
      <vt:lpstr>Lucida Calligraphy</vt:lpstr>
      <vt:lpstr>Times New Roman</vt:lpstr>
      <vt:lpstr>Office Theme</vt:lpstr>
      <vt:lpstr> 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Patricia A Jay</cp:lastModifiedBy>
  <cp:revision>1960</cp:revision>
  <dcterms:created xsi:type="dcterms:W3CDTF">2021-04-07T21:02:59Z</dcterms:created>
  <dcterms:modified xsi:type="dcterms:W3CDTF">2021-04-29T18:14:33Z</dcterms:modified>
</cp:coreProperties>
</file>