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5" r:id="rId3"/>
    <p:sldId id="257" r:id="rId4"/>
    <p:sldId id="262" r:id="rId5"/>
    <p:sldId id="263" r:id="rId6"/>
    <p:sldId id="264" r:id="rId7"/>
    <p:sldId id="266" r:id="rId8"/>
    <p:sldId id="260" r:id="rId9"/>
    <p:sldId id="267" r:id="rId10"/>
    <p:sldId id="26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91E07F-1258-4EB9-8687-A057A1E81E43}" v="69" dt="2019-03-02T19:04:53.723"/>
    <p1510:client id="{A86BE6E0-CD76-489D-8A0F-094E6CC7F6D8}" v="61" dt="2019-03-02T19:58:06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AD10-66F3-410C-87D0-F2A87E7AB7E0}" type="datetimeFigureOut">
              <a:rPr lang="en-US" smtClean="0"/>
              <a:t>4/23/20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7B806-5F6B-4833-839F-AA1F51EF3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2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5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60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04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552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25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94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9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9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7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69D8B-D036-495D-8AD2-EE7C36307D7A}" type="datetimeFigureOut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E3708B-F419-4A38-A18A-8528C382A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8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potsdam.edu/griffipr/GlobalClimateChangeInfluencesWineProductionandTourisminNorthernNewYork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XWQd76yiG0" TargetMode="External"/><Relationship Id="rId4" Type="http://schemas.openxmlformats.org/officeDocument/2006/relationships/hyperlink" Target="https://youtu.be/cXWQd76yiG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potsdam.edu/griffipr/GlobalClimateChangeInfluencesWineProductionandTourisminNorthernNewYork.pdf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2.potsdam.edu/griffipr/GlobalClimateChangeInfluencesWineProductionandTourisminNorthernNewYork.pdf" TargetMode="Externa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967" y="0"/>
            <a:ext cx="9763921" cy="28436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Global Climate Change Influences Wine Production and Tourism in Northern New York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579" y="4118045"/>
            <a:ext cx="8872695" cy="839333"/>
          </a:xfrm>
        </p:spPr>
        <p:txBody>
          <a:bodyPr/>
          <a:lstStyle/>
          <a:p>
            <a:pPr algn="ctr"/>
            <a:r>
              <a:rPr lang="en-US" b="1" dirty="0"/>
              <a:t>2nd International Conference on Tourism Research </a:t>
            </a:r>
            <a:br>
              <a:rPr lang="en-US" dirty="0"/>
            </a:br>
            <a:r>
              <a:rPr lang="en-US" b="1" dirty="0"/>
              <a:t>ICTR 2019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3831" y="4957378"/>
            <a:ext cx="887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14-15 March 2019 </a:t>
            </a:r>
          </a:p>
          <a:p>
            <a:pPr algn="ctr"/>
            <a:r>
              <a:rPr lang="en-US" b="1" dirty="0"/>
              <a:t>University </a:t>
            </a:r>
            <a:r>
              <a:rPr lang="en-US" b="1" dirty="0" err="1"/>
              <a:t>Portucalense</a:t>
            </a:r>
            <a:r>
              <a:rPr lang="en-US" b="1" dirty="0"/>
              <a:t> (UPT) Porto, Portugal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08936" y="3009896"/>
            <a:ext cx="8872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Dawn Robinson, Jefferson Community College, Watertown, NY, USA</a:t>
            </a:r>
            <a:endParaRPr lang="en-US" b="1" dirty="0"/>
          </a:p>
          <a:p>
            <a:r>
              <a:rPr lang="en-GB" b="1" dirty="0"/>
              <a:t>Cara Aguirre, Jefferson Community College, Watertown, NY, USA</a:t>
            </a:r>
            <a:endParaRPr lang="en-US" b="1" dirty="0"/>
          </a:p>
          <a:p>
            <a:r>
              <a:rPr lang="en-GB" b="1" dirty="0"/>
              <a:t>Pamela Griffin, SUNY Potsdam, Potsdam, NY, USA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69" y="3175279"/>
            <a:ext cx="2679468" cy="356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1598" y="6355927"/>
            <a:ext cx="8965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https://www2.potsdam.edu/griffipr/GlobalClimateChangeInfluencesWineProductionandTourisminNorthernNewYork.pdf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22" y="247459"/>
            <a:ext cx="4511259" cy="767425"/>
          </a:xfrm>
        </p:spPr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832" y="1168176"/>
            <a:ext cx="6564837" cy="1664677"/>
          </a:xfrm>
        </p:spPr>
        <p:txBody>
          <a:bodyPr/>
          <a:lstStyle/>
          <a:p>
            <a:r>
              <a:rPr lang="en-GB" b="1" dirty="0"/>
              <a:t>The wineries should strategically position themselves:</a:t>
            </a:r>
          </a:p>
          <a:p>
            <a:pPr lvl="1"/>
            <a:r>
              <a:rPr lang="en-GB" dirty="0"/>
              <a:t>Unique winery experience destination</a:t>
            </a:r>
          </a:p>
          <a:p>
            <a:pPr lvl="1"/>
            <a:r>
              <a:rPr lang="en-GB" dirty="0"/>
              <a:t>Educate and promote the cold-hardy grape varieties</a:t>
            </a:r>
          </a:p>
          <a:p>
            <a:pPr lvl="1"/>
            <a:r>
              <a:rPr lang="en-GB" dirty="0"/>
              <a:t>Create an industry marketing standard for growers</a:t>
            </a:r>
            <a:endParaRPr lang="en-US" dirty="0"/>
          </a:p>
        </p:txBody>
      </p:sp>
      <p:pic>
        <p:nvPicPr>
          <p:cNvPr id="4" name="Picture 4" descr="---. “Welcome to the Thousand Islands Seaway Wine Trail.” Thousand Islands Seaway Wine Trail, 1 Jan. 2018, www.tiswinetrail.com/.&#10;&#10;‌">
            <a:extLst>
              <a:ext uri="{FF2B5EF4-FFF2-40B4-BE49-F238E27FC236}">
                <a16:creationId xmlns:a16="http://schemas.microsoft.com/office/drawing/2014/main" id="{4CB00BD0-0DD1-4937-A445-078EAF3A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485" y="110182"/>
            <a:ext cx="3978397" cy="332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7829172" y="3495097"/>
            <a:ext cx="4317022" cy="3349949"/>
            <a:chOff x="301451" y="3401351"/>
            <a:chExt cx="4317022" cy="33499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498" y="3401351"/>
              <a:ext cx="4306975" cy="28727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01451" y="6320413"/>
              <a:ext cx="4310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Craft Beverages – Thousand Islands – Visit Clayton NY in the 1000 Islands Region of NY</a:t>
              </a:r>
              <a:r>
                <a:rPr lang="en-US" sz="1050" dirty="0"/>
                <a:t>, 2017)‌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3195" y="3920641"/>
            <a:ext cx="1981200" cy="2834164"/>
            <a:chOff x="8893629" y="126860"/>
            <a:chExt cx="1981200" cy="28341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3629" y="126860"/>
              <a:ext cx="1981200" cy="2095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902840" y="2222360"/>
              <a:ext cx="19719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(</a:t>
              </a:r>
              <a:r>
                <a:rPr lang="en-US" sz="1050" i="1"/>
                <a:t>Thousand Island Wine Region | New York Wine &amp; Grape Foundation | New York Wine &amp; Grape</a:t>
              </a:r>
              <a:r>
                <a:rPr lang="en-US" sz="1050"/>
                <a:t>, 2017)‌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35458" y="5775091"/>
            <a:ext cx="3917249" cy="979714"/>
            <a:chOff x="7735607" y="5820309"/>
            <a:chExt cx="4241277" cy="14193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5430" t="13182" r="3223" b="19588"/>
            <a:stretch/>
          </p:blipFill>
          <p:spPr>
            <a:xfrm>
              <a:off x="7735607" y="5820309"/>
              <a:ext cx="4211901" cy="9884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35609" y="6808772"/>
              <a:ext cx="4241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Wine Tasting Thousand Islands New York - Drink 1000 Islands</a:t>
              </a:r>
              <a:r>
                <a:rPr lang="en-US" sz="1050" dirty="0"/>
                <a:t>, 2018)‌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74310" y="2723101"/>
            <a:ext cx="4262359" cy="3008482"/>
            <a:chOff x="7998487" y="3553535"/>
            <a:chExt cx="3978397" cy="2792132"/>
          </a:xfrm>
        </p:grpSpPr>
        <p:pic>
          <p:nvPicPr>
            <p:cNvPr id="3074" name="Picture 2" descr="Image result for New York state food and wine Thousand Islands 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404" y="3553535"/>
              <a:ext cx="3968480" cy="236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998487" y="5914780"/>
              <a:ext cx="39783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(</a:t>
              </a:r>
              <a:r>
                <a:rPr lang="en-US" sz="1050" i="1"/>
                <a:t>Craft Beverages – Thousand Islands – Visit Clayton NY in the 1000 Islands Region of NY</a:t>
              </a:r>
              <a:r>
                <a:rPr lang="en-US" sz="1050"/>
                <a:t>, 2017)‌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7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800" y="127544"/>
            <a:ext cx="8911687" cy="812804"/>
          </a:xfrm>
        </p:spPr>
        <p:txBody>
          <a:bodyPr/>
          <a:lstStyle/>
          <a:p>
            <a:r>
              <a:rPr lang="en-US" dirty="0"/>
              <a:t>Exploring the Thousand Islands Region</a:t>
            </a:r>
          </a:p>
        </p:txBody>
      </p:sp>
      <p:pic>
        <p:nvPicPr>
          <p:cNvPr id="4" name="cXWQd76yiG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99784" y="707781"/>
            <a:ext cx="10277133" cy="578088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08554" y="6488668"/>
            <a:ext cx="3334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https://youtu.be/cXWQd76yiG0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274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44175"/>
            <a:ext cx="11686233" cy="664950"/>
          </a:xfrm>
        </p:spPr>
        <p:txBody>
          <a:bodyPr/>
          <a:lstStyle/>
          <a:p>
            <a:r>
              <a:rPr lang="en-US" dirty="0"/>
              <a:t>Where and What is the North Country in New York?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103" y="3804895"/>
            <a:ext cx="2382011" cy="2770746"/>
            <a:chOff x="9430046" y="3144168"/>
            <a:chExt cx="2855738" cy="3653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0046" y="3144168"/>
              <a:ext cx="2761954" cy="3222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9430046" y="6366448"/>
              <a:ext cx="28557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(Explore the Adirondacks | Official Adirondack Region Website, 2002)‌</a:t>
              </a:r>
            </a:p>
          </p:txBody>
        </p:sp>
      </p:grpSp>
      <p:pic>
        <p:nvPicPr>
          <p:cNvPr id="2050" name="Picture 2" descr="Image result for north country, ny  attrac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97" y="652296"/>
            <a:ext cx="4134919" cy="31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776465" y="652297"/>
            <a:ext cx="3207887" cy="2174880"/>
            <a:chOff x="3456058" y="3984299"/>
            <a:chExt cx="3465934" cy="26008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6058" y="3984299"/>
              <a:ext cx="3465934" cy="23100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456058" y="6169688"/>
              <a:ext cx="34659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(Family Friendly Hikes in the Adirondacks, 2018)</a:t>
              </a:r>
            </a:p>
            <a:p>
              <a:r>
                <a:rPr lang="en-US" sz="1050" dirty="0"/>
                <a:t>‌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887" y="4378090"/>
            <a:ext cx="3070561" cy="26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239" y="4650032"/>
            <a:ext cx="2455727" cy="2207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91750" y="547008"/>
            <a:ext cx="4829234" cy="3042717"/>
            <a:chOff x="-230097" y="589259"/>
            <a:chExt cx="4988710" cy="297422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27" r="15748"/>
            <a:stretch/>
          </p:blipFill>
          <p:spPr>
            <a:xfrm>
              <a:off x="-230097" y="589259"/>
              <a:ext cx="4988710" cy="286333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01761" y="3309571"/>
              <a:ext cx="417133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(</a:t>
              </a:r>
              <a:r>
                <a:rPr lang="en-US" sz="1050" i="1" dirty="0">
                  <a:solidFill>
                    <a:srgbClr val="000000"/>
                  </a:solidFill>
                </a:rPr>
                <a:t>An Introduction to the Top 10 Wine Regions of the USA</a:t>
              </a:r>
              <a:r>
                <a:rPr lang="en-US" sz="1050" dirty="0">
                  <a:solidFill>
                    <a:srgbClr val="000000"/>
                  </a:solidFill>
                </a:rPr>
                <a:t>, 2019)‌</a:t>
              </a:r>
              <a:endParaRPr lang="en-US" sz="1050" b="0" i="0" dirty="0">
                <a:solidFill>
                  <a:srgbClr val="000000"/>
                </a:solidFill>
                <a:effectLst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1" y="4650032"/>
            <a:ext cx="3388204" cy="19530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810690" y="2759859"/>
            <a:ext cx="3139436" cy="1831328"/>
            <a:chOff x="8810690" y="2731866"/>
            <a:chExt cx="3139436" cy="18313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10690" y="2731866"/>
              <a:ext cx="3139436" cy="1569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9768562" y="4301584"/>
              <a:ext cx="13610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(Shapiro, 2019)‌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8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138" y="170863"/>
            <a:ext cx="6370205" cy="1280890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51208" y="1451753"/>
            <a:ext cx="2806485" cy="1200918"/>
          </a:xfrm>
        </p:spPr>
        <p:txBody>
          <a:bodyPr/>
          <a:lstStyle/>
          <a:p>
            <a:r>
              <a:rPr lang="en-US" dirty="0"/>
              <a:t>Wine Production</a:t>
            </a:r>
          </a:p>
          <a:p>
            <a:r>
              <a:rPr lang="en-US" dirty="0"/>
              <a:t>Wine Tourism</a:t>
            </a:r>
          </a:p>
          <a:p>
            <a:r>
              <a:rPr lang="en-US" dirty="0"/>
              <a:t>Brand Equity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76" y="251209"/>
            <a:ext cx="1676819" cy="223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/>
          <a:stretch/>
        </p:blipFill>
        <p:spPr>
          <a:xfrm>
            <a:off x="378307" y="3321011"/>
            <a:ext cx="2186387" cy="338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19560"/>
          <a:stretch/>
        </p:blipFill>
        <p:spPr>
          <a:xfrm>
            <a:off x="5358299" y="2421653"/>
            <a:ext cx="1833538" cy="2139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b="29524"/>
          <a:stretch/>
        </p:blipFill>
        <p:spPr>
          <a:xfrm>
            <a:off x="5540957" y="124721"/>
            <a:ext cx="2535655" cy="223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0" b="17216"/>
          <a:stretch/>
        </p:blipFill>
        <p:spPr>
          <a:xfrm>
            <a:off x="10198156" y="4471082"/>
            <a:ext cx="1895222" cy="22363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r="18482" b="20879"/>
          <a:stretch/>
        </p:blipFill>
        <p:spPr>
          <a:xfrm>
            <a:off x="6367232" y="4581443"/>
            <a:ext cx="1821760" cy="2265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2015" r="3056" b="24835"/>
          <a:stretch/>
        </p:blipFill>
        <p:spPr>
          <a:xfrm>
            <a:off x="8188992" y="2911011"/>
            <a:ext cx="1988348" cy="18549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8714" b="19560"/>
          <a:stretch/>
        </p:blipFill>
        <p:spPr>
          <a:xfrm>
            <a:off x="8113493" y="251209"/>
            <a:ext cx="2037144" cy="250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 b="26077"/>
          <a:stretch/>
        </p:blipFill>
        <p:spPr>
          <a:xfrm>
            <a:off x="2691793" y="4581443"/>
            <a:ext cx="2639549" cy="2180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1046547"/>
            <a:ext cx="2568401" cy="342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/>
          <a:srcRect l="6993" r="9032"/>
          <a:stretch/>
        </p:blipFill>
        <p:spPr>
          <a:xfrm>
            <a:off x="8145421" y="4768087"/>
            <a:ext cx="2052735" cy="19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043" y="207011"/>
            <a:ext cx="7937748" cy="1280890"/>
          </a:xfrm>
        </p:spPr>
        <p:txBody>
          <a:bodyPr/>
          <a:lstStyle/>
          <a:p>
            <a:r>
              <a:rPr lang="en-US" dirty="0"/>
              <a:t>Overview of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02" y="1245755"/>
            <a:ext cx="6655271" cy="17235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Due to being so young the challenges for wine production in Northern New York:</a:t>
            </a:r>
          </a:p>
          <a:p>
            <a:pPr lvl="1"/>
            <a:r>
              <a:rPr lang="en-US" dirty="0"/>
              <a:t>Building brand equity</a:t>
            </a:r>
          </a:p>
          <a:p>
            <a:pPr lvl="1"/>
            <a:r>
              <a:rPr lang="en-US" dirty="0"/>
              <a:t>Climate</a:t>
            </a:r>
          </a:p>
          <a:p>
            <a:pPr lvl="1"/>
            <a:r>
              <a:rPr lang="en-US" dirty="0"/>
              <a:t>Genetically engineered grapes</a:t>
            </a:r>
          </a:p>
          <a:p>
            <a:pPr lvl="1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28863" y="3071957"/>
            <a:ext cx="2847317" cy="1641823"/>
            <a:chOff x="3798351" y="529849"/>
            <a:chExt cx="5238750" cy="26161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8351" y="529849"/>
              <a:ext cx="5238750" cy="2362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98351" y="2892049"/>
              <a:ext cx="52387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Logo - Picture of Thousand Islands Winery, Alexandria Bay - TripAdvisor</a:t>
              </a:r>
              <a:r>
                <a:rPr lang="en-US" sz="1050" dirty="0"/>
                <a:t>, 2008)‌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34926" y="4700986"/>
            <a:ext cx="1698173" cy="2153284"/>
            <a:chOff x="291401" y="4467388"/>
            <a:chExt cx="1698173" cy="2153284"/>
          </a:xfrm>
        </p:grpSpPr>
        <p:pic>
          <p:nvPicPr>
            <p:cNvPr id="9" name="Picture 24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7D98B9B1-6172-49DE-A4B3-3FE25D235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5391" r="3548" b="7469"/>
            <a:stretch/>
          </p:blipFill>
          <p:spPr>
            <a:xfrm>
              <a:off x="291401" y="4467388"/>
              <a:ext cx="1698173" cy="172239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1645" y="6189785"/>
              <a:ext cx="15976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Coyote Moon Vineyards</a:t>
              </a:r>
              <a:r>
                <a:rPr lang="en-US" sz="1050" dirty="0"/>
                <a:t>, 2018)‌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15978" y="4491573"/>
            <a:ext cx="1894189" cy="2326605"/>
            <a:chOff x="1851371" y="4456708"/>
            <a:chExt cx="1894189" cy="23266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6447DF-1F8F-4463-9C86-5F0FB550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51371" y="4456708"/>
              <a:ext cx="1894189" cy="18941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57996" y="6367815"/>
              <a:ext cx="188756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Three Brothers Wineries &amp; Estates</a:t>
              </a:r>
              <a:r>
                <a:rPr lang="en-US" sz="1050" dirty="0"/>
                <a:t>, 2008)‌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96211" y="5242810"/>
            <a:ext cx="2734465" cy="1299835"/>
            <a:chOff x="3969081" y="4456708"/>
            <a:chExt cx="2734465" cy="1299835"/>
          </a:xfrm>
        </p:grpSpPr>
        <p:sp>
          <p:nvSpPr>
            <p:cNvPr id="19" name="TextBox 18"/>
            <p:cNvSpPr txBox="1"/>
            <p:nvPr/>
          </p:nvSpPr>
          <p:spPr>
            <a:xfrm>
              <a:off x="3970395" y="5494933"/>
              <a:ext cx="27331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(Otter Creek Winery, 2017)‌</a:t>
              </a:r>
            </a:p>
          </p:txBody>
        </p:sp>
        <p:pic>
          <p:nvPicPr>
            <p:cNvPr id="1026" name="Picture 2" descr="Image result for otter Creek Winer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081" y="4456708"/>
              <a:ext cx="2667000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9776027" y="6503020"/>
            <a:ext cx="220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(</a:t>
            </a:r>
            <a:r>
              <a:rPr lang="en-US" sz="1050" dirty="0" err="1"/>
              <a:t>Kazzit</a:t>
            </a:r>
            <a:r>
              <a:rPr lang="en-US" sz="1050" dirty="0"/>
              <a:t>, 2016)‌</a:t>
            </a:r>
          </a:p>
          <a:p>
            <a:endParaRPr lang="en-US" sz="1050" dirty="0"/>
          </a:p>
        </p:txBody>
      </p:sp>
      <p:pic>
        <p:nvPicPr>
          <p:cNvPr id="1028" name="Picture 4" descr="Image result for the cape wine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027" y="4810599"/>
            <a:ext cx="2226461" cy="16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568912" y="2595435"/>
            <a:ext cx="2311122" cy="1882041"/>
            <a:chOff x="6561574" y="2049864"/>
            <a:chExt cx="2311122" cy="1882041"/>
          </a:xfrm>
        </p:grpSpPr>
        <p:sp>
          <p:nvSpPr>
            <p:cNvPr id="22" name="TextBox 21"/>
            <p:cNvSpPr txBox="1"/>
            <p:nvPr/>
          </p:nvSpPr>
          <p:spPr>
            <a:xfrm>
              <a:off x="6561574" y="3516407"/>
              <a:ext cx="231112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Our Logos | New York Wine &amp; Grape</a:t>
              </a:r>
              <a:r>
                <a:rPr lang="en-US" sz="1050" dirty="0"/>
                <a:t>, 2018)‌</a:t>
              </a:r>
            </a:p>
          </p:txBody>
        </p:sp>
        <p:pic>
          <p:nvPicPr>
            <p:cNvPr id="1030" name="Picture 6" descr="Image result for new york wine and grape foundation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6" t="8100" r="11028" b="16875"/>
            <a:stretch/>
          </p:blipFill>
          <p:spPr bwMode="auto">
            <a:xfrm>
              <a:off x="6561574" y="2049864"/>
              <a:ext cx="2311121" cy="1477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188876" y="374676"/>
            <a:ext cx="2449118" cy="2262239"/>
            <a:chOff x="4550796" y="2481566"/>
            <a:chExt cx="2392616" cy="2121977"/>
          </a:xfrm>
        </p:grpSpPr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76"/>
            <a:stretch/>
          </p:blipFill>
          <p:spPr bwMode="auto">
            <a:xfrm>
              <a:off x="4550796" y="2481566"/>
              <a:ext cx="2392616" cy="1860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550796" y="4341933"/>
              <a:ext cx="23926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(Siren, 2018)‌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18183" y="3000684"/>
            <a:ext cx="1908726" cy="1870501"/>
            <a:chOff x="6694098" y="2611289"/>
            <a:chExt cx="1908726" cy="1870501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561B1207-A570-4122-80D7-2801A487F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6660" b="2500"/>
            <a:stretch/>
          </p:blipFill>
          <p:spPr>
            <a:xfrm>
              <a:off x="6694098" y="2611289"/>
              <a:ext cx="1908726" cy="16355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C77829-8D1F-429D-8B3C-B698AA43002C}"/>
                </a:ext>
              </a:extLst>
            </p:cNvPr>
            <p:cNvSpPr txBox="1"/>
            <p:nvPr/>
          </p:nvSpPr>
          <p:spPr>
            <a:xfrm>
              <a:off x="6694099" y="4235569"/>
              <a:ext cx="1908725" cy="24622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/>
                <a:t>(Logo,” 2011)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076688" y="640080"/>
            <a:ext cx="1728216" cy="923330"/>
          </a:xfrm>
          <a:prstGeom prst="rect">
            <a:avLst/>
          </a:prstGeom>
          <a:solidFill>
            <a:srgbClr val="A5301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First Winery Opened in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21727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919" y="164329"/>
            <a:ext cx="8911687" cy="645803"/>
          </a:xfrm>
        </p:spPr>
        <p:txBody>
          <a:bodyPr/>
          <a:lstStyle/>
          <a:p>
            <a:r>
              <a:rPr lang="en-US" dirty="0"/>
              <a:t>Grape Pedigree</a:t>
            </a:r>
          </a:p>
        </p:txBody>
      </p:sp>
      <p:pic>
        <p:nvPicPr>
          <p:cNvPr id="6" name="Picture 6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28066D7-D4FB-449E-AB23-80CE8CFB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285" y="762115"/>
            <a:ext cx="4028688" cy="5962343"/>
          </a:xfrm>
          <a:prstGeom prst="rect">
            <a:avLst/>
          </a:prstGeom>
        </p:spPr>
      </p:pic>
      <p:pic>
        <p:nvPicPr>
          <p:cNvPr id="10" name="Picture 10" descr="A close up of a garden&#10;&#10;Description generated with very high confidence">
            <a:extLst>
              <a:ext uri="{FF2B5EF4-FFF2-40B4-BE49-F238E27FC236}">
                <a16:creationId xmlns:a16="http://schemas.microsoft.com/office/drawing/2014/main" id="{170D6441-F528-457A-9A3C-9ADBD235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424" y="283413"/>
            <a:ext cx="1136171" cy="2021096"/>
          </a:xfrm>
          <a:prstGeom prst="rect">
            <a:avLst/>
          </a:prstGeom>
        </p:spPr>
      </p:pic>
      <p:pic>
        <p:nvPicPr>
          <p:cNvPr id="12" name="Picture 12" descr="A group of fruit and vegetable stand&#10;&#10;Description generated with high confidence">
            <a:extLst>
              <a:ext uri="{FF2B5EF4-FFF2-40B4-BE49-F238E27FC236}">
                <a16:creationId xmlns:a16="http://schemas.microsoft.com/office/drawing/2014/main" id="{3F0D5BE8-C3CC-450C-B51D-C1C038F52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751" y="2545511"/>
            <a:ext cx="1145517" cy="1925129"/>
          </a:xfrm>
          <a:prstGeom prst="rect">
            <a:avLst/>
          </a:prstGeom>
        </p:spPr>
      </p:pic>
      <p:pic>
        <p:nvPicPr>
          <p:cNvPr id="14" name="Picture 14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3CF348A3-D930-43E2-ADB1-8538B5C69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085" y="4688097"/>
            <a:ext cx="1124849" cy="17518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2729" y="679511"/>
            <a:ext cx="4991877" cy="5934272"/>
            <a:chOff x="5580605" y="1151901"/>
            <a:chExt cx="4618867" cy="51871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605" y="1386100"/>
              <a:ext cx="4593230" cy="4953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21193" y="1151901"/>
              <a:ext cx="4578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Frontenac (Noir, Gris, Blanc)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8" y="125381"/>
            <a:ext cx="1605820" cy="214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32" y="4687390"/>
            <a:ext cx="1640187" cy="2179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667" y="2230775"/>
            <a:ext cx="1601978" cy="255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874985" y="6596831"/>
            <a:ext cx="40246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Image: CCC Home - Minnesota Grape Growers Association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, 2019)‌</a:t>
            </a:r>
            <a:endParaRPr lang="en-US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093" y="161108"/>
            <a:ext cx="8911687" cy="1280890"/>
          </a:xfrm>
        </p:spPr>
        <p:txBody>
          <a:bodyPr/>
          <a:lstStyle/>
          <a:p>
            <a:r>
              <a:rPr lang="en-US" dirty="0"/>
              <a:t>Grape Pedigree</a:t>
            </a:r>
          </a:p>
        </p:txBody>
      </p:sp>
      <p:pic>
        <p:nvPicPr>
          <p:cNvPr id="4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B3BE91E-7006-42E3-B5D2-A15983740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6936" y="801299"/>
            <a:ext cx="4145308" cy="5431017"/>
          </a:xfrm>
          <a:prstGeom prst="rect">
            <a:avLst/>
          </a:prstGeom>
        </p:spPr>
      </p:pic>
      <p:pic>
        <p:nvPicPr>
          <p:cNvPr id="6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87113DE9-D548-459B-8FF0-7FDAB4A151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751" y="801553"/>
            <a:ext cx="5029199" cy="5187581"/>
          </a:xfrm>
          <a:prstGeom prst="rect">
            <a:avLst/>
          </a:prstGeom>
        </p:spPr>
      </p:pic>
      <p:pic>
        <p:nvPicPr>
          <p:cNvPr id="8" name="Picture 8" descr="A picture containing grape, fruit, outdoor, plant&#10;&#10;Description generated with very high confidence">
            <a:extLst>
              <a:ext uri="{FF2B5EF4-FFF2-40B4-BE49-F238E27FC236}">
                <a16:creationId xmlns:a16="http://schemas.microsoft.com/office/drawing/2014/main" id="{1B6F2CAD-AAA2-49C5-B6D3-6C78307D5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807" y="426469"/>
            <a:ext cx="1135632" cy="1677479"/>
          </a:xfrm>
          <a:prstGeom prst="rect">
            <a:avLst/>
          </a:prstGeom>
        </p:spPr>
      </p:pic>
      <p:pic>
        <p:nvPicPr>
          <p:cNvPr id="10" name="Picture 10" descr="A bunch of fruit&#10;&#10;Description generated with high confidence">
            <a:extLst>
              <a:ext uri="{FF2B5EF4-FFF2-40B4-BE49-F238E27FC236}">
                <a16:creationId xmlns:a16="http://schemas.microsoft.com/office/drawing/2014/main" id="{E1F8EBF7-2324-46E3-AD96-2B1126DA3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311" y="2326346"/>
            <a:ext cx="1176248" cy="1759611"/>
          </a:xfrm>
          <a:prstGeom prst="rect">
            <a:avLst/>
          </a:prstGeom>
        </p:spPr>
      </p:pic>
      <p:pic>
        <p:nvPicPr>
          <p:cNvPr id="12" name="Picture 12" descr="A picture containing fruit, grape, outdoor, tree&#10;&#10;Description generated with very high confidence">
            <a:extLst>
              <a:ext uri="{FF2B5EF4-FFF2-40B4-BE49-F238E27FC236}">
                <a16:creationId xmlns:a16="http://schemas.microsoft.com/office/drawing/2014/main" id="{8668BCDE-49EC-4357-A618-FE078175C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8270" y="4335043"/>
            <a:ext cx="1138328" cy="1897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28" y="1337563"/>
            <a:ext cx="1274174" cy="1700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00" y="4782138"/>
            <a:ext cx="1395101" cy="18623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072565" y="5365313"/>
            <a:ext cx="4246886" cy="1349869"/>
            <a:chOff x="4072565" y="5299996"/>
            <a:chExt cx="4246886" cy="13498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72565" y="5299996"/>
              <a:ext cx="4246886" cy="10896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72565" y="6395949"/>
              <a:ext cx="424688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105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File:University of Minnesota wordmark.png - Wikimedia Commons</a:t>
              </a:r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, 2009)‌</a:t>
              </a:r>
              <a:endPara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157-22E8-4237-BF7B-796D2777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855" y="184082"/>
            <a:ext cx="8911687" cy="1280890"/>
          </a:xfrm>
        </p:spPr>
        <p:txBody>
          <a:bodyPr/>
          <a:lstStyle/>
          <a:p>
            <a:r>
              <a:rPr lang="en-US" dirty="0"/>
              <a:t>Review of Prior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D28C0-687F-4592-87E9-5293012E2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78" y="1669480"/>
            <a:ext cx="2787203" cy="31336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Brand Equity of Premium Wines – France vs California, U.S.A.</a:t>
            </a:r>
          </a:p>
          <a:p>
            <a:r>
              <a:rPr lang="en-US" sz="2000" dirty="0"/>
              <a:t>Climate Change and Viticulture – Globally and in Quebec, Canada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69" y="764103"/>
            <a:ext cx="7959801" cy="5479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6810" y="6293832"/>
            <a:ext cx="8965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https://www2.potsdam.edu/griffipr/GlobalClimateChangeInfluencesWineProductionandTourisminNorthernNewYork.pdf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939" y="205546"/>
            <a:ext cx="3760138" cy="905257"/>
          </a:xfrm>
        </p:spPr>
        <p:txBody>
          <a:bodyPr>
            <a:noAutofit/>
          </a:bodyPr>
          <a:lstStyle/>
          <a:p>
            <a:r>
              <a:rPr lang="en-US" u="sng" dirty="0"/>
              <a:t>Methodology</a:t>
            </a:r>
            <a:br>
              <a:rPr lang="en-US" u="sng" dirty="0"/>
            </a:br>
            <a:endParaRPr lang="en-US" u="sng" dirty="0"/>
          </a:p>
        </p:txBody>
      </p:sp>
      <p:pic>
        <p:nvPicPr>
          <p:cNvPr id="8" name="Picture 8" descr="A picture containing person, bottle, man, indoor&#10;&#10;Description generated with very high confidence">
            <a:extLst>
              <a:ext uri="{FF2B5EF4-FFF2-40B4-BE49-F238E27FC236}">
                <a16:creationId xmlns:a16="http://schemas.microsoft.com/office/drawing/2014/main" id="{52AF271A-0BD1-40B2-A663-82AE9FEB2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78" y="4113564"/>
            <a:ext cx="2268748" cy="2239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0" descr="A black sign with white text on a wooden pole&#10;&#10;Description generated with high confidence">
            <a:extLst>
              <a:ext uri="{FF2B5EF4-FFF2-40B4-BE49-F238E27FC236}">
                <a16:creationId xmlns:a16="http://schemas.microsoft.com/office/drawing/2014/main" id="{475D3B06-1C0B-4284-811B-A08EA14CD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4" y="4162771"/>
            <a:ext cx="2225616" cy="222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7" y="1274708"/>
            <a:ext cx="4320794" cy="2768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Qualitative Analysis:</a:t>
            </a:r>
          </a:p>
          <a:p>
            <a:pPr lvl="1"/>
            <a:r>
              <a:rPr lang="en-US" sz="2000" dirty="0"/>
              <a:t>Existing Literature</a:t>
            </a:r>
          </a:p>
          <a:p>
            <a:pPr lvl="1"/>
            <a:r>
              <a:rPr lang="en-US" sz="2000" dirty="0"/>
              <a:t>Climate Data</a:t>
            </a:r>
          </a:p>
          <a:p>
            <a:pPr lvl="1"/>
            <a:r>
              <a:rPr lang="en-US" sz="2000" dirty="0"/>
              <a:t>Pedigrees of Grapes</a:t>
            </a:r>
          </a:p>
          <a:p>
            <a:pPr lvl="1"/>
            <a:r>
              <a:rPr lang="en-US" sz="2000" dirty="0"/>
              <a:t>Regional Economic Data</a:t>
            </a:r>
          </a:p>
          <a:p>
            <a:pPr lvl="1"/>
            <a:r>
              <a:rPr lang="en-US" sz="2000" dirty="0"/>
              <a:t>Qualitative Interviews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91" y="-46845"/>
            <a:ext cx="7303224" cy="6025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79102" y="6486215"/>
            <a:ext cx="8965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https://www2.potsdam.edu/griffipr/GlobalClimateChangeInfluencesWineProductionandTourisminNorthernNewYork.pdf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D147-4A5A-456A-AC48-61041E44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432" y="187849"/>
            <a:ext cx="8911687" cy="707057"/>
          </a:xfrm>
        </p:spPr>
        <p:txBody>
          <a:bodyPr>
            <a:no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BB7D-2663-4CDD-B4B3-30B702693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41" y="1107230"/>
            <a:ext cx="5767298" cy="29570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Local Concerns Regarding Climate Change</a:t>
            </a:r>
          </a:p>
          <a:p>
            <a:r>
              <a:rPr lang="en-US" dirty="0"/>
              <a:t>Measures Taken by Winery Operators</a:t>
            </a:r>
          </a:p>
          <a:p>
            <a:r>
              <a:rPr lang="en-US" dirty="0"/>
              <a:t>Climate Change and Tourism</a:t>
            </a:r>
          </a:p>
          <a:p>
            <a:r>
              <a:rPr lang="en-US" dirty="0"/>
              <a:t>Climate Change and Wine Production</a:t>
            </a:r>
          </a:p>
          <a:p>
            <a:r>
              <a:rPr lang="en-US" dirty="0"/>
              <a:t>Current Promotional Activities</a:t>
            </a:r>
          </a:p>
          <a:p>
            <a:r>
              <a:rPr lang="en-US" dirty="0"/>
              <a:t>Wine Tourism in Northern New York is Growing</a:t>
            </a:r>
          </a:p>
          <a:p>
            <a:r>
              <a:rPr lang="en-US" dirty="0"/>
              <a:t>Wine Tourism Outlook for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52" y="243510"/>
            <a:ext cx="2064734" cy="2752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2"/>
          <a:stretch/>
        </p:blipFill>
        <p:spPr>
          <a:xfrm>
            <a:off x="9794100" y="4064273"/>
            <a:ext cx="2280786" cy="2267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6223518" y="4064273"/>
            <a:ext cx="3355622" cy="2691967"/>
            <a:chOff x="6064898" y="3757441"/>
            <a:chExt cx="3392944" cy="26919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4898" y="3757441"/>
              <a:ext cx="3392944" cy="22610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6064898" y="6018521"/>
              <a:ext cx="339294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(Wines for Thanksgiving, 2019)</a:t>
              </a:r>
            </a:p>
            <a:p>
              <a:r>
                <a:rPr lang="en-US" sz="1050" dirty="0"/>
                <a:t>‌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236" y="4064273"/>
            <a:ext cx="5715000" cy="2847515"/>
            <a:chOff x="256236" y="4064273"/>
            <a:chExt cx="5715000" cy="28475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t="21469" b="15102"/>
            <a:stretch/>
          </p:blipFill>
          <p:spPr>
            <a:xfrm>
              <a:off x="256236" y="4064273"/>
              <a:ext cx="5715000" cy="24166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256236" y="6480901"/>
              <a:ext cx="474963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(Coyote Moon Vineyard - Harvest Festival | Visit the 1000 Islands, 2018)</a:t>
              </a:r>
            </a:p>
            <a:p>
              <a:r>
                <a:rPr lang="en-US" sz="1050" dirty="0"/>
                <a:t>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778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541</Words>
  <Application>Microsoft Macintosh PowerPoint</Application>
  <PresentationFormat>Widescreen</PresentationFormat>
  <Paragraphs>73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Wisp</vt:lpstr>
      <vt:lpstr>Global Climate Change Influences Wine Production and Tourism in Northern New York</vt:lpstr>
      <vt:lpstr>Where and What is the North Country in New York?</vt:lpstr>
      <vt:lpstr>Purpose</vt:lpstr>
      <vt:lpstr>Overview of Problem</vt:lpstr>
      <vt:lpstr>Grape Pedigree</vt:lpstr>
      <vt:lpstr>Grape Pedigree</vt:lpstr>
      <vt:lpstr>Review of Prior Research</vt:lpstr>
      <vt:lpstr>Methodology </vt:lpstr>
      <vt:lpstr>Results </vt:lpstr>
      <vt:lpstr>Recommendations</vt:lpstr>
      <vt:lpstr>Exploring the Thousand Islands Region</vt:lpstr>
    </vt:vector>
  </TitlesOfParts>
  <Company>Suny Jefferson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Robinson</dc:creator>
  <cp:lastModifiedBy>Thomas N. Baker</cp:lastModifiedBy>
  <cp:revision>117</cp:revision>
  <dcterms:created xsi:type="dcterms:W3CDTF">2019-02-02T21:18:56Z</dcterms:created>
  <dcterms:modified xsi:type="dcterms:W3CDTF">2020-04-23T18:47:51Z</dcterms:modified>
</cp:coreProperties>
</file>