
<file path=[Content_Types].xml><?xml version="1.0" encoding="utf-8"?>
<Types xmlns="http://schemas.openxmlformats.org/package/2006/content-types">
  <Default Extension="jp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3891200" cy="32918400"/>
  <p:notesSz cx="6858000" cy="9144000"/>
  <p:photoAlbum layout="2picTitle"/>
  <p:defaultTextStyle>
    <a:defPPr>
      <a:defRPr lang="en-US"/>
    </a:defPPr>
    <a:lvl1pPr marL="0" algn="l" defTabSz="3686389" rtl="0" eaLnBrk="1" latinLnBrk="0" hangingPunct="1">
      <a:defRPr sz="7300" kern="1200">
        <a:solidFill>
          <a:schemeClr val="tx1"/>
        </a:solidFill>
        <a:latin typeface="+mn-lt"/>
        <a:ea typeface="+mn-ea"/>
        <a:cs typeface="+mn-cs"/>
      </a:defRPr>
    </a:lvl1pPr>
    <a:lvl2pPr marL="1843197" algn="l" defTabSz="3686389" rtl="0" eaLnBrk="1" latinLnBrk="0" hangingPunct="1">
      <a:defRPr sz="7300" kern="1200">
        <a:solidFill>
          <a:schemeClr val="tx1"/>
        </a:solidFill>
        <a:latin typeface="+mn-lt"/>
        <a:ea typeface="+mn-ea"/>
        <a:cs typeface="+mn-cs"/>
      </a:defRPr>
    </a:lvl2pPr>
    <a:lvl3pPr marL="3686389" algn="l" defTabSz="3686389" rtl="0" eaLnBrk="1" latinLnBrk="0" hangingPunct="1">
      <a:defRPr sz="7300" kern="1200">
        <a:solidFill>
          <a:schemeClr val="tx1"/>
        </a:solidFill>
        <a:latin typeface="+mn-lt"/>
        <a:ea typeface="+mn-ea"/>
        <a:cs typeface="+mn-cs"/>
      </a:defRPr>
    </a:lvl3pPr>
    <a:lvl4pPr marL="5529582" algn="l" defTabSz="3686389" rtl="0" eaLnBrk="1" latinLnBrk="0" hangingPunct="1">
      <a:defRPr sz="7300" kern="1200">
        <a:solidFill>
          <a:schemeClr val="tx1"/>
        </a:solidFill>
        <a:latin typeface="+mn-lt"/>
        <a:ea typeface="+mn-ea"/>
        <a:cs typeface="+mn-cs"/>
      </a:defRPr>
    </a:lvl4pPr>
    <a:lvl5pPr marL="7372778" algn="l" defTabSz="3686389" rtl="0" eaLnBrk="1" latinLnBrk="0" hangingPunct="1">
      <a:defRPr sz="7300" kern="1200">
        <a:solidFill>
          <a:schemeClr val="tx1"/>
        </a:solidFill>
        <a:latin typeface="+mn-lt"/>
        <a:ea typeface="+mn-ea"/>
        <a:cs typeface="+mn-cs"/>
      </a:defRPr>
    </a:lvl5pPr>
    <a:lvl6pPr marL="9215975" algn="l" defTabSz="3686389" rtl="0" eaLnBrk="1" latinLnBrk="0" hangingPunct="1">
      <a:defRPr sz="7300" kern="1200">
        <a:solidFill>
          <a:schemeClr val="tx1"/>
        </a:solidFill>
        <a:latin typeface="+mn-lt"/>
        <a:ea typeface="+mn-ea"/>
        <a:cs typeface="+mn-cs"/>
      </a:defRPr>
    </a:lvl6pPr>
    <a:lvl7pPr marL="11059167" algn="l" defTabSz="3686389" rtl="0" eaLnBrk="1" latinLnBrk="0" hangingPunct="1">
      <a:defRPr sz="7300" kern="1200">
        <a:solidFill>
          <a:schemeClr val="tx1"/>
        </a:solidFill>
        <a:latin typeface="+mn-lt"/>
        <a:ea typeface="+mn-ea"/>
        <a:cs typeface="+mn-cs"/>
      </a:defRPr>
    </a:lvl7pPr>
    <a:lvl8pPr marL="12902360" algn="l" defTabSz="3686389" rtl="0" eaLnBrk="1" latinLnBrk="0" hangingPunct="1">
      <a:defRPr sz="7300" kern="1200">
        <a:solidFill>
          <a:schemeClr val="tx1"/>
        </a:solidFill>
        <a:latin typeface="+mn-lt"/>
        <a:ea typeface="+mn-ea"/>
        <a:cs typeface="+mn-cs"/>
      </a:defRPr>
    </a:lvl8pPr>
    <a:lvl9pPr marL="14745556" algn="l" defTabSz="3686389"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0" autoAdjust="0"/>
    <p:restoredTop sz="94665"/>
  </p:normalViewPr>
  <p:slideViewPr>
    <p:cSldViewPr snapToGrid="0">
      <p:cViewPr varScale="1">
        <p:scale>
          <a:sx n="20" d="100"/>
          <a:sy n="20" d="100"/>
        </p:scale>
        <p:origin x="1440" y="312"/>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8CD80-111D-4850-8C5D-FF647309EB67}" type="datetimeFigureOut">
              <a:rPr lang="en-US"/>
              <a:t>4/24/20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E8C8E-325A-4E45-B6F4-D5F60D12F5B7}"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3686389" rtl="0" eaLnBrk="1" latinLnBrk="0" hangingPunct="1">
      <a:defRPr sz="4800" kern="1200">
        <a:solidFill>
          <a:schemeClr val="tx1"/>
        </a:solidFill>
        <a:latin typeface="+mn-lt"/>
        <a:ea typeface="+mn-ea"/>
        <a:cs typeface="+mn-cs"/>
      </a:defRPr>
    </a:lvl1pPr>
    <a:lvl2pPr marL="1843197" algn="l" defTabSz="3686389" rtl="0" eaLnBrk="1" latinLnBrk="0" hangingPunct="1">
      <a:defRPr sz="4800" kern="1200">
        <a:solidFill>
          <a:schemeClr val="tx1"/>
        </a:solidFill>
        <a:latin typeface="+mn-lt"/>
        <a:ea typeface="+mn-ea"/>
        <a:cs typeface="+mn-cs"/>
      </a:defRPr>
    </a:lvl2pPr>
    <a:lvl3pPr marL="3686389" algn="l" defTabSz="3686389" rtl="0" eaLnBrk="1" latinLnBrk="0" hangingPunct="1">
      <a:defRPr sz="4800" kern="1200">
        <a:solidFill>
          <a:schemeClr val="tx1"/>
        </a:solidFill>
        <a:latin typeface="+mn-lt"/>
        <a:ea typeface="+mn-ea"/>
        <a:cs typeface="+mn-cs"/>
      </a:defRPr>
    </a:lvl3pPr>
    <a:lvl4pPr marL="5529582" algn="l" defTabSz="3686389" rtl="0" eaLnBrk="1" latinLnBrk="0" hangingPunct="1">
      <a:defRPr sz="4800" kern="1200">
        <a:solidFill>
          <a:schemeClr val="tx1"/>
        </a:solidFill>
        <a:latin typeface="+mn-lt"/>
        <a:ea typeface="+mn-ea"/>
        <a:cs typeface="+mn-cs"/>
      </a:defRPr>
    </a:lvl4pPr>
    <a:lvl5pPr marL="7372778" algn="l" defTabSz="3686389" rtl="0" eaLnBrk="1" latinLnBrk="0" hangingPunct="1">
      <a:defRPr sz="4800" kern="1200">
        <a:solidFill>
          <a:schemeClr val="tx1"/>
        </a:solidFill>
        <a:latin typeface="+mn-lt"/>
        <a:ea typeface="+mn-ea"/>
        <a:cs typeface="+mn-cs"/>
      </a:defRPr>
    </a:lvl5pPr>
    <a:lvl6pPr marL="9215975" algn="l" defTabSz="3686389" rtl="0" eaLnBrk="1" latinLnBrk="0" hangingPunct="1">
      <a:defRPr sz="4800" kern="1200">
        <a:solidFill>
          <a:schemeClr val="tx1"/>
        </a:solidFill>
        <a:latin typeface="+mn-lt"/>
        <a:ea typeface="+mn-ea"/>
        <a:cs typeface="+mn-cs"/>
      </a:defRPr>
    </a:lvl6pPr>
    <a:lvl7pPr marL="11059167" algn="l" defTabSz="3686389" rtl="0" eaLnBrk="1" latinLnBrk="0" hangingPunct="1">
      <a:defRPr sz="4800" kern="1200">
        <a:solidFill>
          <a:schemeClr val="tx1"/>
        </a:solidFill>
        <a:latin typeface="+mn-lt"/>
        <a:ea typeface="+mn-ea"/>
        <a:cs typeface="+mn-cs"/>
      </a:defRPr>
    </a:lvl7pPr>
    <a:lvl8pPr marL="12902360" algn="l" defTabSz="3686389" rtl="0" eaLnBrk="1" latinLnBrk="0" hangingPunct="1">
      <a:defRPr sz="4800" kern="1200">
        <a:solidFill>
          <a:schemeClr val="tx1"/>
        </a:solidFill>
        <a:latin typeface="+mn-lt"/>
        <a:ea typeface="+mn-ea"/>
        <a:cs typeface="+mn-cs"/>
      </a:defRPr>
    </a:lvl8pPr>
    <a:lvl9pPr marL="14745556" algn="l" defTabSz="3686389"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42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9700"/>
            </a:lvl1pPr>
            <a:lvl2pPr marL="1843197" indent="0" algn="ctr">
              <a:buNone/>
              <a:defRPr sz="8100"/>
            </a:lvl2pPr>
            <a:lvl3pPr marL="3686389" indent="0" algn="ctr">
              <a:buNone/>
              <a:defRPr sz="7300"/>
            </a:lvl3pPr>
            <a:lvl4pPr marL="5529582" indent="0" algn="ctr">
              <a:buNone/>
              <a:defRPr sz="6500"/>
            </a:lvl4pPr>
            <a:lvl5pPr marL="7372778" indent="0" algn="ctr">
              <a:buNone/>
              <a:defRPr sz="6500"/>
            </a:lvl5pPr>
            <a:lvl6pPr marL="9215975" indent="0" algn="ctr">
              <a:buNone/>
              <a:defRPr sz="6500"/>
            </a:lvl6pPr>
            <a:lvl7pPr marL="11059167" indent="0" algn="ctr">
              <a:buNone/>
              <a:defRPr sz="6500"/>
            </a:lvl7pPr>
            <a:lvl8pPr marL="12902360" indent="0" algn="ctr">
              <a:buNone/>
              <a:defRPr sz="6500"/>
            </a:lvl8pPr>
            <a:lvl9pPr marL="14745556" indent="0" algn="ctr">
              <a:buNone/>
              <a:defRPr sz="6500"/>
            </a:lvl9pPr>
          </a:lstStyle>
          <a:p>
            <a:r>
              <a:rPr lang="en-US"/>
              <a:t>Click to edit Master subtitle style</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80400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123194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08902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95266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59"/>
            <a:ext cx="37856160" cy="13693138"/>
          </a:xfrm>
        </p:spPr>
        <p:txBody>
          <a:bodyPr anchor="b"/>
          <a:lstStyle>
            <a:lvl1pPr>
              <a:defRPr sz="24200"/>
            </a:lvl1pPr>
          </a:lstStyle>
          <a:p>
            <a:r>
              <a:rPr lang="en-US"/>
              <a:t>Click to edit Master title style</a:t>
            </a:r>
          </a:p>
        </p:txBody>
      </p:sp>
      <p:sp>
        <p:nvSpPr>
          <p:cNvPr id="3" name="Text Placeholder 2"/>
          <p:cNvSpPr>
            <a:spLocks noGrp="1"/>
          </p:cNvSpPr>
          <p:nvPr>
            <p:ph type="body" idx="1"/>
          </p:nvPr>
        </p:nvSpPr>
        <p:spPr>
          <a:xfrm>
            <a:off x="2994660" y="22029439"/>
            <a:ext cx="37856160" cy="7200898"/>
          </a:xfrm>
        </p:spPr>
        <p:txBody>
          <a:bodyPr/>
          <a:lstStyle>
            <a:lvl1pPr marL="0" indent="0">
              <a:buNone/>
              <a:defRPr sz="9700">
                <a:solidFill>
                  <a:schemeClr val="tx1">
                    <a:tint val="75000"/>
                  </a:schemeClr>
                </a:solidFill>
              </a:defRPr>
            </a:lvl1pPr>
            <a:lvl2pPr marL="1843197" indent="0">
              <a:buNone/>
              <a:defRPr sz="8100">
                <a:solidFill>
                  <a:schemeClr val="tx1">
                    <a:tint val="75000"/>
                  </a:schemeClr>
                </a:solidFill>
              </a:defRPr>
            </a:lvl2pPr>
            <a:lvl3pPr marL="3686389" indent="0">
              <a:buNone/>
              <a:defRPr sz="7300">
                <a:solidFill>
                  <a:schemeClr val="tx1">
                    <a:tint val="75000"/>
                  </a:schemeClr>
                </a:solidFill>
              </a:defRPr>
            </a:lvl3pPr>
            <a:lvl4pPr marL="5529582" indent="0">
              <a:buNone/>
              <a:defRPr sz="6500">
                <a:solidFill>
                  <a:schemeClr val="tx1">
                    <a:tint val="75000"/>
                  </a:schemeClr>
                </a:solidFill>
              </a:defRPr>
            </a:lvl4pPr>
            <a:lvl5pPr marL="7372778" indent="0">
              <a:buNone/>
              <a:defRPr sz="6500">
                <a:solidFill>
                  <a:schemeClr val="tx1">
                    <a:tint val="75000"/>
                  </a:schemeClr>
                </a:solidFill>
              </a:defRPr>
            </a:lvl5pPr>
            <a:lvl6pPr marL="9215975" indent="0">
              <a:buNone/>
              <a:defRPr sz="6500">
                <a:solidFill>
                  <a:schemeClr val="tx1">
                    <a:tint val="75000"/>
                  </a:schemeClr>
                </a:solidFill>
              </a:defRPr>
            </a:lvl6pPr>
            <a:lvl7pPr marL="11059167" indent="0">
              <a:buNone/>
              <a:defRPr sz="6500">
                <a:solidFill>
                  <a:schemeClr val="tx1">
                    <a:tint val="75000"/>
                  </a:schemeClr>
                </a:solidFill>
              </a:defRPr>
            </a:lvl7pPr>
            <a:lvl8pPr marL="12902360" indent="0">
              <a:buNone/>
              <a:defRPr sz="6500">
                <a:solidFill>
                  <a:schemeClr val="tx1">
                    <a:tint val="75000"/>
                  </a:schemeClr>
                </a:solidFill>
              </a:defRPr>
            </a:lvl8pPr>
            <a:lvl9pPr marL="14745556" indent="0">
              <a:buNone/>
              <a:defRPr sz="6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189198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5E2661-E68A-4489-BB0F-F0AB4DAD250B}" type="datetimeFigureOut">
              <a:rPr lang="en-US" smtClean="0"/>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362407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9" y="8069582"/>
            <a:ext cx="18568033" cy="3954778"/>
          </a:xfrm>
        </p:spPr>
        <p:txBody>
          <a:bodyPr anchor="b"/>
          <a:lstStyle>
            <a:lvl1pPr marL="0" indent="0">
              <a:buNone/>
              <a:defRPr sz="9700" b="1"/>
            </a:lvl1pPr>
            <a:lvl2pPr marL="1843197" indent="0">
              <a:buNone/>
              <a:defRPr sz="8100" b="1"/>
            </a:lvl2pPr>
            <a:lvl3pPr marL="3686389" indent="0">
              <a:buNone/>
              <a:defRPr sz="7300" b="1"/>
            </a:lvl3pPr>
            <a:lvl4pPr marL="5529582" indent="0">
              <a:buNone/>
              <a:defRPr sz="6500" b="1"/>
            </a:lvl4pPr>
            <a:lvl5pPr marL="7372778" indent="0">
              <a:buNone/>
              <a:defRPr sz="6500" b="1"/>
            </a:lvl5pPr>
            <a:lvl6pPr marL="9215975" indent="0">
              <a:buNone/>
              <a:defRPr sz="6500" b="1"/>
            </a:lvl6pPr>
            <a:lvl7pPr marL="11059167" indent="0">
              <a:buNone/>
              <a:defRPr sz="6500" b="1"/>
            </a:lvl7pPr>
            <a:lvl8pPr marL="12902360" indent="0">
              <a:buNone/>
              <a:defRPr sz="6500" b="1"/>
            </a:lvl8pPr>
            <a:lvl9pPr marL="14745556" indent="0">
              <a:buNone/>
              <a:defRPr sz="6500" b="1"/>
            </a:lvl9pPr>
          </a:lstStyle>
          <a:p>
            <a:pPr lvl="0"/>
            <a:r>
              <a:rPr lang="en-US"/>
              <a:t>Edit Master text styles</a:t>
            </a:r>
          </a:p>
        </p:txBody>
      </p:sp>
      <p:sp>
        <p:nvSpPr>
          <p:cNvPr id="4" name="Content Placeholder 3"/>
          <p:cNvSpPr>
            <a:spLocks noGrp="1"/>
          </p:cNvSpPr>
          <p:nvPr>
            <p:ph sz="half" idx="2"/>
          </p:nvPr>
        </p:nvSpPr>
        <p:spPr>
          <a:xfrm>
            <a:off x="3023249" y="12024360"/>
            <a:ext cx="18568033"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4" y="8069582"/>
            <a:ext cx="18659477" cy="3954778"/>
          </a:xfrm>
        </p:spPr>
        <p:txBody>
          <a:bodyPr anchor="b"/>
          <a:lstStyle>
            <a:lvl1pPr marL="0" indent="0">
              <a:buNone/>
              <a:defRPr sz="9700" b="1"/>
            </a:lvl1pPr>
            <a:lvl2pPr marL="1843197" indent="0">
              <a:buNone/>
              <a:defRPr sz="8100" b="1"/>
            </a:lvl2pPr>
            <a:lvl3pPr marL="3686389" indent="0">
              <a:buNone/>
              <a:defRPr sz="7300" b="1"/>
            </a:lvl3pPr>
            <a:lvl4pPr marL="5529582" indent="0">
              <a:buNone/>
              <a:defRPr sz="6500" b="1"/>
            </a:lvl4pPr>
            <a:lvl5pPr marL="7372778" indent="0">
              <a:buNone/>
              <a:defRPr sz="6500" b="1"/>
            </a:lvl5pPr>
            <a:lvl6pPr marL="9215975" indent="0">
              <a:buNone/>
              <a:defRPr sz="6500" b="1"/>
            </a:lvl6pPr>
            <a:lvl7pPr marL="11059167" indent="0">
              <a:buNone/>
              <a:defRPr sz="6500" b="1"/>
            </a:lvl7pPr>
            <a:lvl8pPr marL="12902360" indent="0">
              <a:buNone/>
              <a:defRPr sz="6500" b="1"/>
            </a:lvl8pPr>
            <a:lvl9pPr marL="14745556" indent="0">
              <a:buNone/>
              <a:defRPr sz="6500" b="1"/>
            </a:lvl9pPr>
          </a:lstStyle>
          <a:p>
            <a:pPr lvl="0"/>
            <a:r>
              <a:rPr lang="en-US"/>
              <a:t>Edit Master text styles</a:t>
            </a:r>
          </a:p>
        </p:txBody>
      </p:sp>
      <p:sp>
        <p:nvSpPr>
          <p:cNvPr id="6" name="Content Placeholder 5"/>
          <p:cNvSpPr>
            <a:spLocks noGrp="1"/>
          </p:cNvSpPr>
          <p:nvPr>
            <p:ph sz="quarter" idx="4"/>
          </p:nvPr>
        </p:nvSpPr>
        <p:spPr>
          <a:xfrm>
            <a:off x="22219924"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E2661-E68A-4489-BB0F-F0AB4DAD250B}" type="datetimeFigureOut">
              <a:rPr lang="en-US" smtClean="0"/>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12221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5E2661-E68A-4489-BB0F-F0AB4DAD250B}" type="datetimeFigureOut">
              <a:rPr lang="en-US" smtClean="0"/>
              <a:t>4/24/20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301381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E2661-E68A-4489-BB0F-F0AB4DAD250B}" type="datetimeFigureOut">
              <a:rPr lang="en-US" smtClean="0"/>
              <a:t>4/24/20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90473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50" y="2194560"/>
            <a:ext cx="14156053" cy="7680960"/>
          </a:xfrm>
        </p:spPr>
        <p:txBody>
          <a:bodyPr anchor="b"/>
          <a:lstStyle>
            <a:lvl1pPr>
              <a:defRPr sz="1290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29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50" y="9875520"/>
            <a:ext cx="14156053" cy="18295622"/>
          </a:xfrm>
        </p:spPr>
        <p:txBody>
          <a:bodyPr/>
          <a:lstStyle>
            <a:lvl1pPr marL="0" indent="0">
              <a:buNone/>
              <a:defRPr sz="6500"/>
            </a:lvl1pPr>
            <a:lvl2pPr marL="1843197" indent="0">
              <a:buNone/>
              <a:defRPr sz="5600"/>
            </a:lvl2pPr>
            <a:lvl3pPr marL="3686389" indent="0">
              <a:buNone/>
              <a:defRPr sz="4800"/>
            </a:lvl3pPr>
            <a:lvl4pPr marL="5529582" indent="0">
              <a:buNone/>
              <a:defRPr sz="4000"/>
            </a:lvl4pPr>
            <a:lvl5pPr marL="7372778" indent="0">
              <a:buNone/>
              <a:defRPr sz="4000"/>
            </a:lvl5pPr>
            <a:lvl6pPr marL="9215975" indent="0">
              <a:buNone/>
              <a:defRPr sz="4000"/>
            </a:lvl6pPr>
            <a:lvl7pPr marL="11059167" indent="0">
              <a:buNone/>
              <a:defRPr sz="4000"/>
            </a:lvl7pPr>
            <a:lvl8pPr marL="12902360" indent="0">
              <a:buNone/>
              <a:defRPr sz="4000"/>
            </a:lvl8pPr>
            <a:lvl9pPr marL="14745556"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DF5E2661-E68A-4489-BB0F-F0AB4DAD250B}" type="datetimeFigureOut">
              <a:rPr lang="en-US" smtClean="0"/>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56495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50" y="2194560"/>
            <a:ext cx="14156053" cy="7680960"/>
          </a:xfrm>
        </p:spPr>
        <p:txBody>
          <a:bodyPr anchor="b"/>
          <a:lstStyle>
            <a:lvl1pPr>
              <a:defRPr sz="12900"/>
            </a:lvl1pPr>
          </a:lstStyle>
          <a:p>
            <a:r>
              <a:rPr lang="en-US"/>
              <a:t>Click to edit Master title style</a:t>
            </a:r>
          </a:p>
        </p:txBody>
      </p:sp>
      <p:sp>
        <p:nvSpPr>
          <p:cNvPr id="3" name="Picture Placeholder 2"/>
          <p:cNvSpPr>
            <a:spLocks noGrp="1"/>
          </p:cNvSpPr>
          <p:nvPr>
            <p:ph type="pic" idx="1"/>
          </p:nvPr>
        </p:nvSpPr>
        <p:spPr>
          <a:xfrm>
            <a:off x="18659477" y="4739647"/>
            <a:ext cx="22219920" cy="23393400"/>
          </a:xfrm>
        </p:spPr>
        <p:txBody>
          <a:bodyPr/>
          <a:lstStyle>
            <a:lvl1pPr marL="0" indent="0">
              <a:buNone/>
              <a:defRPr sz="12900"/>
            </a:lvl1pPr>
            <a:lvl2pPr marL="1843197" indent="0">
              <a:buNone/>
              <a:defRPr sz="11300"/>
            </a:lvl2pPr>
            <a:lvl3pPr marL="3686389" indent="0">
              <a:buNone/>
              <a:defRPr sz="9700"/>
            </a:lvl3pPr>
            <a:lvl4pPr marL="5529582" indent="0">
              <a:buNone/>
              <a:defRPr sz="8100"/>
            </a:lvl4pPr>
            <a:lvl5pPr marL="7372778" indent="0">
              <a:buNone/>
              <a:defRPr sz="8100"/>
            </a:lvl5pPr>
            <a:lvl6pPr marL="9215975" indent="0">
              <a:buNone/>
              <a:defRPr sz="8100"/>
            </a:lvl6pPr>
            <a:lvl7pPr marL="11059167" indent="0">
              <a:buNone/>
              <a:defRPr sz="8100"/>
            </a:lvl7pPr>
            <a:lvl8pPr marL="12902360" indent="0">
              <a:buNone/>
              <a:defRPr sz="8100"/>
            </a:lvl8pPr>
            <a:lvl9pPr marL="14745556" indent="0">
              <a:buNone/>
              <a:defRPr sz="8100"/>
            </a:lvl9pPr>
          </a:lstStyle>
          <a:p>
            <a:endParaRPr lang="en-US" dirty="0"/>
          </a:p>
        </p:txBody>
      </p:sp>
      <p:sp>
        <p:nvSpPr>
          <p:cNvPr id="4" name="Text Placeholder 3"/>
          <p:cNvSpPr>
            <a:spLocks noGrp="1"/>
          </p:cNvSpPr>
          <p:nvPr>
            <p:ph type="body" sz="half" idx="2"/>
          </p:nvPr>
        </p:nvSpPr>
        <p:spPr>
          <a:xfrm>
            <a:off x="3023250" y="9875520"/>
            <a:ext cx="14156053" cy="18295622"/>
          </a:xfrm>
        </p:spPr>
        <p:txBody>
          <a:bodyPr/>
          <a:lstStyle>
            <a:lvl1pPr marL="0" indent="0">
              <a:buNone/>
              <a:defRPr sz="6500"/>
            </a:lvl1pPr>
            <a:lvl2pPr marL="1843197" indent="0">
              <a:buNone/>
              <a:defRPr sz="5600"/>
            </a:lvl2pPr>
            <a:lvl3pPr marL="3686389" indent="0">
              <a:buNone/>
              <a:defRPr sz="4800"/>
            </a:lvl3pPr>
            <a:lvl4pPr marL="5529582" indent="0">
              <a:buNone/>
              <a:defRPr sz="4000"/>
            </a:lvl4pPr>
            <a:lvl5pPr marL="7372778" indent="0">
              <a:buNone/>
              <a:defRPr sz="4000"/>
            </a:lvl5pPr>
            <a:lvl6pPr marL="9215975" indent="0">
              <a:buNone/>
              <a:defRPr sz="4000"/>
            </a:lvl6pPr>
            <a:lvl7pPr marL="11059167" indent="0">
              <a:buNone/>
              <a:defRPr sz="4000"/>
            </a:lvl7pPr>
            <a:lvl8pPr marL="12902360" indent="0">
              <a:buNone/>
              <a:defRPr sz="4000"/>
            </a:lvl8pPr>
            <a:lvl9pPr marL="14745556"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DF5E2661-E68A-4489-BB0F-F0AB4DAD250B}" type="datetimeFigureOut">
              <a:rPr lang="en-US" smtClean="0"/>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89577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368638" tIns="184319" rIns="368638" bIns="184319"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368638" tIns="184319" rIns="368638" bIns="1843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92"/>
            <a:ext cx="9875520" cy="1752600"/>
          </a:xfrm>
          <a:prstGeom prst="rect">
            <a:avLst/>
          </a:prstGeom>
        </p:spPr>
        <p:txBody>
          <a:bodyPr vert="horz" lIns="368638" tIns="184319" rIns="368638" bIns="184319" rtlCol="0" anchor="ctr"/>
          <a:lstStyle>
            <a:lvl1pPr algn="l">
              <a:defRPr sz="4800">
                <a:solidFill>
                  <a:schemeClr val="tx1">
                    <a:tint val="75000"/>
                  </a:schemeClr>
                </a:solidFill>
              </a:defRPr>
            </a:lvl1pPr>
          </a:lstStyle>
          <a:p>
            <a:fld id="{DF5E2661-E68A-4489-BB0F-F0AB4DAD250B}" type="datetimeFigureOut">
              <a:rPr lang="en-US" smtClean="0"/>
              <a:t>4/24/20</a:t>
            </a:fld>
            <a:endParaRPr lang="en-US" dirty="0"/>
          </a:p>
        </p:txBody>
      </p:sp>
      <p:sp>
        <p:nvSpPr>
          <p:cNvPr id="5" name="Footer Placeholder 4"/>
          <p:cNvSpPr>
            <a:spLocks noGrp="1"/>
          </p:cNvSpPr>
          <p:nvPr>
            <p:ph type="ftr" sz="quarter" idx="3"/>
          </p:nvPr>
        </p:nvSpPr>
        <p:spPr>
          <a:xfrm>
            <a:off x="14538960" y="30510492"/>
            <a:ext cx="14813280" cy="1752600"/>
          </a:xfrm>
          <a:prstGeom prst="rect">
            <a:avLst/>
          </a:prstGeom>
        </p:spPr>
        <p:txBody>
          <a:bodyPr vert="horz" lIns="368638" tIns="184319" rIns="368638" bIns="184319"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92"/>
            <a:ext cx="9875520" cy="1752600"/>
          </a:xfrm>
          <a:prstGeom prst="rect">
            <a:avLst/>
          </a:prstGeom>
        </p:spPr>
        <p:txBody>
          <a:bodyPr vert="horz" lIns="368638" tIns="184319" rIns="368638" bIns="184319" rtlCol="0" anchor="ctr"/>
          <a:lstStyle>
            <a:lvl1pPr algn="r">
              <a:defRPr sz="4800">
                <a:solidFill>
                  <a:schemeClr val="tx1">
                    <a:tint val="75000"/>
                  </a:schemeClr>
                </a:solidFill>
              </a:defRPr>
            </a:lvl1pPr>
          </a:lstStyle>
          <a:p>
            <a:fld id="{E95CD9D9-CF2F-4D63-8DE0-4167742E6D6B}" type="slidenum">
              <a:rPr lang="en-US" smtClean="0"/>
              <a:t>‹#›</a:t>
            </a:fld>
            <a:endParaRPr lang="en-US" dirty="0"/>
          </a:p>
        </p:txBody>
      </p:sp>
    </p:spTree>
    <p:extLst>
      <p:ext uri="{BB962C8B-B14F-4D97-AF65-F5344CB8AC3E}">
        <p14:creationId xmlns:p14="http://schemas.microsoft.com/office/powerpoint/2010/main" val="13484473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686389" rtl="0" eaLnBrk="1" latinLnBrk="0" hangingPunct="1">
        <a:lnSpc>
          <a:spcPct val="90000"/>
        </a:lnSpc>
        <a:spcBef>
          <a:spcPct val="0"/>
        </a:spcBef>
        <a:buNone/>
        <a:defRPr sz="17700" kern="1200">
          <a:solidFill>
            <a:schemeClr val="tx1"/>
          </a:solidFill>
          <a:latin typeface="+mj-lt"/>
          <a:ea typeface="+mj-ea"/>
          <a:cs typeface="+mj-cs"/>
        </a:defRPr>
      </a:lvl1pPr>
    </p:titleStyle>
    <p:bodyStyle>
      <a:lvl1pPr marL="921594" indent="-921594" algn="l" defTabSz="3686389" rtl="0" eaLnBrk="1" latinLnBrk="0" hangingPunct="1">
        <a:lnSpc>
          <a:spcPct val="90000"/>
        </a:lnSpc>
        <a:spcBef>
          <a:spcPts val="4032"/>
        </a:spcBef>
        <a:buFont typeface="Arial" panose="020B0604020202020204" pitchFamily="34" charset="0"/>
        <a:buChar char="•"/>
        <a:defRPr sz="11300" kern="1200">
          <a:solidFill>
            <a:schemeClr val="tx1"/>
          </a:solidFill>
          <a:latin typeface="+mn-lt"/>
          <a:ea typeface="+mn-ea"/>
          <a:cs typeface="+mn-cs"/>
        </a:defRPr>
      </a:lvl1pPr>
      <a:lvl2pPr marL="2764791" indent="-921594" algn="l" defTabSz="3686389" rtl="0" eaLnBrk="1" latinLnBrk="0" hangingPunct="1">
        <a:lnSpc>
          <a:spcPct val="90000"/>
        </a:lnSpc>
        <a:spcBef>
          <a:spcPts val="2016"/>
        </a:spcBef>
        <a:buFont typeface="Arial" panose="020B0604020202020204" pitchFamily="34" charset="0"/>
        <a:buChar char="•"/>
        <a:defRPr sz="9700" kern="1200">
          <a:solidFill>
            <a:schemeClr val="tx1"/>
          </a:solidFill>
          <a:latin typeface="+mn-lt"/>
          <a:ea typeface="+mn-ea"/>
          <a:cs typeface="+mn-cs"/>
        </a:defRPr>
      </a:lvl2pPr>
      <a:lvl3pPr marL="4607987" indent="-921594" algn="l" defTabSz="3686389" rtl="0" eaLnBrk="1" latinLnBrk="0" hangingPunct="1">
        <a:lnSpc>
          <a:spcPct val="90000"/>
        </a:lnSpc>
        <a:spcBef>
          <a:spcPts val="2016"/>
        </a:spcBef>
        <a:buFont typeface="Arial" panose="020B0604020202020204" pitchFamily="34" charset="0"/>
        <a:buChar char="•"/>
        <a:defRPr sz="8100" kern="1200">
          <a:solidFill>
            <a:schemeClr val="tx1"/>
          </a:solidFill>
          <a:latin typeface="+mn-lt"/>
          <a:ea typeface="+mn-ea"/>
          <a:cs typeface="+mn-cs"/>
        </a:defRPr>
      </a:lvl3pPr>
      <a:lvl4pPr marL="6451180"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4pPr>
      <a:lvl5pPr marL="8294372"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5pPr>
      <a:lvl6pPr marL="10137569"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6pPr>
      <a:lvl7pPr marL="11980765"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7pPr>
      <a:lvl8pPr marL="13823962"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8pPr>
      <a:lvl9pPr marL="15667150"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9pPr>
    </p:bodyStyle>
    <p:otherStyle>
      <a:defPPr>
        <a:defRPr lang="en-US"/>
      </a:defPPr>
      <a:lvl1pPr marL="0" algn="l" defTabSz="3686389" rtl="0" eaLnBrk="1" latinLnBrk="0" hangingPunct="1">
        <a:defRPr sz="7300" kern="1200">
          <a:solidFill>
            <a:schemeClr val="tx1"/>
          </a:solidFill>
          <a:latin typeface="+mn-lt"/>
          <a:ea typeface="+mn-ea"/>
          <a:cs typeface="+mn-cs"/>
        </a:defRPr>
      </a:lvl1pPr>
      <a:lvl2pPr marL="1843197" algn="l" defTabSz="3686389" rtl="0" eaLnBrk="1" latinLnBrk="0" hangingPunct="1">
        <a:defRPr sz="7300" kern="1200">
          <a:solidFill>
            <a:schemeClr val="tx1"/>
          </a:solidFill>
          <a:latin typeface="+mn-lt"/>
          <a:ea typeface="+mn-ea"/>
          <a:cs typeface="+mn-cs"/>
        </a:defRPr>
      </a:lvl2pPr>
      <a:lvl3pPr marL="3686389" algn="l" defTabSz="3686389" rtl="0" eaLnBrk="1" latinLnBrk="0" hangingPunct="1">
        <a:defRPr sz="7300" kern="1200">
          <a:solidFill>
            <a:schemeClr val="tx1"/>
          </a:solidFill>
          <a:latin typeface="+mn-lt"/>
          <a:ea typeface="+mn-ea"/>
          <a:cs typeface="+mn-cs"/>
        </a:defRPr>
      </a:lvl3pPr>
      <a:lvl4pPr marL="5529582" algn="l" defTabSz="3686389" rtl="0" eaLnBrk="1" latinLnBrk="0" hangingPunct="1">
        <a:defRPr sz="7300" kern="1200">
          <a:solidFill>
            <a:schemeClr val="tx1"/>
          </a:solidFill>
          <a:latin typeface="+mn-lt"/>
          <a:ea typeface="+mn-ea"/>
          <a:cs typeface="+mn-cs"/>
        </a:defRPr>
      </a:lvl4pPr>
      <a:lvl5pPr marL="7372778" algn="l" defTabSz="3686389" rtl="0" eaLnBrk="1" latinLnBrk="0" hangingPunct="1">
        <a:defRPr sz="7300" kern="1200">
          <a:solidFill>
            <a:schemeClr val="tx1"/>
          </a:solidFill>
          <a:latin typeface="+mn-lt"/>
          <a:ea typeface="+mn-ea"/>
          <a:cs typeface="+mn-cs"/>
        </a:defRPr>
      </a:lvl5pPr>
      <a:lvl6pPr marL="9215975" algn="l" defTabSz="3686389" rtl="0" eaLnBrk="1" latinLnBrk="0" hangingPunct="1">
        <a:defRPr sz="7300" kern="1200">
          <a:solidFill>
            <a:schemeClr val="tx1"/>
          </a:solidFill>
          <a:latin typeface="+mn-lt"/>
          <a:ea typeface="+mn-ea"/>
          <a:cs typeface="+mn-cs"/>
        </a:defRPr>
      </a:lvl6pPr>
      <a:lvl7pPr marL="11059167" algn="l" defTabSz="3686389" rtl="0" eaLnBrk="1" latinLnBrk="0" hangingPunct="1">
        <a:defRPr sz="7300" kern="1200">
          <a:solidFill>
            <a:schemeClr val="tx1"/>
          </a:solidFill>
          <a:latin typeface="+mn-lt"/>
          <a:ea typeface="+mn-ea"/>
          <a:cs typeface="+mn-cs"/>
        </a:defRPr>
      </a:lvl7pPr>
      <a:lvl8pPr marL="12902360" algn="l" defTabSz="3686389" rtl="0" eaLnBrk="1" latinLnBrk="0" hangingPunct="1">
        <a:defRPr sz="7300" kern="1200">
          <a:solidFill>
            <a:schemeClr val="tx1"/>
          </a:solidFill>
          <a:latin typeface="+mn-lt"/>
          <a:ea typeface="+mn-ea"/>
          <a:cs typeface="+mn-cs"/>
        </a:defRPr>
      </a:lvl8pPr>
      <a:lvl9pPr marL="14745556" algn="l" defTabSz="3686389"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p4"/><Relationship Id="rId3" Type="http://schemas.microsoft.com/office/2007/relationships/media" Target="../media/media2.m4a"/><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image" Target="../media/image3.png"/><Relationship Id="rId2" Type="http://schemas.openxmlformats.org/officeDocument/2006/relationships/audio" Target="../media/media1.m4a"/><Relationship Id="rId16" Type="http://schemas.openxmlformats.org/officeDocument/2006/relationships/image" Target="../media/image2.pn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5" Type="http://schemas.openxmlformats.org/officeDocument/2006/relationships/slideLayout" Target="../slideLayouts/slideLayout6.xml"/><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7830" y="638048"/>
            <a:ext cx="42537884" cy="3801872"/>
          </a:xfrm>
          <a:prstGeom prst="rect">
            <a:avLst/>
          </a:prstGeom>
          <a:solidFill>
            <a:schemeClr val="tx2">
              <a:alpha val="75000"/>
            </a:schemeClr>
          </a:solidFill>
        </p:spPr>
        <p:txBody>
          <a:bodyPr wrap="square" lIns="368662" tIns="184331" rIns="368662" bIns="184331" rtlCol="0" anchor="t">
            <a:noAutofit/>
          </a:bodyPr>
          <a:lstStyle/>
          <a:p>
            <a:pPr algn="ctr"/>
            <a:r>
              <a:rPr lang="en-US" sz="4000" dirty="0">
                <a:solidFill>
                  <a:schemeClr val="bg1"/>
                </a:solidFill>
              </a:rPr>
              <a:t>Compassionate Actions for Friends, Strangers, and Ourselves: </a:t>
            </a:r>
          </a:p>
          <a:p>
            <a:pPr algn="ctr"/>
            <a:r>
              <a:rPr lang="en-US" sz="4000" dirty="0">
                <a:solidFill>
                  <a:schemeClr val="bg1"/>
                </a:solidFill>
              </a:rPr>
              <a:t>We Give Depending on Degree of Relatedness</a:t>
            </a:r>
          </a:p>
          <a:p>
            <a:pPr algn="ctr"/>
            <a:endParaRPr lang="en-US" sz="4000" dirty="0">
              <a:solidFill>
                <a:schemeClr val="bg1"/>
              </a:solidFill>
            </a:endParaRPr>
          </a:p>
          <a:p>
            <a:pPr algn="ctr"/>
            <a:r>
              <a:rPr lang="en-US" sz="3600" dirty="0">
                <a:solidFill>
                  <a:schemeClr val="bg1"/>
                </a:solidFill>
              </a:rPr>
              <a:t>Elizabeth Gazcon-Chesbro, Andrea Michel, Bree Rivera, Genesis Saltos, Allets Schicker, and Jeremy Walts </a:t>
            </a:r>
          </a:p>
          <a:p>
            <a:pPr algn="ctr"/>
            <a:r>
              <a:rPr lang="en-US" sz="3600" dirty="0">
                <a:solidFill>
                  <a:schemeClr val="bg1"/>
                </a:solidFill>
              </a:rPr>
              <a:t>State University of New York - Potsdam</a:t>
            </a:r>
          </a:p>
          <a:p>
            <a:pPr algn="ctr"/>
            <a:r>
              <a:rPr lang="en-US" sz="2400" dirty="0">
                <a:solidFill>
                  <a:schemeClr val="bg1"/>
                </a:solidFill>
              </a:rPr>
              <a:t> *Equal author contributions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77830" y="4877305"/>
            <a:ext cx="42391584" cy="27807415"/>
          </a:xfrm>
          <a:prstGeom prst="rect">
            <a:avLst/>
          </a:prstGeom>
          <a:solidFill>
            <a:schemeClr val="tx1">
              <a:alpha val="75000"/>
            </a:schemeClr>
          </a:solidFill>
        </p:spPr>
        <p:txBody>
          <a:bodyPr wrap="square" lIns="368638" tIns="184319" rIns="368638" bIns="184319" numCol="2" spcCol="914400" rtlCol="0" anchor="t">
            <a:normAutofit/>
          </a:bodyPr>
          <a:lstStyle/>
          <a:p>
            <a:pPr algn="ctr"/>
            <a:r>
              <a:rPr lang="en-US" sz="4000" dirty="0">
                <a:solidFill>
                  <a:schemeClr val="bg1"/>
                </a:solidFill>
                <a:latin typeface="+mj-lt"/>
                <a:cs typeface="Times New Roman" panose="02020603050405020304" pitchFamily="18" charset="0"/>
              </a:rPr>
              <a:t>Introduction</a:t>
            </a:r>
          </a:p>
          <a:p>
            <a:r>
              <a:rPr lang="en-US" sz="4000" dirty="0">
                <a:solidFill>
                  <a:schemeClr val="bg1"/>
                </a:solidFill>
                <a:latin typeface="+mj-lt"/>
              </a:rPr>
              <a:t>“Love and compassion are necessities, not luxuries. Without them humanity cannot survive (Dalai Lama, 1992).” </a:t>
            </a:r>
          </a:p>
          <a:p>
            <a:endParaRPr lang="en-US" sz="4000" dirty="0">
              <a:solidFill>
                <a:schemeClr val="bg1"/>
              </a:solidFill>
              <a:latin typeface="+mj-lt"/>
            </a:endParaRPr>
          </a:p>
          <a:p>
            <a:r>
              <a:rPr lang="en-US" sz="4000" dirty="0">
                <a:solidFill>
                  <a:schemeClr val="bg1"/>
                </a:solidFill>
                <a:latin typeface="+mj-lt"/>
              </a:rPr>
              <a:t>	Compassion is generally defined as a feeling state that one experiences in response to the suffering of themselves or others. It is usually described as a feeling of warmth accompanied by a desire to alleviate suffering (Strauss et al., 2016); therefore a compassionate action is an expression of warmth-in-action with the intent to alleviate suffering (which according to Buddhism and other religious traditions is a general condition of being human).  </a:t>
            </a:r>
          </a:p>
          <a:p>
            <a:endParaRPr lang="en-US" sz="4000" dirty="0">
              <a:solidFill>
                <a:schemeClr val="bg1"/>
              </a:solidFill>
              <a:latin typeface="+mj-lt"/>
            </a:endParaRPr>
          </a:p>
          <a:p>
            <a:r>
              <a:rPr lang="en-US" sz="4000" dirty="0">
                <a:solidFill>
                  <a:schemeClr val="bg1"/>
                </a:solidFill>
                <a:latin typeface="+mj-lt"/>
              </a:rPr>
              <a:t>	We suggest that although individuals are willing to offer compassion to the self and others, the types of compassionate actions, or ways compassion is offered, may vary as a function of the receivers relatedness to the giver (are we giving to a friend, stranger, or ourselves).</a:t>
            </a:r>
            <a:r>
              <a:rPr lang="en-US" sz="4000" dirty="0">
                <a:latin typeface="+mj-lt"/>
              </a:rPr>
              <a:t> </a:t>
            </a:r>
          </a:p>
          <a:p>
            <a:endParaRPr lang="en-US" sz="4000" dirty="0">
              <a:solidFill>
                <a:schemeClr val="bg1"/>
              </a:solidFill>
              <a:latin typeface="+mj-lt"/>
              <a:cs typeface="Times New Roman" panose="02020603050405020304" pitchFamily="18" charset="0"/>
            </a:endParaRPr>
          </a:p>
          <a:p>
            <a:pPr algn="ctr"/>
            <a:r>
              <a:rPr lang="en-US" sz="4000" dirty="0">
                <a:solidFill>
                  <a:schemeClr val="bg1"/>
                </a:solidFill>
                <a:cs typeface="Times New Roman" panose="02020603050405020304" pitchFamily="18" charset="0"/>
              </a:rPr>
              <a:t>Method</a:t>
            </a:r>
          </a:p>
          <a:p>
            <a:r>
              <a:rPr lang="en-US" sz="4000" b="1" dirty="0">
                <a:solidFill>
                  <a:schemeClr val="bg1"/>
                </a:solidFill>
                <a:latin typeface="+mj-lt"/>
                <a:cs typeface="Times New Roman" panose="02020603050405020304" pitchFamily="18" charset="0"/>
              </a:rPr>
              <a:t>Participants</a:t>
            </a:r>
            <a:endParaRPr lang="en-US" sz="4000" dirty="0">
              <a:solidFill>
                <a:schemeClr val="bg1"/>
              </a:solidFill>
              <a:latin typeface="+mj-lt"/>
              <a:cs typeface="Times New Roman" panose="02020603050405020304" pitchFamily="18" charset="0"/>
            </a:endParaRPr>
          </a:p>
          <a:p>
            <a:r>
              <a:rPr lang="en-US" sz="4000" dirty="0">
                <a:solidFill>
                  <a:schemeClr val="bg1"/>
                </a:solidFill>
                <a:latin typeface="+mj-lt"/>
              </a:rPr>
              <a:t>Eighty-six students from State University of New York – Potsdam.  </a:t>
            </a:r>
          </a:p>
          <a:p>
            <a:pPr lvl="1"/>
            <a:endParaRPr lang="en-US" sz="4000" dirty="0">
              <a:solidFill>
                <a:schemeClr val="bg1"/>
              </a:solidFill>
              <a:latin typeface="+mj-lt"/>
            </a:endParaRPr>
          </a:p>
          <a:p>
            <a:r>
              <a:rPr lang="en-US" sz="4000" b="1" dirty="0">
                <a:solidFill>
                  <a:schemeClr val="bg1"/>
                </a:solidFill>
                <a:latin typeface="+mj-lt"/>
              </a:rPr>
              <a:t>Procedure</a:t>
            </a:r>
          </a:p>
          <a:p>
            <a:pPr marL="457200" lvl="1" indent="0">
              <a:buNone/>
            </a:pPr>
            <a:r>
              <a:rPr lang="en-US" sz="4000" dirty="0">
                <a:solidFill>
                  <a:schemeClr val="bg1"/>
                </a:solidFill>
                <a:latin typeface="+mj-lt"/>
              </a:rPr>
              <a:t>Participants were given a </a:t>
            </a:r>
            <a:r>
              <a:rPr lang="en-US" sz="4000" dirty="0" err="1">
                <a:solidFill>
                  <a:schemeClr val="bg1"/>
                </a:solidFill>
                <a:latin typeface="+mj-lt"/>
              </a:rPr>
              <a:t>Qualtrics</a:t>
            </a:r>
            <a:r>
              <a:rPr lang="en-US" sz="4000" dirty="0">
                <a:solidFill>
                  <a:schemeClr val="bg1"/>
                </a:solidFill>
                <a:latin typeface="+mj-lt"/>
              </a:rPr>
              <a:t> Survey asking them their likelihood to give compassionately to a friend, themselves, and a stranger. If they indicated any likelihood of giving we asked them to state the action and to categorize it according to Chapman’s five love languages (1992).</a:t>
            </a:r>
          </a:p>
          <a:p>
            <a:pPr marL="457200" lvl="1" indent="0">
              <a:buNone/>
            </a:pPr>
            <a:endParaRPr lang="en-US" sz="4000" dirty="0">
              <a:solidFill>
                <a:schemeClr val="bg1"/>
              </a:solidFill>
              <a:latin typeface="+mj-lt"/>
            </a:endParaRPr>
          </a:p>
          <a:p>
            <a:pPr marL="457200" lvl="1"/>
            <a:r>
              <a:rPr lang="en-US" sz="4000" dirty="0">
                <a:solidFill>
                  <a:schemeClr val="bg1"/>
                </a:solidFill>
              </a:rPr>
              <a:t>Chapman’s five love languages (1992):</a:t>
            </a:r>
          </a:p>
          <a:p>
            <a:pPr marL="457200" lvl="1"/>
            <a:r>
              <a:rPr lang="en-US" sz="4000" dirty="0">
                <a:solidFill>
                  <a:schemeClr val="bg1"/>
                </a:solidFill>
                <a:latin typeface="+mj-lt"/>
              </a:rPr>
              <a:t>Material Gifts, Gifts of Service, Quality Time, Physical Touch,  and Words of Affirmation </a:t>
            </a:r>
          </a:p>
          <a:p>
            <a:pPr algn="ctr"/>
            <a:endParaRPr lang="en-US" sz="4000" dirty="0">
              <a:solidFill>
                <a:schemeClr val="bg1"/>
              </a:solidFill>
              <a:latin typeface="+mj-lt"/>
              <a:cs typeface="Times New Roman" panose="02020603050405020304" pitchFamily="18" charset="0"/>
            </a:endParaRPr>
          </a:p>
          <a:p>
            <a:pPr algn="ctr"/>
            <a:r>
              <a:rPr lang="en-US" sz="4000" dirty="0">
                <a:solidFill>
                  <a:schemeClr val="bg1"/>
                </a:solidFill>
                <a:cs typeface="Times New Roman" panose="02020603050405020304" pitchFamily="18" charset="0"/>
              </a:rPr>
              <a:t>Results</a:t>
            </a:r>
          </a:p>
          <a:p>
            <a:pPr lvl="0" fontAlgn="base"/>
            <a:r>
              <a:rPr lang="en-US" sz="4000" dirty="0">
                <a:solidFill>
                  <a:schemeClr val="bg1"/>
                </a:solidFill>
                <a:latin typeface="+mj-lt"/>
              </a:rPr>
              <a:t>3 (Receiver: Self, Friend, Stranger) x 5 (Category: Love languages) Chi-Square Test of Independence</a:t>
            </a:r>
          </a:p>
          <a:p>
            <a:pPr lvl="0" fontAlgn="base"/>
            <a:r>
              <a:rPr lang="en-US" sz="4000" i="1" dirty="0">
                <a:solidFill>
                  <a:schemeClr val="bg1"/>
                </a:solidFill>
                <a:latin typeface="+mj-lt"/>
              </a:rPr>
              <a:t>	χ²</a:t>
            </a:r>
            <a:r>
              <a:rPr lang="en-US" sz="4000" b="1" dirty="0">
                <a:solidFill>
                  <a:schemeClr val="bg1"/>
                </a:solidFill>
                <a:latin typeface="+mj-lt"/>
              </a:rPr>
              <a:t> </a:t>
            </a:r>
            <a:r>
              <a:rPr lang="en-US" sz="4000" dirty="0">
                <a:solidFill>
                  <a:schemeClr val="bg1"/>
                </a:solidFill>
                <a:latin typeface="+mj-lt"/>
              </a:rPr>
              <a:t>(8) = 40.45, </a:t>
            </a:r>
            <a:r>
              <a:rPr lang="en-US" sz="4000" i="1" dirty="0">
                <a:solidFill>
                  <a:schemeClr val="bg1"/>
                </a:solidFill>
                <a:latin typeface="+mj-lt"/>
              </a:rPr>
              <a:t>p</a:t>
            </a:r>
            <a:r>
              <a:rPr lang="en-US" sz="4000" dirty="0">
                <a:solidFill>
                  <a:schemeClr val="bg1"/>
                </a:solidFill>
                <a:latin typeface="+mj-lt"/>
              </a:rPr>
              <a:t> &lt; .0001)</a:t>
            </a:r>
          </a:p>
          <a:p>
            <a:pPr lvl="0" fontAlgn="base"/>
            <a:endParaRPr lang="en-US" sz="4000" dirty="0">
              <a:solidFill>
                <a:schemeClr val="bg1"/>
              </a:solidFill>
              <a:latin typeface="+mj-lt"/>
            </a:endParaRPr>
          </a:p>
          <a:p>
            <a:pPr lvl="0" fontAlgn="base"/>
            <a:r>
              <a:rPr lang="en-US" sz="4000" dirty="0">
                <a:solidFill>
                  <a:schemeClr val="bg1"/>
                </a:solidFill>
                <a:latin typeface="+mj-lt"/>
              </a:rPr>
              <a:t>Most offered compassionate Action</a:t>
            </a:r>
          </a:p>
          <a:p>
            <a:pPr marL="457200" lvl="1" indent="0" fontAlgn="base">
              <a:buNone/>
            </a:pPr>
            <a:r>
              <a:rPr lang="en-US" sz="4000" dirty="0">
                <a:solidFill>
                  <a:schemeClr val="bg1"/>
                </a:solidFill>
                <a:latin typeface="+mj-lt"/>
              </a:rPr>
              <a:t>	Self – Quality Time (</a:t>
            </a:r>
            <a:r>
              <a:rPr lang="en-US" sz="4000" i="1" dirty="0">
                <a:solidFill>
                  <a:schemeClr val="bg1"/>
                </a:solidFill>
                <a:latin typeface="+mj-lt"/>
              </a:rPr>
              <a:t>N</a:t>
            </a:r>
            <a:r>
              <a:rPr lang="en-US" sz="4000" dirty="0">
                <a:solidFill>
                  <a:schemeClr val="bg1"/>
                </a:solidFill>
                <a:latin typeface="+mj-lt"/>
              </a:rPr>
              <a:t> = 41)</a:t>
            </a:r>
          </a:p>
          <a:p>
            <a:pPr marL="457200" lvl="1" indent="0" fontAlgn="base">
              <a:buNone/>
            </a:pPr>
            <a:r>
              <a:rPr lang="en-US" sz="4000" dirty="0">
                <a:solidFill>
                  <a:schemeClr val="bg1"/>
                </a:solidFill>
                <a:latin typeface="+mj-lt"/>
              </a:rPr>
              <a:t>		e.g., taking a long drive, listening to music, artistic 			        expression, self care and pampering</a:t>
            </a:r>
          </a:p>
          <a:p>
            <a:pPr marL="914400" lvl="2" indent="0" fontAlgn="base">
              <a:buNone/>
            </a:pPr>
            <a:r>
              <a:rPr lang="en-US" sz="4000" dirty="0">
                <a:solidFill>
                  <a:schemeClr val="bg1"/>
                </a:solidFill>
                <a:latin typeface="+mj-lt"/>
              </a:rPr>
              <a:t>	Friend – Quality Time (</a:t>
            </a:r>
            <a:r>
              <a:rPr lang="en-US" sz="4000" i="1" dirty="0">
                <a:solidFill>
                  <a:schemeClr val="bg1"/>
                </a:solidFill>
                <a:latin typeface="+mj-lt"/>
              </a:rPr>
              <a:t>N</a:t>
            </a:r>
            <a:r>
              <a:rPr lang="en-US" sz="4000" dirty="0">
                <a:solidFill>
                  <a:schemeClr val="bg1"/>
                </a:solidFill>
                <a:latin typeface="+mj-lt"/>
              </a:rPr>
              <a:t> = 37) </a:t>
            </a:r>
          </a:p>
          <a:p>
            <a:pPr marL="914400" lvl="2" indent="0" fontAlgn="base">
              <a:buNone/>
            </a:pPr>
            <a:r>
              <a:rPr lang="en-US" sz="4000" dirty="0">
                <a:solidFill>
                  <a:schemeClr val="bg1"/>
                </a:solidFill>
              </a:rPr>
              <a:t>		</a:t>
            </a:r>
            <a:r>
              <a:rPr lang="en-US" sz="4000" dirty="0">
                <a:solidFill>
                  <a:schemeClr val="bg1"/>
                </a:solidFill>
                <a:latin typeface="+mj-lt"/>
              </a:rPr>
              <a:t>e.g., spending time together, offering support and advice</a:t>
            </a:r>
          </a:p>
          <a:p>
            <a:pPr marL="914400" lvl="2" indent="0" fontAlgn="base">
              <a:buNone/>
            </a:pPr>
            <a:r>
              <a:rPr lang="en-US" sz="4000" dirty="0">
                <a:solidFill>
                  <a:schemeClr val="bg1"/>
                </a:solidFill>
                <a:latin typeface="+mj-lt"/>
              </a:rPr>
              <a:t>	Words of Affirmation – (</a:t>
            </a:r>
            <a:r>
              <a:rPr lang="en-US" sz="4000" i="1" dirty="0">
                <a:solidFill>
                  <a:schemeClr val="bg1"/>
                </a:solidFill>
                <a:latin typeface="+mj-lt"/>
              </a:rPr>
              <a:t>N</a:t>
            </a:r>
            <a:r>
              <a:rPr lang="en-US" sz="4000" dirty="0">
                <a:solidFill>
                  <a:schemeClr val="bg1"/>
                </a:solidFill>
                <a:latin typeface="+mj-lt"/>
              </a:rPr>
              <a:t> = 22)</a:t>
            </a:r>
          </a:p>
          <a:p>
            <a:pPr marL="914400" lvl="2" indent="0" fontAlgn="base">
              <a:buNone/>
            </a:pPr>
            <a:r>
              <a:rPr lang="en-US" sz="4000" dirty="0">
                <a:solidFill>
                  <a:schemeClr val="bg1"/>
                </a:solidFill>
                <a:latin typeface="+mj-lt"/>
              </a:rPr>
              <a:t>		e.g., smile, compliments</a:t>
            </a:r>
          </a:p>
          <a:p>
            <a:endParaRPr lang="en-US" sz="4000" dirty="0">
              <a:solidFill>
                <a:schemeClr val="bg1"/>
              </a:solidFill>
              <a:latin typeface="+mj-lt"/>
            </a:endParaRPr>
          </a:p>
          <a:p>
            <a:r>
              <a:rPr lang="en-US" sz="4000" dirty="0">
                <a:solidFill>
                  <a:schemeClr val="bg1"/>
                </a:solidFill>
                <a:latin typeface="+mj-lt"/>
              </a:rPr>
              <a:t>Least offered compassionate actions</a:t>
            </a:r>
          </a:p>
          <a:p>
            <a:r>
              <a:rPr lang="en-US" sz="4000" dirty="0">
                <a:solidFill>
                  <a:schemeClr val="bg1"/>
                </a:solidFill>
                <a:latin typeface="+mj-lt"/>
              </a:rPr>
              <a:t>	Self – Material Gifts (</a:t>
            </a:r>
            <a:r>
              <a:rPr lang="en-US" sz="4000" i="1" dirty="0">
                <a:solidFill>
                  <a:schemeClr val="bg1"/>
                </a:solidFill>
                <a:latin typeface="+mj-lt"/>
              </a:rPr>
              <a:t>N</a:t>
            </a:r>
            <a:r>
              <a:rPr lang="en-US" sz="4000" dirty="0">
                <a:solidFill>
                  <a:schemeClr val="bg1"/>
                </a:solidFill>
                <a:latin typeface="+mj-lt"/>
              </a:rPr>
              <a:t> = 3)	</a:t>
            </a:r>
          </a:p>
          <a:p>
            <a:r>
              <a:rPr lang="en-US" sz="4000" dirty="0">
                <a:solidFill>
                  <a:schemeClr val="bg1"/>
                </a:solidFill>
                <a:latin typeface="+mj-lt"/>
              </a:rPr>
              <a:t>	Friend – Physical Touch (</a:t>
            </a:r>
            <a:r>
              <a:rPr lang="en-US" sz="4000" i="1" dirty="0">
                <a:solidFill>
                  <a:schemeClr val="bg1"/>
                </a:solidFill>
                <a:latin typeface="+mj-lt"/>
              </a:rPr>
              <a:t>N</a:t>
            </a:r>
            <a:r>
              <a:rPr lang="en-US" sz="4000" dirty="0">
                <a:solidFill>
                  <a:schemeClr val="bg1"/>
                </a:solidFill>
                <a:latin typeface="+mj-lt"/>
              </a:rPr>
              <a:t> = 7)</a:t>
            </a:r>
          </a:p>
          <a:p>
            <a:pPr marL="457200" lvl="1" indent="0">
              <a:buNone/>
            </a:pPr>
            <a:r>
              <a:rPr lang="en-US" sz="4000" dirty="0">
                <a:solidFill>
                  <a:schemeClr val="bg1"/>
                </a:solidFill>
                <a:latin typeface="+mj-lt"/>
              </a:rPr>
              <a:t>	Stranger – Physical touch (</a:t>
            </a:r>
            <a:r>
              <a:rPr lang="en-US" sz="4000" i="1" dirty="0">
                <a:solidFill>
                  <a:schemeClr val="bg1"/>
                </a:solidFill>
                <a:latin typeface="+mj-lt"/>
              </a:rPr>
              <a:t>N</a:t>
            </a:r>
            <a:r>
              <a:rPr lang="en-US" sz="4000" dirty="0">
                <a:solidFill>
                  <a:schemeClr val="bg1"/>
                </a:solidFill>
                <a:latin typeface="+mj-lt"/>
              </a:rPr>
              <a:t> = 1)</a:t>
            </a: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endParaRPr lang="en-US" sz="2800" dirty="0">
              <a:solidFill>
                <a:schemeClr val="bg1"/>
              </a:solidFill>
              <a:latin typeface="+mj-lt"/>
              <a:cs typeface="Times New Roman" panose="02020603050405020304" pitchFamily="18" charset="0"/>
            </a:endParaRPr>
          </a:p>
          <a:p>
            <a:pPr algn="ctr"/>
            <a:endParaRPr lang="en-US" sz="2800" dirty="0">
              <a:solidFill>
                <a:schemeClr val="bg1"/>
              </a:solidFill>
              <a:latin typeface="+mj-lt"/>
              <a:cs typeface="Times New Roman" panose="02020603050405020304" pitchFamily="18" charset="0"/>
            </a:endParaRPr>
          </a:p>
          <a:p>
            <a:pPr algn="ctr"/>
            <a:endParaRPr lang="en-US" sz="2800" dirty="0">
              <a:solidFill>
                <a:schemeClr val="bg1"/>
              </a:solidFill>
              <a:latin typeface="+mj-lt"/>
              <a:cs typeface="Times New Roman" panose="02020603050405020304" pitchFamily="18" charset="0"/>
            </a:endParaRPr>
          </a:p>
          <a:p>
            <a:pPr algn="ctr"/>
            <a:endParaRPr lang="en-US" sz="2800" dirty="0">
              <a:solidFill>
                <a:schemeClr val="bg1"/>
              </a:solidFill>
              <a:latin typeface="+mj-lt"/>
              <a:cs typeface="Times New Roman" panose="02020603050405020304" pitchFamily="18" charset="0"/>
            </a:endParaRPr>
          </a:p>
          <a:p>
            <a:pPr algn="ctr"/>
            <a:endParaRPr lang="en-US" sz="2800" dirty="0">
              <a:solidFill>
                <a:schemeClr val="bg1"/>
              </a:solidFill>
              <a:latin typeface="+mj-lt"/>
              <a:cs typeface="Times New Roman" panose="02020603050405020304" pitchFamily="18" charset="0"/>
            </a:endParaRPr>
          </a:p>
          <a:p>
            <a:pPr algn="ctr"/>
            <a:endParaRPr lang="en-US" sz="2800" dirty="0">
              <a:solidFill>
                <a:schemeClr val="bg1"/>
              </a:solidFill>
              <a:latin typeface="+mj-lt"/>
              <a:cs typeface="Times New Roman" panose="02020603050405020304" pitchFamily="18" charset="0"/>
            </a:endParaRPr>
          </a:p>
          <a:p>
            <a:pPr algn="ctr"/>
            <a:endParaRPr lang="en-US" sz="2800" dirty="0">
              <a:solidFill>
                <a:schemeClr val="bg1"/>
              </a:solidFill>
              <a:latin typeface="+mj-lt"/>
              <a:cs typeface="Times New Roman" panose="02020603050405020304" pitchFamily="18" charset="0"/>
            </a:endParaRPr>
          </a:p>
          <a:p>
            <a:pPr algn="ctr"/>
            <a:endParaRPr lang="en-US" sz="2800" dirty="0">
              <a:solidFill>
                <a:schemeClr val="bg1"/>
              </a:solidFill>
              <a:latin typeface="+mj-lt"/>
              <a:cs typeface="Times New Roman" panose="02020603050405020304" pitchFamily="18" charset="0"/>
            </a:endParaRPr>
          </a:p>
          <a:p>
            <a:pPr algn="ctr"/>
            <a:endParaRPr lang="en-US" sz="2800" b="1" dirty="0">
              <a:solidFill>
                <a:schemeClr val="bg1"/>
              </a:solidFill>
              <a:latin typeface="+mj-lt"/>
              <a:cs typeface="Times New Roman" panose="02020603050405020304" pitchFamily="18" charset="0"/>
            </a:endParaRPr>
          </a:p>
          <a:p>
            <a:pPr algn="ctr"/>
            <a:endParaRPr lang="en-US" sz="2800" b="1" dirty="0">
              <a:solidFill>
                <a:schemeClr val="bg1"/>
              </a:solidFill>
              <a:latin typeface="+mj-lt"/>
              <a:cs typeface="Times New Roman" panose="02020603050405020304" pitchFamily="18" charset="0"/>
            </a:endParaRPr>
          </a:p>
          <a:p>
            <a:pPr algn="ctr"/>
            <a:r>
              <a:rPr lang="en-US" sz="3600" dirty="0">
                <a:solidFill>
                  <a:schemeClr val="bg1"/>
                </a:solidFill>
                <a:cs typeface="Times New Roman" panose="02020603050405020304" pitchFamily="18" charset="0"/>
              </a:rPr>
              <a:t>Discussion</a:t>
            </a:r>
          </a:p>
          <a:p>
            <a:pPr fontAlgn="base"/>
            <a:endParaRPr lang="en-US" sz="2800" dirty="0">
              <a:solidFill>
                <a:schemeClr val="bg1"/>
              </a:solidFill>
              <a:latin typeface="+mj-lt"/>
              <a:cs typeface="Times New Roman" panose="02020603050405020304" pitchFamily="18" charset="0"/>
            </a:endParaRPr>
          </a:p>
          <a:p>
            <a:pPr fontAlgn="base"/>
            <a:r>
              <a:rPr lang="en-US" sz="2800" dirty="0">
                <a:solidFill>
                  <a:schemeClr val="bg1"/>
                </a:solidFill>
                <a:latin typeface="+mj-lt"/>
                <a:cs typeface="Times New Roman" panose="02020603050405020304" pitchFamily="18" charset="0"/>
              </a:rPr>
              <a:t>	</a:t>
            </a:r>
            <a:r>
              <a:rPr lang="en-US" sz="2800" dirty="0">
                <a:solidFill>
                  <a:schemeClr val="bg1"/>
                </a:solidFill>
                <a:latin typeface="+mj-lt"/>
              </a:rPr>
              <a:t>Previous work shows individual’s are most likely to act compassionately towards friends than themselves and less so towards strangers. Current findings show participants also give differently depending on degree of relatedness.</a:t>
            </a:r>
          </a:p>
          <a:p>
            <a:pPr fontAlgn="base"/>
            <a:endParaRPr lang="en-US" sz="2800" dirty="0">
              <a:solidFill>
                <a:schemeClr val="bg1"/>
              </a:solidFill>
              <a:latin typeface="+mj-lt"/>
            </a:endParaRPr>
          </a:p>
          <a:p>
            <a:pPr fontAlgn="base"/>
            <a:r>
              <a:rPr lang="en-US" sz="2800" dirty="0">
                <a:solidFill>
                  <a:schemeClr val="bg1"/>
                </a:solidFill>
                <a:latin typeface="+mj-lt"/>
              </a:rPr>
              <a:t>Degree of Relatedness and Physical Touch</a:t>
            </a:r>
          </a:p>
          <a:p>
            <a:pPr fontAlgn="base"/>
            <a:r>
              <a:rPr lang="en-US" sz="2800" dirty="0">
                <a:solidFill>
                  <a:schemeClr val="bg1"/>
                </a:solidFill>
                <a:latin typeface="+mj-lt"/>
              </a:rPr>
              <a:t>	Participants were least likely to offer it to strangers.  </a:t>
            </a:r>
          </a:p>
          <a:p>
            <a:pPr fontAlgn="base"/>
            <a:endParaRPr lang="en-US" sz="2800" dirty="0">
              <a:solidFill>
                <a:schemeClr val="bg1"/>
              </a:solidFill>
              <a:latin typeface="+mj-lt"/>
            </a:endParaRPr>
          </a:p>
          <a:p>
            <a:pPr fontAlgn="base"/>
            <a:r>
              <a:rPr lang="en-US" sz="2800" dirty="0">
                <a:solidFill>
                  <a:schemeClr val="bg1"/>
                </a:solidFill>
                <a:latin typeface="+mj-lt"/>
              </a:rPr>
              <a:t>Degree of Relatedness and Words of Affirmation</a:t>
            </a:r>
          </a:p>
          <a:p>
            <a:pPr fontAlgn="base"/>
            <a:r>
              <a:rPr lang="en-US" sz="2800" dirty="0">
                <a:solidFill>
                  <a:schemeClr val="bg1"/>
                </a:solidFill>
                <a:latin typeface="+mj-lt"/>
              </a:rPr>
              <a:t>	Words of Affirmation (compliments) and Gestures (smiles and holding doors, picking up fallen objects) were most 	often offered to strangers</a:t>
            </a:r>
          </a:p>
          <a:p>
            <a:pPr fontAlgn="base"/>
            <a:r>
              <a:rPr lang="en-US" sz="2800" dirty="0">
                <a:solidFill>
                  <a:schemeClr val="bg1"/>
                </a:solidFill>
                <a:latin typeface="+mj-lt"/>
              </a:rPr>
              <a:t>	These actions can be performed at a distance, whereas physical touch requires closeness</a:t>
            </a:r>
          </a:p>
          <a:p>
            <a:pPr fontAlgn="base"/>
            <a:r>
              <a:rPr lang="en-US" sz="2800" dirty="0">
                <a:solidFill>
                  <a:schemeClr val="bg1"/>
                </a:solidFill>
                <a:latin typeface="+mj-lt"/>
              </a:rPr>
              <a:t>	These physical distances correspond to the degree of relatedness</a:t>
            </a:r>
          </a:p>
          <a:p>
            <a:pPr fontAlgn="base"/>
            <a:endParaRPr lang="en-US" sz="2800" dirty="0">
              <a:solidFill>
                <a:schemeClr val="bg1"/>
              </a:solidFill>
              <a:latin typeface="+mj-lt"/>
            </a:endParaRPr>
          </a:p>
          <a:p>
            <a:pPr fontAlgn="base"/>
            <a:endParaRPr lang="en-US" sz="2800" dirty="0">
              <a:solidFill>
                <a:schemeClr val="bg1"/>
              </a:solidFill>
              <a:latin typeface="+mj-lt"/>
            </a:endParaRPr>
          </a:p>
          <a:p>
            <a:pPr fontAlgn="base"/>
            <a:r>
              <a:rPr lang="en-US" sz="2800" dirty="0">
                <a:solidFill>
                  <a:schemeClr val="bg1"/>
                </a:solidFill>
                <a:latin typeface="+mj-lt"/>
              </a:rPr>
              <a:t>Quality Time and Degree of Relatedness</a:t>
            </a:r>
          </a:p>
          <a:p>
            <a:pPr fontAlgn="base"/>
            <a:r>
              <a:rPr lang="en-US" sz="2800" dirty="0">
                <a:solidFill>
                  <a:schemeClr val="bg1"/>
                </a:solidFill>
                <a:latin typeface="+mj-lt"/>
              </a:rPr>
              <a:t>	This action was most likely to be offered to friend and to the self. The sharing of one’s physical space is related to 	degree of closeness – it was only offered to friends and to the self	</a:t>
            </a:r>
          </a:p>
          <a:p>
            <a:pPr fontAlgn="base"/>
            <a:r>
              <a:rPr lang="en-US" sz="2800" dirty="0">
                <a:solidFill>
                  <a:schemeClr val="bg1"/>
                </a:solidFill>
                <a:latin typeface="+mj-lt"/>
              </a:rPr>
              <a:t>Friend Quality Time actions consisted of time spent in the form of “hanging out,” but also for support and advice whereas </a:t>
            </a:r>
          </a:p>
          <a:p>
            <a:pPr fontAlgn="base"/>
            <a:r>
              <a:rPr lang="en-US" sz="2800" dirty="0">
                <a:solidFill>
                  <a:schemeClr val="bg1"/>
                </a:solidFill>
                <a:latin typeface="+mj-lt"/>
              </a:rPr>
              <a:t>Self Quality Time consisted of actions that may also be categorized as Eudemonic pleasure (e.g., self care and pampering, taking long 	drives, reading books, and artistic endeavors)</a:t>
            </a:r>
          </a:p>
          <a:p>
            <a:pPr lvl="1" fontAlgn="base"/>
            <a:endParaRPr lang="en-US" sz="2800" dirty="0">
              <a:solidFill>
                <a:schemeClr val="bg1"/>
              </a:solidFill>
              <a:latin typeface="+mj-lt"/>
            </a:endParaRPr>
          </a:p>
          <a:p>
            <a:pPr lvl="1" fontAlgn="base"/>
            <a:r>
              <a:rPr lang="en-US" sz="2800" dirty="0">
                <a:solidFill>
                  <a:schemeClr val="bg1"/>
                </a:solidFill>
                <a:latin typeface="+mj-lt"/>
              </a:rPr>
              <a:t>Hedonic Pleasure vs. Eudemonic Pleasure</a:t>
            </a:r>
          </a:p>
          <a:p>
            <a:pPr lvl="1" fontAlgn="base"/>
            <a:r>
              <a:rPr lang="en-US" sz="2800" dirty="0">
                <a:solidFill>
                  <a:schemeClr val="bg1"/>
                </a:solidFill>
                <a:latin typeface="+mj-lt"/>
              </a:rPr>
              <a:t>	The combination of hedonic pleasure (concerned with in the moment pleasures) and quality time, might be at the seat of eudemonic pleasure (concerned with an individual’s quality of life; their overall happiness derived from health, wellness, and fullness of experience).</a:t>
            </a:r>
          </a:p>
          <a:p>
            <a:pPr fontAlgn="base"/>
            <a:endParaRPr lang="en-US" sz="2800" dirty="0">
              <a:solidFill>
                <a:schemeClr val="bg1"/>
              </a:solidFill>
            </a:endParaRPr>
          </a:p>
          <a:p>
            <a:pPr fontAlgn="base"/>
            <a:endParaRPr lang="en-US" sz="2800" dirty="0">
              <a:solidFill>
                <a:schemeClr val="bg1"/>
              </a:solidFill>
            </a:endParaRPr>
          </a:p>
          <a:p>
            <a:pPr fontAlgn="base"/>
            <a:endParaRPr lang="en-US" sz="2800" dirty="0">
              <a:solidFill>
                <a:schemeClr val="bg1"/>
              </a:solidFill>
            </a:endParaRPr>
          </a:p>
          <a:p>
            <a:pPr algn="ctr"/>
            <a:r>
              <a:rPr lang="en-US" sz="2800" dirty="0">
                <a:solidFill>
                  <a:schemeClr val="bg1"/>
                </a:solidFill>
                <a:cs typeface="Times New Roman" panose="02020603050405020304" pitchFamily="18" charset="0"/>
              </a:rPr>
              <a:t>References</a:t>
            </a:r>
          </a:p>
          <a:p>
            <a:r>
              <a:rPr lang="en-US" sz="2800" dirty="0">
                <a:solidFill>
                  <a:schemeClr val="bg1"/>
                </a:solidFill>
              </a:rPr>
              <a:t>Dalai Lama. Mind and life meeting. Presentation in </a:t>
            </a:r>
            <a:r>
              <a:rPr lang="en-US" sz="2800" dirty="0" err="1">
                <a:solidFill>
                  <a:schemeClr val="bg1"/>
                </a:solidFill>
              </a:rPr>
              <a:t>Dharamsala</a:t>
            </a:r>
            <a:r>
              <a:rPr lang="en-US" sz="2800" dirty="0">
                <a:solidFill>
                  <a:schemeClr val="bg1"/>
                </a:solidFill>
              </a:rPr>
              <a:t>, India, 1992.</a:t>
            </a:r>
          </a:p>
          <a:p>
            <a:r>
              <a:rPr lang="en-US" sz="2800" dirty="0">
                <a:solidFill>
                  <a:schemeClr val="bg1"/>
                </a:solidFill>
              </a:rPr>
              <a:t>Chapman, G., (1992). </a:t>
            </a:r>
            <a:r>
              <a:rPr lang="en-US" sz="2800" i="1" dirty="0">
                <a:solidFill>
                  <a:schemeClr val="bg1"/>
                </a:solidFill>
              </a:rPr>
              <a:t>The five love languages: How to express heartfelt commitment to your mate. </a:t>
            </a:r>
            <a:r>
              <a:rPr lang="en-US" sz="2800" dirty="0">
                <a:solidFill>
                  <a:schemeClr val="bg1"/>
                </a:solidFill>
              </a:rPr>
              <a:t>Chicago, IL: Northfield Publishing.</a:t>
            </a:r>
          </a:p>
          <a:p>
            <a:r>
              <a:rPr lang="en-US" sz="2800" dirty="0">
                <a:solidFill>
                  <a:schemeClr val="bg1"/>
                </a:solidFill>
              </a:rPr>
              <a:t>Gilbert, P., &amp; Procter, S., (2006). Compassionate mind training for people with high shame and self-criticism: overview and pilot study of a </a:t>
            </a:r>
          </a:p>
          <a:p>
            <a:r>
              <a:rPr lang="en-US" sz="2800" dirty="0">
                <a:solidFill>
                  <a:schemeClr val="bg1"/>
                </a:solidFill>
              </a:rPr>
              <a:t>	group therapy approach. </a:t>
            </a:r>
            <a:r>
              <a:rPr lang="en-US" sz="2800" i="1" dirty="0">
                <a:solidFill>
                  <a:schemeClr val="bg1"/>
                </a:solidFill>
              </a:rPr>
              <a:t>Clinical Psychology &amp; Psychotherapy, 13(6), </a:t>
            </a:r>
            <a:r>
              <a:rPr lang="en-US" sz="2800" dirty="0">
                <a:solidFill>
                  <a:schemeClr val="bg1"/>
                </a:solidFill>
              </a:rPr>
              <a:t>353-379</a:t>
            </a:r>
          </a:p>
          <a:p>
            <a:r>
              <a:rPr lang="en-US" sz="2800" dirty="0">
                <a:solidFill>
                  <a:schemeClr val="bg1"/>
                </a:solidFill>
              </a:rPr>
              <a:t>Harbaugh, W. T., </a:t>
            </a:r>
            <a:r>
              <a:rPr lang="en-US" sz="2800" dirty="0" err="1">
                <a:solidFill>
                  <a:schemeClr val="bg1"/>
                </a:solidFill>
              </a:rPr>
              <a:t>Mayr</a:t>
            </a:r>
            <a:r>
              <a:rPr lang="en-US" sz="2800" dirty="0">
                <a:solidFill>
                  <a:schemeClr val="bg1"/>
                </a:solidFill>
              </a:rPr>
              <a:t>, U., &amp; </a:t>
            </a:r>
            <a:r>
              <a:rPr lang="en-US" sz="2800" dirty="0" err="1">
                <a:solidFill>
                  <a:schemeClr val="bg1"/>
                </a:solidFill>
              </a:rPr>
              <a:t>Burghart</a:t>
            </a:r>
            <a:r>
              <a:rPr lang="en-US" sz="2800" dirty="0">
                <a:solidFill>
                  <a:schemeClr val="bg1"/>
                </a:solidFill>
              </a:rPr>
              <a:t>, D. R., (2007). Neural responses to taxation and voluntary giving reveal motives for charitable </a:t>
            </a:r>
          </a:p>
          <a:p>
            <a:r>
              <a:rPr lang="en-US" sz="2800" dirty="0">
                <a:solidFill>
                  <a:schemeClr val="bg1"/>
                </a:solidFill>
              </a:rPr>
              <a:t>	donations. </a:t>
            </a:r>
            <a:r>
              <a:rPr lang="en-US" sz="2800" i="1" dirty="0">
                <a:solidFill>
                  <a:schemeClr val="bg1"/>
                </a:solidFill>
              </a:rPr>
              <a:t>Science, 316 (5831), </a:t>
            </a:r>
            <a:r>
              <a:rPr lang="en-US" sz="2800" dirty="0">
                <a:solidFill>
                  <a:schemeClr val="bg1"/>
                </a:solidFill>
              </a:rPr>
              <a:t>1922-1625.</a:t>
            </a:r>
          </a:p>
          <a:p>
            <a:r>
              <a:rPr lang="en-US" sz="2800" dirty="0">
                <a:solidFill>
                  <a:schemeClr val="bg1"/>
                </a:solidFill>
              </a:rPr>
              <a:t>Strauss, C., Lever Taylor, B., </a:t>
            </a:r>
            <a:r>
              <a:rPr lang="en-US" sz="2800" dirty="0" err="1">
                <a:solidFill>
                  <a:schemeClr val="bg1"/>
                </a:solidFill>
              </a:rPr>
              <a:t>Gu</a:t>
            </a:r>
            <a:r>
              <a:rPr lang="en-US" sz="2800" dirty="0">
                <a:solidFill>
                  <a:schemeClr val="bg1"/>
                </a:solidFill>
              </a:rPr>
              <a:t>, J., </a:t>
            </a:r>
            <a:r>
              <a:rPr lang="en-US" sz="2800" dirty="0" err="1">
                <a:solidFill>
                  <a:schemeClr val="bg1"/>
                </a:solidFill>
              </a:rPr>
              <a:t>Kuyken</a:t>
            </a:r>
            <a:r>
              <a:rPr lang="en-US" sz="2800" dirty="0">
                <a:solidFill>
                  <a:schemeClr val="bg1"/>
                </a:solidFill>
              </a:rPr>
              <a:t>, W., Baer, R., Jones, F., &amp; Cavanagh, K. (2016). What is compassion and how can we measure it? A </a:t>
            </a:r>
          </a:p>
          <a:p>
            <a:r>
              <a:rPr lang="en-US" sz="2800" dirty="0">
                <a:solidFill>
                  <a:schemeClr val="bg1"/>
                </a:solidFill>
              </a:rPr>
              <a:t>	review of definitions and measures. </a:t>
            </a:r>
            <a:r>
              <a:rPr lang="en-US" sz="2800" i="1" dirty="0">
                <a:solidFill>
                  <a:schemeClr val="bg1"/>
                </a:solidFill>
              </a:rPr>
              <a:t>Clinical Psychology Review, 47, </a:t>
            </a:r>
            <a:r>
              <a:rPr lang="en-US" sz="2800" dirty="0">
                <a:solidFill>
                  <a:schemeClr val="bg1"/>
                </a:solidFill>
              </a:rPr>
              <a:t>15-27.</a:t>
            </a:r>
          </a:p>
          <a:p>
            <a:pPr algn="ct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6"/>
          <a:stretch>
            <a:fillRect/>
          </a:stretch>
        </p:blipFill>
        <p:spPr>
          <a:xfrm>
            <a:off x="25360978" y="5601985"/>
            <a:ext cx="15684445" cy="9427354"/>
          </a:xfrm>
          <a:prstGeom prst="rect">
            <a:avLst/>
          </a:prstGeom>
        </p:spPr>
      </p:pic>
      <p:pic>
        <p:nvPicPr>
          <p:cNvPr id="11" name="Genesis 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32452" y="1985751"/>
            <a:ext cx="1427286" cy="1427286"/>
          </a:xfrm>
          <a:prstGeom prst="rect">
            <a:avLst/>
          </a:prstGeom>
        </p:spPr>
      </p:pic>
      <p:pic>
        <p:nvPicPr>
          <p:cNvPr id="12" name="elizabeth pt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659738" y="1985752"/>
            <a:ext cx="1251320" cy="1427286"/>
          </a:xfrm>
          <a:prstGeom prst="rect">
            <a:avLst/>
          </a:prstGeom>
        </p:spPr>
      </p:pic>
      <p:pic>
        <p:nvPicPr>
          <p:cNvPr id="13" name="allie method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4160293" y="1985752"/>
            <a:ext cx="1427286" cy="1427286"/>
          </a:xfrm>
          <a:prstGeom prst="rect">
            <a:avLst/>
          </a:prstGeom>
        </p:spPr>
      </p:pic>
      <p:pic>
        <p:nvPicPr>
          <p:cNvPr id="14" name="Andrea Result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5660846" y="2079712"/>
            <a:ext cx="1333325" cy="1333325"/>
          </a:xfrm>
          <a:prstGeom prst="rect">
            <a:avLst/>
          </a:prstGeom>
        </p:spPr>
      </p:pic>
      <p:pic>
        <p:nvPicPr>
          <p:cNvPr id="15" name="bree discussion">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7114153" y="2126428"/>
            <a:ext cx="1286609" cy="1286609"/>
          </a:xfrm>
          <a:prstGeom prst="rect">
            <a:avLst/>
          </a:prstGeom>
        </p:spPr>
      </p:pic>
      <p:pic>
        <p:nvPicPr>
          <p:cNvPr id="16" name="Jeremy Discussion">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8426783" y="2009374"/>
            <a:ext cx="1403663" cy="1403663"/>
          </a:xfrm>
          <a:prstGeom prst="rect">
            <a:avLst/>
          </a:prstGeom>
        </p:spPr>
      </p:pic>
      <p:pic>
        <p:nvPicPr>
          <p:cNvPr id="17" name="elizabeth pt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924588" y="2262062"/>
            <a:ext cx="1338470" cy="1338470"/>
          </a:xfrm>
          <a:prstGeom prst="rect">
            <a:avLst/>
          </a:prstGeom>
        </p:spPr>
      </p:pic>
      <p:pic>
        <p:nvPicPr>
          <p:cNvPr id="18" name="Elizabeth intro">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21640800" y="16154400"/>
            <a:ext cx="609600" cy="609600"/>
          </a:xfrm>
          <a:prstGeom prst="rect">
            <a:avLst/>
          </a:prstGeom>
        </p:spPr>
      </p:pic>
    </p:spTree>
    <p:extLst>
      <p:ext uri="{BB962C8B-B14F-4D97-AF65-F5344CB8AC3E}">
        <p14:creationId xmlns:p14="http://schemas.microsoft.com/office/powerpoint/2010/main" val="26098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00" fill="hold"/>
                                        <p:tgtEl>
                                          <p:spTgt spid="11"/>
                                        </p:tgtEl>
                                      </p:cBhvr>
                                    </p:cmd>
                                  </p:childTnLst>
                                </p:cTn>
                              </p:par>
                            </p:childTnLst>
                          </p:cTn>
                        </p:par>
                        <p:par>
                          <p:cTn id="7" fill="hold">
                            <p:stCondLst>
                              <p:cond delay="83400"/>
                            </p:stCondLst>
                            <p:childTnLst>
                              <p:par>
                                <p:cTn id="8" presetID="1" presetClass="mediacall" presetSubtype="0" fill="hold" nodeType="afterEffect">
                                  <p:stCondLst>
                                    <p:cond delay="0"/>
                                  </p:stCondLst>
                                  <p:childTnLst>
                                    <p:cmd type="call" cmd="playFrom(0.0)">
                                      <p:cBhvr>
                                        <p:cTn id="9" dur="25356" fill="hold"/>
                                        <p:tgtEl>
                                          <p:spTgt spid="18"/>
                                        </p:tgtEl>
                                      </p:cBhvr>
                                    </p:cmd>
                                  </p:childTnLst>
                                </p:cTn>
                              </p:par>
                            </p:childTnLst>
                          </p:cTn>
                        </p:par>
                        <p:par>
                          <p:cTn id="10" fill="hold">
                            <p:stCondLst>
                              <p:cond delay="108756"/>
                            </p:stCondLst>
                            <p:childTnLst>
                              <p:par>
                                <p:cTn id="11" presetID="1" presetClass="mediacall" presetSubtype="0" fill="hold" nodeType="afterEffect">
                                  <p:stCondLst>
                                    <p:cond delay="0"/>
                                  </p:stCondLst>
                                  <p:childTnLst>
                                    <p:cmd type="call" cmd="playFrom(0.0)">
                                      <p:cBhvr>
                                        <p:cTn id="12" dur="23120" fill="hold"/>
                                        <p:tgtEl>
                                          <p:spTgt spid="13"/>
                                        </p:tgtEl>
                                      </p:cBhvr>
                                    </p:cmd>
                                  </p:childTnLst>
                                </p:cTn>
                              </p:par>
                            </p:childTnLst>
                          </p:cTn>
                        </p:par>
                        <p:par>
                          <p:cTn id="13" fill="hold">
                            <p:stCondLst>
                              <p:cond delay="131876"/>
                            </p:stCondLst>
                            <p:childTnLst>
                              <p:par>
                                <p:cTn id="14" presetID="1" presetClass="mediacall" presetSubtype="0" fill="hold" nodeType="afterEffect">
                                  <p:stCondLst>
                                    <p:cond delay="0"/>
                                  </p:stCondLst>
                                  <p:childTnLst>
                                    <p:cmd type="call" cmd="playFrom(0.0)">
                                      <p:cBhvr>
                                        <p:cTn id="15" dur="28654" fill="hold"/>
                                        <p:tgtEl>
                                          <p:spTgt spid="14"/>
                                        </p:tgtEl>
                                      </p:cBhvr>
                                    </p:cmd>
                                  </p:childTnLst>
                                </p:cTn>
                              </p:par>
                            </p:childTnLst>
                          </p:cTn>
                        </p:par>
                        <p:par>
                          <p:cTn id="16" fill="hold">
                            <p:stCondLst>
                              <p:cond delay="160530"/>
                            </p:stCondLst>
                            <p:childTnLst>
                              <p:par>
                                <p:cTn id="17" presetID="1" presetClass="mediacall" presetSubtype="0" fill="hold" nodeType="afterEffect">
                                  <p:stCondLst>
                                    <p:cond delay="0"/>
                                  </p:stCondLst>
                                  <p:childTnLst>
                                    <p:cmd type="call" cmd="playFrom(0.0)">
                                      <p:cBhvr>
                                        <p:cTn id="18" dur="55849" fill="hold"/>
                                        <p:tgtEl>
                                          <p:spTgt spid="15"/>
                                        </p:tgtEl>
                                      </p:cBhvr>
                                    </p:cmd>
                                  </p:childTnLst>
                                </p:cTn>
                              </p:par>
                            </p:childTnLst>
                          </p:cTn>
                        </p:par>
                        <p:par>
                          <p:cTn id="19" fill="hold">
                            <p:stCondLst>
                              <p:cond delay="216379"/>
                            </p:stCondLst>
                            <p:childTnLst>
                              <p:par>
                                <p:cTn id="20" presetID="1" presetClass="mediacall" presetSubtype="0" fill="hold" nodeType="afterEffect">
                                  <p:stCondLst>
                                    <p:cond delay="0"/>
                                  </p:stCondLst>
                                  <p:childTnLst>
                                    <p:cmd type="call" cmd="playFrom(0.0)">
                                      <p:cBhvr>
                                        <p:cTn id="21" dur="7931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1"/>
                </p:tgtEl>
              </p:cMediaNode>
            </p:audio>
            <p:audio>
              <p:cMediaNode vol="80000">
                <p:cTn id="23" fill="hold" display="0">
                  <p:stCondLst>
                    <p:cond delay="indefinite"/>
                  </p:stCondLst>
                  <p:endCondLst>
                    <p:cond evt="onStopAudio" delay="0">
                      <p:tgtEl>
                        <p:sldTgt/>
                      </p:tgtEl>
                    </p:cond>
                  </p:endCondLst>
                </p:cTn>
                <p:tgtEl>
                  <p:spTgt spid="12"/>
                </p:tgtEl>
              </p:cMediaNode>
            </p:audio>
            <p:audio>
              <p:cMediaNode vol="80000">
                <p:cTn id="24" fill="hold" display="0">
                  <p:stCondLst>
                    <p:cond delay="indefinite"/>
                  </p:stCondLst>
                  <p:endCondLst>
                    <p:cond evt="onStopAudio" delay="0">
                      <p:tgtEl>
                        <p:sldTgt/>
                      </p:tgtEl>
                    </p:cond>
                  </p:endCondLst>
                </p:cTn>
                <p:tgtEl>
                  <p:spTgt spid="13"/>
                </p:tgtEl>
              </p:cMediaNode>
            </p:audio>
            <p:audio>
              <p:cMediaNode vol="80000">
                <p:cTn id="25" fill="hold" display="0">
                  <p:stCondLst>
                    <p:cond delay="indefinite"/>
                  </p:stCondLst>
                  <p:endCondLst>
                    <p:cond evt="onStopAudio" delay="0">
                      <p:tgtEl>
                        <p:sldTgt/>
                      </p:tgtEl>
                    </p:cond>
                  </p:endCondLst>
                </p:cTn>
                <p:tgtEl>
                  <p:spTgt spid="14"/>
                </p:tgtEl>
              </p:cMediaNode>
            </p:audio>
            <p:audio>
              <p:cMediaNode vol="80000">
                <p:cTn id="26" fill="hold" display="0">
                  <p:stCondLst>
                    <p:cond delay="indefinite"/>
                  </p:stCondLst>
                  <p:endCondLst>
                    <p:cond evt="onStopAudio" delay="0">
                      <p:tgtEl>
                        <p:sldTgt/>
                      </p:tgtEl>
                    </p:cond>
                  </p:endCondLst>
                </p:cTn>
                <p:tgtEl>
                  <p:spTgt spid="15"/>
                </p:tgtEl>
              </p:cMediaNode>
            </p:audio>
            <p:audio>
              <p:cMediaNode vol="80000">
                <p:cTn id="27" fill="hold" display="0">
                  <p:stCondLst>
                    <p:cond delay="indefinite"/>
                  </p:stCondLst>
                  <p:endCondLst>
                    <p:cond evt="onStopAudio" delay="0">
                      <p:tgtEl>
                        <p:sldTgt/>
                      </p:tgtEl>
                    </p:cond>
                  </p:endCondLst>
                </p:cTn>
                <p:tgtEl>
                  <p:spTgt spid="16"/>
                </p:tgtEl>
              </p:cMediaNode>
            </p:audio>
            <p:audio>
              <p:cMediaNode vol="80000">
                <p:cTn id="28" fill="hold" display="0">
                  <p:stCondLst>
                    <p:cond delay="indefinite"/>
                  </p:stCondLst>
                  <p:endCondLst>
                    <p:cond evt="onStopAudio" delay="0">
                      <p:tgtEl>
                        <p:sldTgt/>
                      </p:tgtEl>
                    </p:cond>
                  </p:endCondLst>
                </p:cTn>
                <p:tgtEl>
                  <p:spTgt spid="17"/>
                </p:tgtEl>
              </p:cMediaNode>
            </p:audio>
            <p:audio>
              <p:cMediaNode vol="80000">
                <p:cTn id="29"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6534</TotalTime>
  <Words>902</Words>
  <Application>Microsoft Macintosh PowerPoint</Application>
  <PresentationFormat>Custom</PresentationFormat>
  <Paragraphs>98</Paragraphs>
  <Slides>1</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Ramirez, Yamel E.</dc:creator>
  <cp:lastModifiedBy>Thomas N. Baker</cp:lastModifiedBy>
  <cp:revision>105</cp:revision>
  <dcterms:modified xsi:type="dcterms:W3CDTF">2020-04-24T13:27:26Z</dcterms:modified>
</cp:coreProperties>
</file>