
<file path=[Content_Types].xml><?xml version="1.0" encoding="utf-8"?>
<Types xmlns="http://schemas.openxmlformats.org/package/2006/content-types">
  <Default Extension="jpg" ContentType="image/jpeg"/>
  <Default Extension="m4a" ContentType="audi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2"/>
  </p:notesMasterIdLst>
  <p:sldIdLst>
    <p:sldId id="256" r:id="rId2"/>
    <p:sldId id="273" r:id="rId3"/>
    <p:sldId id="274" r:id="rId4"/>
    <p:sldId id="275" r:id="rId5"/>
    <p:sldId id="276" r:id="rId6"/>
    <p:sldId id="278" r:id="rId7"/>
    <p:sldId id="277" r:id="rId8"/>
    <p:sldId id="257" r:id="rId9"/>
    <p:sldId id="261" r:id="rId10"/>
    <p:sldId id="262" r:id="rId11"/>
    <p:sldId id="263" r:id="rId12"/>
    <p:sldId id="264" r:id="rId13"/>
    <p:sldId id="265" r:id="rId14"/>
    <p:sldId id="266" r:id="rId15"/>
    <p:sldId id="267" r:id="rId16"/>
    <p:sldId id="268" r:id="rId17"/>
    <p:sldId id="269" r:id="rId18"/>
    <p:sldId id="271" r:id="rId19"/>
    <p:sldId id="272" r:id="rId20"/>
    <p:sldId id="279"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FBAF890-0AA7-5B43-A0C4-5195180641A2}" v="1" dt="2020-04-20T14:20:51.13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2118"/>
    <p:restoredTop sz="93632"/>
  </p:normalViewPr>
  <p:slideViewPr>
    <p:cSldViewPr snapToGrid="0" snapToObjects="1">
      <p:cViewPr varScale="1">
        <p:scale>
          <a:sx n="99" d="100"/>
          <a:sy n="99" d="100"/>
        </p:scale>
        <p:origin x="184" y="200"/>
      </p:cViewPr>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microsoft.com/office/2015/10/relationships/revisionInfo" Target="revisionInfo.xml"/></Relationships>
</file>

<file path=ppt/diagrams/_rels/data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svg"/><Relationship Id="rId1" Type="http://schemas.openxmlformats.org/officeDocument/2006/relationships/image" Target="../media/image31.png"/><Relationship Id="rId4" Type="http://schemas.openxmlformats.org/officeDocument/2006/relationships/image" Target="../media/image34.svg"/></Relationships>
</file>

<file path=ppt/diagrams/_rels/drawing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svg"/><Relationship Id="rId1" Type="http://schemas.openxmlformats.org/officeDocument/2006/relationships/image" Target="../media/image31.png"/><Relationship Id="rId4" Type="http://schemas.openxmlformats.org/officeDocument/2006/relationships/image" Target="../media/image34.svg"/></Relationships>
</file>

<file path=ppt/diagrams/colors1.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482CA51-563A-4461-A4E4-5D8A214AC6F2}"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16F7F262-E262-4632-8154-6B1A41FB9204}">
      <dgm:prSet/>
      <dgm:spPr/>
      <dgm:t>
        <a:bodyPr/>
        <a:lstStyle/>
        <a:p>
          <a:pPr>
            <a:lnSpc>
              <a:spcPct val="100000"/>
            </a:lnSpc>
          </a:pPr>
          <a:r>
            <a:rPr lang="da-DK" dirty="0"/>
            <a:t>Carol </a:t>
          </a:r>
          <a:r>
            <a:rPr lang="da-DK" dirty="0" err="1"/>
            <a:t>Opdyke</a:t>
          </a:r>
          <a:endParaRPr lang="en-US" dirty="0"/>
        </a:p>
      </dgm:t>
    </dgm:pt>
    <dgm:pt modelId="{8DF6D4D8-BC35-4427-ACDC-ED0BAD6C7C6A}" type="parTrans" cxnId="{9EA2C709-630F-41E5-AF3E-3CE8A9AB48FC}">
      <dgm:prSet/>
      <dgm:spPr/>
      <dgm:t>
        <a:bodyPr/>
        <a:lstStyle/>
        <a:p>
          <a:endParaRPr lang="en-US"/>
        </a:p>
      </dgm:t>
    </dgm:pt>
    <dgm:pt modelId="{5AE0581F-184E-44F5-94ED-64CEADE8C47B}" type="sibTrans" cxnId="{9EA2C709-630F-41E5-AF3E-3CE8A9AB48FC}">
      <dgm:prSet/>
      <dgm:spPr/>
      <dgm:t>
        <a:bodyPr/>
        <a:lstStyle/>
        <a:p>
          <a:endParaRPr lang="en-US"/>
        </a:p>
      </dgm:t>
    </dgm:pt>
    <dgm:pt modelId="{7105CD1B-5B50-4889-97CC-2970140BD8C9}">
      <dgm:prSet/>
      <dgm:spPr/>
      <dgm:t>
        <a:bodyPr/>
        <a:lstStyle/>
        <a:p>
          <a:pPr>
            <a:lnSpc>
              <a:spcPct val="100000"/>
            </a:lnSpc>
          </a:pPr>
          <a:r>
            <a:rPr lang="nl-NL"/>
            <a:t>Adirondack Museum</a:t>
          </a:r>
          <a:br>
            <a:rPr lang="en-US"/>
          </a:br>
          <a:r>
            <a:rPr lang="en-US"/>
            <a:t>Northern New York Historic Newspapers</a:t>
          </a:r>
        </a:p>
      </dgm:t>
    </dgm:pt>
    <dgm:pt modelId="{2E62933C-836A-4BF2-BBB3-937A7A9BDB28}" type="parTrans" cxnId="{73BE33A9-9585-44F3-984A-E5F000C08961}">
      <dgm:prSet/>
      <dgm:spPr/>
      <dgm:t>
        <a:bodyPr/>
        <a:lstStyle/>
        <a:p>
          <a:endParaRPr lang="en-US"/>
        </a:p>
      </dgm:t>
    </dgm:pt>
    <dgm:pt modelId="{7E037A45-269A-43CD-BD5D-DC221B546BC4}" type="sibTrans" cxnId="{73BE33A9-9585-44F3-984A-E5F000C08961}">
      <dgm:prSet/>
      <dgm:spPr/>
      <dgm:t>
        <a:bodyPr/>
        <a:lstStyle/>
        <a:p>
          <a:endParaRPr lang="en-US"/>
        </a:p>
      </dgm:t>
    </dgm:pt>
    <dgm:pt modelId="{C207FA60-8327-4745-BBFB-2B52BF505178}">
      <dgm:prSet/>
      <dgm:spPr/>
      <dgm:t>
        <a:bodyPr/>
        <a:lstStyle/>
        <a:p>
          <a:pPr>
            <a:lnSpc>
              <a:spcPct val="100000"/>
            </a:lnSpc>
          </a:pPr>
          <a:r>
            <a:rPr lang="en-US"/>
            <a:t>Jefferson County Historical Society</a:t>
          </a:r>
          <a:br>
            <a:rPr lang="en-US"/>
          </a:br>
          <a:r>
            <a:rPr lang="en-US"/>
            <a:t>Child’s </a:t>
          </a:r>
          <a:r>
            <a:rPr lang="en-US" i="1"/>
            <a:t>Gazetteer and Business Directory for Saint Lawrence County </a:t>
          </a:r>
          <a:r>
            <a:rPr lang="en-US"/>
            <a:t> </a:t>
          </a:r>
          <a:br>
            <a:rPr lang="en-US"/>
          </a:br>
          <a:r>
            <a:rPr lang="en-US"/>
            <a:t>Library of Congress</a:t>
          </a:r>
          <a:br>
            <a:rPr lang="en-US"/>
          </a:br>
          <a:r>
            <a:rPr lang="en-US"/>
            <a:t>Digital Commons at Connecticut College </a:t>
          </a:r>
        </a:p>
      </dgm:t>
    </dgm:pt>
    <dgm:pt modelId="{F9ADA1F6-735B-4B07-95B4-1AD5BB4DCF89}" type="parTrans" cxnId="{8E40553D-C5FF-4FC6-908F-6DEE96F1DA5F}">
      <dgm:prSet/>
      <dgm:spPr/>
      <dgm:t>
        <a:bodyPr/>
        <a:lstStyle/>
        <a:p>
          <a:endParaRPr lang="en-US"/>
        </a:p>
      </dgm:t>
    </dgm:pt>
    <dgm:pt modelId="{62DF31C4-CD6F-42B8-8041-120C43FF1FF2}" type="sibTrans" cxnId="{8E40553D-C5FF-4FC6-908F-6DEE96F1DA5F}">
      <dgm:prSet/>
      <dgm:spPr/>
      <dgm:t>
        <a:bodyPr/>
        <a:lstStyle/>
        <a:p>
          <a:endParaRPr lang="en-US"/>
        </a:p>
      </dgm:t>
    </dgm:pt>
    <dgm:pt modelId="{DEB41950-1F69-B84D-A4D0-A6F21A9F10C4}">
      <dgm:prSet/>
      <dgm:spPr/>
      <dgm:t>
        <a:bodyPr/>
        <a:lstStyle/>
        <a:p>
          <a:pPr>
            <a:lnSpc>
              <a:spcPct val="100000"/>
            </a:lnSpc>
          </a:pPr>
          <a:r>
            <a:rPr lang="en-US" dirty="0"/>
            <a:t>SUNY Potsdam</a:t>
          </a:r>
        </a:p>
      </dgm:t>
    </dgm:pt>
    <dgm:pt modelId="{5162607C-19FF-6440-8C83-C7E29B6A3BAA}" type="parTrans" cxnId="{33242795-310D-3141-AA52-0EDDE0F95DF6}">
      <dgm:prSet/>
      <dgm:spPr/>
      <dgm:t>
        <a:bodyPr/>
        <a:lstStyle/>
        <a:p>
          <a:endParaRPr lang="en-US"/>
        </a:p>
      </dgm:t>
    </dgm:pt>
    <dgm:pt modelId="{271A2F30-7A9B-774E-A6A0-6884DDB44C02}" type="sibTrans" cxnId="{33242795-310D-3141-AA52-0EDDE0F95DF6}">
      <dgm:prSet/>
      <dgm:spPr/>
      <dgm:t>
        <a:bodyPr/>
        <a:lstStyle/>
        <a:p>
          <a:endParaRPr lang="en-US"/>
        </a:p>
      </dgm:t>
    </dgm:pt>
    <dgm:pt modelId="{577F3EEB-6894-4117-AB9B-1C8CB7558F48}" type="pres">
      <dgm:prSet presAssocID="{8482CA51-563A-4461-A4E4-5D8A214AC6F2}" presName="root" presStyleCnt="0">
        <dgm:presLayoutVars>
          <dgm:dir/>
          <dgm:resizeHandles val="exact"/>
        </dgm:presLayoutVars>
      </dgm:prSet>
      <dgm:spPr/>
    </dgm:pt>
    <dgm:pt modelId="{0C125E20-B6FF-48BA-A951-BAF8082D871D}" type="pres">
      <dgm:prSet presAssocID="{16F7F262-E262-4632-8154-6B1A41FB9204}" presName="compNode" presStyleCnt="0"/>
      <dgm:spPr/>
    </dgm:pt>
    <dgm:pt modelId="{9B41593E-10A1-4F97-AD01-5D8A13ACA615}" type="pres">
      <dgm:prSet presAssocID="{16F7F262-E262-4632-8154-6B1A41FB9204}" presName="bgRect" presStyleLbl="bgShp" presStyleIdx="0" presStyleCnt="4"/>
      <dgm:spPr/>
    </dgm:pt>
    <dgm:pt modelId="{3906B540-0202-4B82-98A4-6D3AE5957FFD}" type="pres">
      <dgm:prSet presAssocID="{16F7F262-E262-4632-8154-6B1A41FB9204}" presName="iconRect" presStyleLbl="node1" presStyleIdx="0" presStyleCnt="4"/>
      <dgm:spPr>
        <a:ln>
          <a:noFill/>
        </a:ln>
      </dgm:spPr>
    </dgm:pt>
    <dgm:pt modelId="{3EC5B83C-FCCE-47D2-8AFC-714EC00575D3}" type="pres">
      <dgm:prSet presAssocID="{16F7F262-E262-4632-8154-6B1A41FB9204}" presName="spaceRect" presStyleCnt="0"/>
      <dgm:spPr/>
    </dgm:pt>
    <dgm:pt modelId="{DBF2D93F-0162-48FA-892B-BE2DFEE43276}" type="pres">
      <dgm:prSet presAssocID="{16F7F262-E262-4632-8154-6B1A41FB9204}" presName="parTx" presStyleLbl="revTx" presStyleIdx="0" presStyleCnt="4">
        <dgm:presLayoutVars>
          <dgm:chMax val="0"/>
          <dgm:chPref val="0"/>
        </dgm:presLayoutVars>
      </dgm:prSet>
      <dgm:spPr/>
    </dgm:pt>
    <dgm:pt modelId="{22BD8BAC-3DC2-48EB-8809-9EC5A24EB133}" type="pres">
      <dgm:prSet presAssocID="{5AE0581F-184E-44F5-94ED-64CEADE8C47B}" presName="sibTrans" presStyleCnt="0"/>
      <dgm:spPr/>
    </dgm:pt>
    <dgm:pt modelId="{4FC31E5B-2727-AB40-A592-560A9B083C1F}" type="pres">
      <dgm:prSet presAssocID="{DEB41950-1F69-B84D-A4D0-A6F21A9F10C4}" presName="compNode" presStyleCnt="0"/>
      <dgm:spPr/>
    </dgm:pt>
    <dgm:pt modelId="{2DB9C0B1-2FC5-384E-A4A4-6D530FD24D0C}" type="pres">
      <dgm:prSet presAssocID="{DEB41950-1F69-B84D-A4D0-A6F21A9F10C4}" presName="bgRect" presStyleLbl="bgShp" presStyleIdx="1" presStyleCnt="4"/>
      <dgm:spPr/>
    </dgm:pt>
    <dgm:pt modelId="{2A2030BF-0AB0-0F42-9461-3959D5E54F35}" type="pres">
      <dgm:prSet presAssocID="{DEB41950-1F69-B84D-A4D0-A6F21A9F10C4}" presName="iconRect" presStyleLbl="node1" presStyleIdx="1" presStyleCnt="4"/>
      <dgm:spPr/>
    </dgm:pt>
    <dgm:pt modelId="{C85C38EE-DFC9-4B4B-A51B-AF899FECF4B8}" type="pres">
      <dgm:prSet presAssocID="{DEB41950-1F69-B84D-A4D0-A6F21A9F10C4}" presName="spaceRect" presStyleCnt="0"/>
      <dgm:spPr/>
    </dgm:pt>
    <dgm:pt modelId="{897192BF-E2F4-5242-B132-CC5B38971052}" type="pres">
      <dgm:prSet presAssocID="{DEB41950-1F69-B84D-A4D0-A6F21A9F10C4}" presName="parTx" presStyleLbl="revTx" presStyleIdx="1" presStyleCnt="4">
        <dgm:presLayoutVars>
          <dgm:chMax val="0"/>
          <dgm:chPref val="0"/>
        </dgm:presLayoutVars>
      </dgm:prSet>
      <dgm:spPr/>
    </dgm:pt>
    <dgm:pt modelId="{0335D93D-A8D7-7C40-809E-302B8B1630C3}" type="pres">
      <dgm:prSet presAssocID="{271A2F30-7A9B-774E-A6A0-6884DDB44C02}" presName="sibTrans" presStyleCnt="0"/>
      <dgm:spPr/>
    </dgm:pt>
    <dgm:pt modelId="{7A5858F3-6205-43B7-A625-288DBF36F908}" type="pres">
      <dgm:prSet presAssocID="{7105CD1B-5B50-4889-97CC-2970140BD8C9}" presName="compNode" presStyleCnt="0"/>
      <dgm:spPr/>
    </dgm:pt>
    <dgm:pt modelId="{D090C645-FD9D-46D7-9E9B-08D2366CDA13}" type="pres">
      <dgm:prSet presAssocID="{7105CD1B-5B50-4889-97CC-2970140BD8C9}" presName="bgRect" presStyleLbl="bgShp" presStyleIdx="2" presStyleCnt="4"/>
      <dgm:spPr/>
    </dgm:pt>
    <dgm:pt modelId="{EE003004-A32C-4D5D-B3CF-76E455F21B01}" type="pres">
      <dgm:prSet presAssocID="{7105CD1B-5B50-4889-97CC-2970140BD8C9}" presName="iconRect" presStyleLbl="node1" presStyleIdx="2"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Newspaper"/>
        </a:ext>
      </dgm:extLst>
    </dgm:pt>
    <dgm:pt modelId="{DA98EF81-31D5-4A92-81C1-4F92A601320F}" type="pres">
      <dgm:prSet presAssocID="{7105CD1B-5B50-4889-97CC-2970140BD8C9}" presName="spaceRect" presStyleCnt="0"/>
      <dgm:spPr/>
    </dgm:pt>
    <dgm:pt modelId="{1C42B218-BC8B-4514-964B-AA9335339CB1}" type="pres">
      <dgm:prSet presAssocID="{7105CD1B-5B50-4889-97CC-2970140BD8C9}" presName="parTx" presStyleLbl="revTx" presStyleIdx="2" presStyleCnt="4">
        <dgm:presLayoutVars>
          <dgm:chMax val="0"/>
          <dgm:chPref val="0"/>
        </dgm:presLayoutVars>
      </dgm:prSet>
      <dgm:spPr/>
    </dgm:pt>
    <dgm:pt modelId="{6F5D50E8-79A5-47BF-9A46-4C93EBD6E107}" type="pres">
      <dgm:prSet presAssocID="{7E037A45-269A-43CD-BD5D-DC221B546BC4}" presName="sibTrans" presStyleCnt="0"/>
      <dgm:spPr/>
    </dgm:pt>
    <dgm:pt modelId="{EEA5E18B-D054-4490-9276-E36F649B7425}" type="pres">
      <dgm:prSet presAssocID="{C207FA60-8327-4745-BBFB-2B52BF505178}" presName="compNode" presStyleCnt="0"/>
      <dgm:spPr/>
    </dgm:pt>
    <dgm:pt modelId="{CD00D42C-DFD0-40DA-A31D-FB9F334F6E89}" type="pres">
      <dgm:prSet presAssocID="{C207FA60-8327-4745-BBFB-2B52BF505178}" presName="bgRect" presStyleLbl="bgShp" presStyleIdx="3" presStyleCnt="4"/>
      <dgm:spPr/>
    </dgm:pt>
    <dgm:pt modelId="{CA125703-E440-44BD-A6B1-72A75462FFD2}" type="pres">
      <dgm:prSet presAssocID="{C207FA60-8327-4745-BBFB-2B52BF505178}" presName="iconRect" presStyleLbl="node1" presStyleIdx="3"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Books"/>
        </a:ext>
      </dgm:extLst>
    </dgm:pt>
    <dgm:pt modelId="{F203BD67-2565-4DD6-B24C-9CAA69559622}" type="pres">
      <dgm:prSet presAssocID="{C207FA60-8327-4745-BBFB-2B52BF505178}" presName="spaceRect" presStyleCnt="0"/>
      <dgm:spPr/>
    </dgm:pt>
    <dgm:pt modelId="{8CBCA2FD-3E0F-4ED9-AB2A-5545F7C21C2E}" type="pres">
      <dgm:prSet presAssocID="{C207FA60-8327-4745-BBFB-2B52BF505178}" presName="parTx" presStyleLbl="revTx" presStyleIdx="3" presStyleCnt="4">
        <dgm:presLayoutVars>
          <dgm:chMax val="0"/>
          <dgm:chPref val="0"/>
        </dgm:presLayoutVars>
      </dgm:prSet>
      <dgm:spPr/>
    </dgm:pt>
  </dgm:ptLst>
  <dgm:cxnLst>
    <dgm:cxn modelId="{D9F1BE06-B83A-407D-9B91-92C24D44565A}" type="presOf" srcId="{7105CD1B-5B50-4889-97CC-2970140BD8C9}" destId="{1C42B218-BC8B-4514-964B-AA9335339CB1}" srcOrd="0" destOrd="0" presId="urn:microsoft.com/office/officeart/2018/2/layout/IconVerticalSolidList"/>
    <dgm:cxn modelId="{9EA2C709-630F-41E5-AF3E-3CE8A9AB48FC}" srcId="{8482CA51-563A-4461-A4E4-5D8A214AC6F2}" destId="{16F7F262-E262-4632-8154-6B1A41FB9204}" srcOrd="0" destOrd="0" parTransId="{8DF6D4D8-BC35-4427-ACDC-ED0BAD6C7C6A}" sibTransId="{5AE0581F-184E-44F5-94ED-64CEADE8C47B}"/>
    <dgm:cxn modelId="{C778460D-19D1-4804-A74C-4841FACBA7A6}" type="presOf" srcId="{C207FA60-8327-4745-BBFB-2B52BF505178}" destId="{8CBCA2FD-3E0F-4ED9-AB2A-5545F7C21C2E}" srcOrd="0" destOrd="0" presId="urn:microsoft.com/office/officeart/2018/2/layout/IconVerticalSolidList"/>
    <dgm:cxn modelId="{8E40553D-C5FF-4FC6-908F-6DEE96F1DA5F}" srcId="{8482CA51-563A-4461-A4E4-5D8A214AC6F2}" destId="{C207FA60-8327-4745-BBFB-2B52BF505178}" srcOrd="3" destOrd="0" parTransId="{F9ADA1F6-735B-4B07-95B4-1AD5BB4DCF89}" sibTransId="{62DF31C4-CD6F-42B8-8041-120C43FF1FF2}"/>
    <dgm:cxn modelId="{2F20A650-1C6B-44A0-B78E-D42FF6A5730D}" type="presOf" srcId="{16F7F262-E262-4632-8154-6B1A41FB9204}" destId="{DBF2D93F-0162-48FA-892B-BE2DFEE43276}" srcOrd="0" destOrd="0" presId="urn:microsoft.com/office/officeart/2018/2/layout/IconVerticalSolidList"/>
    <dgm:cxn modelId="{F1BCD179-D02F-4C29-9054-8940E8C72F42}" type="presOf" srcId="{8482CA51-563A-4461-A4E4-5D8A214AC6F2}" destId="{577F3EEB-6894-4117-AB9B-1C8CB7558F48}" srcOrd="0" destOrd="0" presId="urn:microsoft.com/office/officeart/2018/2/layout/IconVerticalSolidList"/>
    <dgm:cxn modelId="{CEA27E82-2D0B-2343-88A6-FED631F4F713}" type="presOf" srcId="{DEB41950-1F69-B84D-A4D0-A6F21A9F10C4}" destId="{897192BF-E2F4-5242-B132-CC5B38971052}" srcOrd="0" destOrd="0" presId="urn:microsoft.com/office/officeart/2018/2/layout/IconVerticalSolidList"/>
    <dgm:cxn modelId="{33242795-310D-3141-AA52-0EDDE0F95DF6}" srcId="{8482CA51-563A-4461-A4E4-5D8A214AC6F2}" destId="{DEB41950-1F69-B84D-A4D0-A6F21A9F10C4}" srcOrd="1" destOrd="0" parTransId="{5162607C-19FF-6440-8C83-C7E29B6A3BAA}" sibTransId="{271A2F30-7A9B-774E-A6A0-6884DDB44C02}"/>
    <dgm:cxn modelId="{73BE33A9-9585-44F3-984A-E5F000C08961}" srcId="{8482CA51-563A-4461-A4E4-5D8A214AC6F2}" destId="{7105CD1B-5B50-4889-97CC-2970140BD8C9}" srcOrd="2" destOrd="0" parTransId="{2E62933C-836A-4BF2-BBB3-937A7A9BDB28}" sibTransId="{7E037A45-269A-43CD-BD5D-DC221B546BC4}"/>
    <dgm:cxn modelId="{1A5046EE-BAA7-4BB3-8B2A-2147A83773F1}" type="presParOf" srcId="{577F3EEB-6894-4117-AB9B-1C8CB7558F48}" destId="{0C125E20-B6FF-48BA-A951-BAF8082D871D}" srcOrd="0" destOrd="0" presId="urn:microsoft.com/office/officeart/2018/2/layout/IconVerticalSolidList"/>
    <dgm:cxn modelId="{39B0035C-8D49-4DC4-9BBA-BF19D322FAEE}" type="presParOf" srcId="{0C125E20-B6FF-48BA-A951-BAF8082D871D}" destId="{9B41593E-10A1-4F97-AD01-5D8A13ACA615}" srcOrd="0" destOrd="0" presId="urn:microsoft.com/office/officeart/2018/2/layout/IconVerticalSolidList"/>
    <dgm:cxn modelId="{B6EDB063-137B-437A-87DD-AA846B13C23D}" type="presParOf" srcId="{0C125E20-B6FF-48BA-A951-BAF8082D871D}" destId="{3906B540-0202-4B82-98A4-6D3AE5957FFD}" srcOrd="1" destOrd="0" presId="urn:microsoft.com/office/officeart/2018/2/layout/IconVerticalSolidList"/>
    <dgm:cxn modelId="{3280C47F-682D-4558-A799-756E4F4BC69F}" type="presParOf" srcId="{0C125E20-B6FF-48BA-A951-BAF8082D871D}" destId="{3EC5B83C-FCCE-47D2-8AFC-714EC00575D3}" srcOrd="2" destOrd="0" presId="urn:microsoft.com/office/officeart/2018/2/layout/IconVerticalSolidList"/>
    <dgm:cxn modelId="{2A0A58B6-817B-4515-B7C4-DA1D7D18A40B}" type="presParOf" srcId="{0C125E20-B6FF-48BA-A951-BAF8082D871D}" destId="{DBF2D93F-0162-48FA-892B-BE2DFEE43276}" srcOrd="3" destOrd="0" presId="urn:microsoft.com/office/officeart/2018/2/layout/IconVerticalSolidList"/>
    <dgm:cxn modelId="{49B45264-D244-4516-A746-3B23F4CE9428}" type="presParOf" srcId="{577F3EEB-6894-4117-AB9B-1C8CB7558F48}" destId="{22BD8BAC-3DC2-48EB-8809-9EC5A24EB133}" srcOrd="1" destOrd="0" presId="urn:microsoft.com/office/officeart/2018/2/layout/IconVerticalSolidList"/>
    <dgm:cxn modelId="{59B82DC8-8B81-FE4C-9942-442215D1B6E2}" type="presParOf" srcId="{577F3EEB-6894-4117-AB9B-1C8CB7558F48}" destId="{4FC31E5B-2727-AB40-A592-560A9B083C1F}" srcOrd="2" destOrd="0" presId="urn:microsoft.com/office/officeart/2018/2/layout/IconVerticalSolidList"/>
    <dgm:cxn modelId="{D70E3CD2-64F2-EA45-9CE4-6D347A9C0948}" type="presParOf" srcId="{4FC31E5B-2727-AB40-A592-560A9B083C1F}" destId="{2DB9C0B1-2FC5-384E-A4A4-6D530FD24D0C}" srcOrd="0" destOrd="0" presId="urn:microsoft.com/office/officeart/2018/2/layout/IconVerticalSolidList"/>
    <dgm:cxn modelId="{C235D53E-A7A0-5443-8587-2021424ECB9E}" type="presParOf" srcId="{4FC31E5B-2727-AB40-A592-560A9B083C1F}" destId="{2A2030BF-0AB0-0F42-9461-3959D5E54F35}" srcOrd="1" destOrd="0" presId="urn:microsoft.com/office/officeart/2018/2/layout/IconVerticalSolidList"/>
    <dgm:cxn modelId="{9BEB4337-BA7A-224C-9E3B-C76A0B2FEF50}" type="presParOf" srcId="{4FC31E5B-2727-AB40-A592-560A9B083C1F}" destId="{C85C38EE-DFC9-4B4B-A51B-AF899FECF4B8}" srcOrd="2" destOrd="0" presId="urn:microsoft.com/office/officeart/2018/2/layout/IconVerticalSolidList"/>
    <dgm:cxn modelId="{F3346488-3E15-B645-B047-1588AE85573D}" type="presParOf" srcId="{4FC31E5B-2727-AB40-A592-560A9B083C1F}" destId="{897192BF-E2F4-5242-B132-CC5B38971052}" srcOrd="3" destOrd="0" presId="urn:microsoft.com/office/officeart/2018/2/layout/IconVerticalSolidList"/>
    <dgm:cxn modelId="{16954840-C0A7-834C-820F-2D6CD0B699EA}" type="presParOf" srcId="{577F3EEB-6894-4117-AB9B-1C8CB7558F48}" destId="{0335D93D-A8D7-7C40-809E-302B8B1630C3}" srcOrd="3" destOrd="0" presId="urn:microsoft.com/office/officeart/2018/2/layout/IconVerticalSolidList"/>
    <dgm:cxn modelId="{1AE000D2-1C1A-4468-8BCC-D0C3AC343109}" type="presParOf" srcId="{577F3EEB-6894-4117-AB9B-1C8CB7558F48}" destId="{7A5858F3-6205-43B7-A625-288DBF36F908}" srcOrd="4" destOrd="0" presId="urn:microsoft.com/office/officeart/2018/2/layout/IconVerticalSolidList"/>
    <dgm:cxn modelId="{5A77E71A-8C2F-4F91-BC61-FD28D9DEF38C}" type="presParOf" srcId="{7A5858F3-6205-43B7-A625-288DBF36F908}" destId="{D090C645-FD9D-46D7-9E9B-08D2366CDA13}" srcOrd="0" destOrd="0" presId="urn:microsoft.com/office/officeart/2018/2/layout/IconVerticalSolidList"/>
    <dgm:cxn modelId="{38BEA341-8EB1-41EE-843F-3D9C30D8413B}" type="presParOf" srcId="{7A5858F3-6205-43B7-A625-288DBF36F908}" destId="{EE003004-A32C-4D5D-B3CF-76E455F21B01}" srcOrd="1" destOrd="0" presId="urn:microsoft.com/office/officeart/2018/2/layout/IconVerticalSolidList"/>
    <dgm:cxn modelId="{D9914C9B-8DEE-4D71-BE10-7026CA1967E9}" type="presParOf" srcId="{7A5858F3-6205-43B7-A625-288DBF36F908}" destId="{DA98EF81-31D5-4A92-81C1-4F92A601320F}" srcOrd="2" destOrd="0" presId="urn:microsoft.com/office/officeart/2018/2/layout/IconVerticalSolidList"/>
    <dgm:cxn modelId="{DEDAF984-D250-4BB0-BB05-E0A2C4B8039D}" type="presParOf" srcId="{7A5858F3-6205-43B7-A625-288DBF36F908}" destId="{1C42B218-BC8B-4514-964B-AA9335339CB1}" srcOrd="3" destOrd="0" presId="urn:microsoft.com/office/officeart/2018/2/layout/IconVerticalSolidList"/>
    <dgm:cxn modelId="{941BCA83-D7B4-454A-B066-4C72A25C3A0B}" type="presParOf" srcId="{577F3EEB-6894-4117-AB9B-1C8CB7558F48}" destId="{6F5D50E8-79A5-47BF-9A46-4C93EBD6E107}" srcOrd="5" destOrd="0" presId="urn:microsoft.com/office/officeart/2018/2/layout/IconVerticalSolidList"/>
    <dgm:cxn modelId="{34A1AD0F-34DB-449F-B038-8238A121C1E5}" type="presParOf" srcId="{577F3EEB-6894-4117-AB9B-1C8CB7558F48}" destId="{EEA5E18B-D054-4490-9276-E36F649B7425}" srcOrd="6" destOrd="0" presId="urn:microsoft.com/office/officeart/2018/2/layout/IconVerticalSolidList"/>
    <dgm:cxn modelId="{CB85FA7F-4F01-414D-A8A8-D73C5915E6BA}" type="presParOf" srcId="{EEA5E18B-D054-4490-9276-E36F649B7425}" destId="{CD00D42C-DFD0-40DA-A31D-FB9F334F6E89}" srcOrd="0" destOrd="0" presId="urn:microsoft.com/office/officeart/2018/2/layout/IconVerticalSolidList"/>
    <dgm:cxn modelId="{3396827D-92EF-48F2-B469-A95D1D1838F1}" type="presParOf" srcId="{EEA5E18B-D054-4490-9276-E36F649B7425}" destId="{CA125703-E440-44BD-A6B1-72A75462FFD2}" srcOrd="1" destOrd="0" presId="urn:microsoft.com/office/officeart/2018/2/layout/IconVerticalSolidList"/>
    <dgm:cxn modelId="{C69A4459-71FD-4111-B8C0-4C716591CFC7}" type="presParOf" srcId="{EEA5E18B-D054-4490-9276-E36F649B7425}" destId="{F203BD67-2565-4DD6-B24C-9CAA69559622}" srcOrd="2" destOrd="0" presId="urn:microsoft.com/office/officeart/2018/2/layout/IconVerticalSolidList"/>
    <dgm:cxn modelId="{5E50FCDD-DF69-4D1D-B931-0E276B64C522}" type="presParOf" srcId="{EEA5E18B-D054-4490-9276-E36F649B7425}" destId="{8CBCA2FD-3E0F-4ED9-AB2A-5545F7C21C2E}" srcOrd="3" destOrd="0" presId="urn:microsoft.com/office/officeart/2018/2/layout/IconVerticalSoli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50EEEAA-BC36-4A84-B9BB-8EAE3FE6A5FF}" type="doc">
      <dgm:prSet loTypeId="urn:microsoft.com/office/officeart/2005/8/layout/vList2" loCatId="list" qsTypeId="urn:microsoft.com/office/officeart/2005/8/quickstyle/simple1" qsCatId="simple" csTypeId="urn:microsoft.com/office/officeart/2005/8/colors/colorful2" csCatId="colorful"/>
      <dgm:spPr/>
      <dgm:t>
        <a:bodyPr/>
        <a:lstStyle/>
        <a:p>
          <a:endParaRPr lang="en-US"/>
        </a:p>
      </dgm:t>
    </dgm:pt>
    <dgm:pt modelId="{85D63127-518D-4514-B009-0D6803A8B90F}">
      <dgm:prSet/>
      <dgm:spPr/>
      <dgm:t>
        <a:bodyPr/>
        <a:lstStyle/>
        <a:p>
          <a:r>
            <a:rPr lang="en-US"/>
            <a:t>Carol Opdyke for sharing the letter collection</a:t>
          </a:r>
        </a:p>
      </dgm:t>
    </dgm:pt>
    <dgm:pt modelId="{773C7114-8253-496D-867A-78EC7080B9CA}" type="parTrans" cxnId="{9FED2571-0866-43E3-A26A-724EB475AD41}">
      <dgm:prSet/>
      <dgm:spPr/>
      <dgm:t>
        <a:bodyPr/>
        <a:lstStyle/>
        <a:p>
          <a:endParaRPr lang="en-US"/>
        </a:p>
      </dgm:t>
    </dgm:pt>
    <dgm:pt modelId="{E982A145-DC3F-496C-945A-5450A57892B7}" type="sibTrans" cxnId="{9FED2571-0866-43E3-A26A-724EB475AD41}">
      <dgm:prSet/>
      <dgm:spPr/>
      <dgm:t>
        <a:bodyPr/>
        <a:lstStyle/>
        <a:p>
          <a:endParaRPr lang="en-US"/>
        </a:p>
      </dgm:t>
    </dgm:pt>
    <dgm:pt modelId="{C8C8E3E8-5894-485B-9451-281F8AD4CF2E}">
      <dgm:prSet/>
      <dgm:spPr/>
      <dgm:t>
        <a:bodyPr/>
        <a:lstStyle/>
        <a:p>
          <a:r>
            <a:rPr lang="en-US"/>
            <a:t>Dr. Thomas Baker and Dr. Sheila McIntyre for guidance</a:t>
          </a:r>
        </a:p>
      </dgm:t>
    </dgm:pt>
    <dgm:pt modelId="{9177A878-C6EE-417B-8A53-1415B85C5F8E}" type="parTrans" cxnId="{DC4F421F-6DFA-44A7-B3F3-4B41771B13CE}">
      <dgm:prSet/>
      <dgm:spPr/>
      <dgm:t>
        <a:bodyPr/>
        <a:lstStyle/>
        <a:p>
          <a:endParaRPr lang="en-US"/>
        </a:p>
      </dgm:t>
    </dgm:pt>
    <dgm:pt modelId="{A97847F4-C0C7-4B82-AFB6-AC2925BA2856}" type="sibTrans" cxnId="{DC4F421F-6DFA-44A7-B3F3-4B41771B13CE}">
      <dgm:prSet/>
      <dgm:spPr/>
      <dgm:t>
        <a:bodyPr/>
        <a:lstStyle/>
        <a:p>
          <a:endParaRPr lang="en-US"/>
        </a:p>
      </dgm:t>
    </dgm:pt>
    <dgm:pt modelId="{05F6CF44-01A6-4011-9224-F1A366A566A6}">
      <dgm:prSet/>
      <dgm:spPr/>
      <dgm:t>
        <a:bodyPr/>
        <a:lstStyle/>
        <a:p>
          <a:r>
            <a:rPr lang="en-US"/>
            <a:t>Olivia Brown for performing “Annie Darling” on piano and violin</a:t>
          </a:r>
        </a:p>
      </dgm:t>
    </dgm:pt>
    <dgm:pt modelId="{750416E9-7E69-48C1-8173-2BB87B233ACA}" type="parTrans" cxnId="{D91D2B7F-0696-49C2-AE49-C69E4D51B05A}">
      <dgm:prSet/>
      <dgm:spPr/>
      <dgm:t>
        <a:bodyPr/>
        <a:lstStyle/>
        <a:p>
          <a:endParaRPr lang="en-US"/>
        </a:p>
      </dgm:t>
    </dgm:pt>
    <dgm:pt modelId="{CA123D94-27B5-4916-A68E-A4101E065E48}" type="sibTrans" cxnId="{D91D2B7F-0696-49C2-AE49-C69E4D51B05A}">
      <dgm:prSet/>
      <dgm:spPr/>
      <dgm:t>
        <a:bodyPr/>
        <a:lstStyle/>
        <a:p>
          <a:endParaRPr lang="en-US"/>
        </a:p>
      </dgm:t>
    </dgm:pt>
    <dgm:pt modelId="{C2BBA6FA-6032-1145-BB3A-0A0200789270}" type="pres">
      <dgm:prSet presAssocID="{650EEEAA-BC36-4A84-B9BB-8EAE3FE6A5FF}" presName="linear" presStyleCnt="0">
        <dgm:presLayoutVars>
          <dgm:animLvl val="lvl"/>
          <dgm:resizeHandles val="exact"/>
        </dgm:presLayoutVars>
      </dgm:prSet>
      <dgm:spPr/>
    </dgm:pt>
    <dgm:pt modelId="{E1DF7542-E72B-FE4C-89DD-DE258CB545D1}" type="pres">
      <dgm:prSet presAssocID="{85D63127-518D-4514-B009-0D6803A8B90F}" presName="parentText" presStyleLbl="node1" presStyleIdx="0" presStyleCnt="3">
        <dgm:presLayoutVars>
          <dgm:chMax val="0"/>
          <dgm:bulletEnabled val="1"/>
        </dgm:presLayoutVars>
      </dgm:prSet>
      <dgm:spPr/>
    </dgm:pt>
    <dgm:pt modelId="{E26BFD01-E860-AF40-9E3D-62C298F97455}" type="pres">
      <dgm:prSet presAssocID="{E982A145-DC3F-496C-945A-5450A57892B7}" presName="spacer" presStyleCnt="0"/>
      <dgm:spPr/>
    </dgm:pt>
    <dgm:pt modelId="{CC50F521-9FB7-9F45-8247-2313E3AEB481}" type="pres">
      <dgm:prSet presAssocID="{C8C8E3E8-5894-485B-9451-281F8AD4CF2E}" presName="parentText" presStyleLbl="node1" presStyleIdx="1" presStyleCnt="3">
        <dgm:presLayoutVars>
          <dgm:chMax val="0"/>
          <dgm:bulletEnabled val="1"/>
        </dgm:presLayoutVars>
      </dgm:prSet>
      <dgm:spPr/>
    </dgm:pt>
    <dgm:pt modelId="{345A7DFF-1141-9545-A2D9-3B80E049AA40}" type="pres">
      <dgm:prSet presAssocID="{A97847F4-C0C7-4B82-AFB6-AC2925BA2856}" presName="spacer" presStyleCnt="0"/>
      <dgm:spPr/>
    </dgm:pt>
    <dgm:pt modelId="{A59766DA-3DB4-4A46-A88E-E4E63D1EB6AD}" type="pres">
      <dgm:prSet presAssocID="{05F6CF44-01A6-4011-9224-F1A366A566A6}" presName="parentText" presStyleLbl="node1" presStyleIdx="2" presStyleCnt="3">
        <dgm:presLayoutVars>
          <dgm:chMax val="0"/>
          <dgm:bulletEnabled val="1"/>
        </dgm:presLayoutVars>
      </dgm:prSet>
      <dgm:spPr/>
    </dgm:pt>
  </dgm:ptLst>
  <dgm:cxnLst>
    <dgm:cxn modelId="{DC4F421F-6DFA-44A7-B3F3-4B41771B13CE}" srcId="{650EEEAA-BC36-4A84-B9BB-8EAE3FE6A5FF}" destId="{C8C8E3E8-5894-485B-9451-281F8AD4CF2E}" srcOrd="1" destOrd="0" parTransId="{9177A878-C6EE-417B-8A53-1415B85C5F8E}" sibTransId="{A97847F4-C0C7-4B82-AFB6-AC2925BA2856}"/>
    <dgm:cxn modelId="{69AA5F57-1E6E-1545-8A17-73DD80D35A4E}" type="presOf" srcId="{85D63127-518D-4514-B009-0D6803A8B90F}" destId="{E1DF7542-E72B-FE4C-89DD-DE258CB545D1}" srcOrd="0" destOrd="0" presId="urn:microsoft.com/office/officeart/2005/8/layout/vList2"/>
    <dgm:cxn modelId="{9FED2571-0866-43E3-A26A-724EB475AD41}" srcId="{650EEEAA-BC36-4A84-B9BB-8EAE3FE6A5FF}" destId="{85D63127-518D-4514-B009-0D6803A8B90F}" srcOrd="0" destOrd="0" parTransId="{773C7114-8253-496D-867A-78EC7080B9CA}" sibTransId="{E982A145-DC3F-496C-945A-5450A57892B7}"/>
    <dgm:cxn modelId="{D91D2B7F-0696-49C2-AE49-C69E4D51B05A}" srcId="{650EEEAA-BC36-4A84-B9BB-8EAE3FE6A5FF}" destId="{05F6CF44-01A6-4011-9224-F1A366A566A6}" srcOrd="2" destOrd="0" parTransId="{750416E9-7E69-48C1-8173-2BB87B233ACA}" sibTransId="{CA123D94-27B5-4916-A68E-A4101E065E48}"/>
    <dgm:cxn modelId="{641CBCB1-5D24-B044-B318-E3FCE779C1EF}" type="presOf" srcId="{650EEEAA-BC36-4A84-B9BB-8EAE3FE6A5FF}" destId="{C2BBA6FA-6032-1145-BB3A-0A0200789270}" srcOrd="0" destOrd="0" presId="urn:microsoft.com/office/officeart/2005/8/layout/vList2"/>
    <dgm:cxn modelId="{857ABEDC-3437-D346-903D-EC353583A4C3}" type="presOf" srcId="{C8C8E3E8-5894-485B-9451-281F8AD4CF2E}" destId="{CC50F521-9FB7-9F45-8247-2313E3AEB481}" srcOrd="0" destOrd="0" presId="urn:microsoft.com/office/officeart/2005/8/layout/vList2"/>
    <dgm:cxn modelId="{452FE3DF-BB44-C64D-A211-D06F4DCEFE8F}" type="presOf" srcId="{05F6CF44-01A6-4011-9224-F1A366A566A6}" destId="{A59766DA-3DB4-4A46-A88E-E4E63D1EB6AD}" srcOrd="0" destOrd="0" presId="urn:microsoft.com/office/officeart/2005/8/layout/vList2"/>
    <dgm:cxn modelId="{3C961549-85D5-4C40-815A-9D788B27982D}" type="presParOf" srcId="{C2BBA6FA-6032-1145-BB3A-0A0200789270}" destId="{E1DF7542-E72B-FE4C-89DD-DE258CB545D1}" srcOrd="0" destOrd="0" presId="urn:microsoft.com/office/officeart/2005/8/layout/vList2"/>
    <dgm:cxn modelId="{72F68483-B42D-C046-A5D6-7B34441C4B2D}" type="presParOf" srcId="{C2BBA6FA-6032-1145-BB3A-0A0200789270}" destId="{E26BFD01-E860-AF40-9E3D-62C298F97455}" srcOrd="1" destOrd="0" presId="urn:microsoft.com/office/officeart/2005/8/layout/vList2"/>
    <dgm:cxn modelId="{1ABBC3EA-6B12-3D4B-9621-5BF2F5C78427}" type="presParOf" srcId="{C2BBA6FA-6032-1145-BB3A-0A0200789270}" destId="{CC50F521-9FB7-9F45-8247-2313E3AEB481}" srcOrd="2" destOrd="0" presId="urn:microsoft.com/office/officeart/2005/8/layout/vList2"/>
    <dgm:cxn modelId="{D9D5B3C9-8BB2-E546-A524-9471EA344931}" type="presParOf" srcId="{C2BBA6FA-6032-1145-BB3A-0A0200789270}" destId="{345A7DFF-1141-9545-A2D9-3B80E049AA40}" srcOrd="3" destOrd="0" presId="urn:microsoft.com/office/officeart/2005/8/layout/vList2"/>
    <dgm:cxn modelId="{12A269C6-EF1A-1845-B6F4-63C216CF8DBF}" type="presParOf" srcId="{C2BBA6FA-6032-1145-BB3A-0A0200789270}" destId="{A59766DA-3DB4-4A46-A88E-E4E63D1EB6AD}" srcOrd="4"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B41593E-10A1-4F97-AD01-5D8A13ACA615}">
      <dsp:nvSpPr>
        <dsp:cNvPr id="0" name=""/>
        <dsp:cNvSpPr/>
      </dsp:nvSpPr>
      <dsp:spPr>
        <a:xfrm>
          <a:off x="0" y="2442"/>
          <a:ext cx="6513603" cy="1238008"/>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906B540-0202-4B82-98A4-6D3AE5957FFD}">
      <dsp:nvSpPr>
        <dsp:cNvPr id="0" name=""/>
        <dsp:cNvSpPr/>
      </dsp:nvSpPr>
      <dsp:spPr>
        <a:xfrm>
          <a:off x="374497" y="280994"/>
          <a:ext cx="680904" cy="680904"/>
        </a:xfrm>
        <a:prstGeom prst="rect">
          <a:avLst/>
        </a:prstGeom>
        <a:solidFill>
          <a:schemeClr val="bg1">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BF2D93F-0162-48FA-892B-BE2DFEE43276}">
      <dsp:nvSpPr>
        <dsp:cNvPr id="0" name=""/>
        <dsp:cNvSpPr/>
      </dsp:nvSpPr>
      <dsp:spPr>
        <a:xfrm>
          <a:off x="1429899" y="2442"/>
          <a:ext cx="5083704" cy="12380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023" tIns="131023" rIns="131023" bIns="131023" numCol="1" spcCol="1270" anchor="ctr" anchorCtr="0">
          <a:noAutofit/>
        </a:bodyPr>
        <a:lstStyle/>
        <a:p>
          <a:pPr marL="0" lvl="0" indent="0" algn="l" defTabSz="622300">
            <a:lnSpc>
              <a:spcPct val="100000"/>
            </a:lnSpc>
            <a:spcBef>
              <a:spcPct val="0"/>
            </a:spcBef>
            <a:spcAft>
              <a:spcPct val="35000"/>
            </a:spcAft>
            <a:buNone/>
          </a:pPr>
          <a:r>
            <a:rPr lang="da-DK" sz="1400" kern="1200" dirty="0"/>
            <a:t>Carol </a:t>
          </a:r>
          <a:r>
            <a:rPr lang="da-DK" sz="1400" kern="1200" dirty="0" err="1"/>
            <a:t>Opdyke</a:t>
          </a:r>
          <a:endParaRPr lang="en-US" sz="1400" kern="1200" dirty="0"/>
        </a:p>
      </dsp:txBody>
      <dsp:txXfrm>
        <a:off x="1429899" y="2442"/>
        <a:ext cx="5083704" cy="1238008"/>
      </dsp:txXfrm>
    </dsp:sp>
    <dsp:sp modelId="{2DB9C0B1-2FC5-384E-A4A4-6D530FD24D0C}">
      <dsp:nvSpPr>
        <dsp:cNvPr id="0" name=""/>
        <dsp:cNvSpPr/>
      </dsp:nvSpPr>
      <dsp:spPr>
        <a:xfrm>
          <a:off x="0" y="1549953"/>
          <a:ext cx="6513603" cy="1238008"/>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A2030BF-0AB0-0F42-9461-3959D5E54F35}">
      <dsp:nvSpPr>
        <dsp:cNvPr id="0" name=""/>
        <dsp:cNvSpPr/>
      </dsp:nvSpPr>
      <dsp:spPr>
        <a:xfrm>
          <a:off x="374497" y="1828505"/>
          <a:ext cx="680904" cy="680904"/>
        </a:xfrm>
        <a:prstGeom prst="rect">
          <a:avLst/>
        </a:prstGeom>
        <a:solidFill>
          <a:schemeClr val="bg1">
            <a:hueOff val="0"/>
            <a:satOff val="0"/>
            <a:lumOff val="0"/>
            <a:alphaOff val="0"/>
          </a:schemeClr>
        </a:solidFill>
        <a:ln w="12700" cap="flat" cmpd="sng" algn="ctr">
          <a:solidFill>
            <a:schemeClr val="lt1">
              <a:alpha val="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97192BF-E2F4-5242-B132-CC5B38971052}">
      <dsp:nvSpPr>
        <dsp:cNvPr id="0" name=""/>
        <dsp:cNvSpPr/>
      </dsp:nvSpPr>
      <dsp:spPr>
        <a:xfrm>
          <a:off x="1429899" y="1549953"/>
          <a:ext cx="5083704" cy="12380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023" tIns="131023" rIns="131023" bIns="131023" numCol="1" spcCol="1270" anchor="ctr" anchorCtr="0">
          <a:noAutofit/>
        </a:bodyPr>
        <a:lstStyle/>
        <a:p>
          <a:pPr marL="0" lvl="0" indent="0" algn="l" defTabSz="622300">
            <a:lnSpc>
              <a:spcPct val="100000"/>
            </a:lnSpc>
            <a:spcBef>
              <a:spcPct val="0"/>
            </a:spcBef>
            <a:spcAft>
              <a:spcPct val="35000"/>
            </a:spcAft>
            <a:buNone/>
          </a:pPr>
          <a:r>
            <a:rPr lang="en-US" sz="1400" kern="1200" dirty="0"/>
            <a:t>SUNY Potsdam</a:t>
          </a:r>
        </a:p>
      </dsp:txBody>
      <dsp:txXfrm>
        <a:off x="1429899" y="1549953"/>
        <a:ext cx="5083704" cy="1238008"/>
      </dsp:txXfrm>
    </dsp:sp>
    <dsp:sp modelId="{D090C645-FD9D-46D7-9E9B-08D2366CDA13}">
      <dsp:nvSpPr>
        <dsp:cNvPr id="0" name=""/>
        <dsp:cNvSpPr/>
      </dsp:nvSpPr>
      <dsp:spPr>
        <a:xfrm>
          <a:off x="0" y="3097464"/>
          <a:ext cx="6513603" cy="1238008"/>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E003004-A32C-4D5D-B3CF-76E455F21B01}">
      <dsp:nvSpPr>
        <dsp:cNvPr id="0" name=""/>
        <dsp:cNvSpPr/>
      </dsp:nvSpPr>
      <dsp:spPr>
        <a:xfrm>
          <a:off x="374497" y="3376015"/>
          <a:ext cx="680904" cy="68090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C42B218-BC8B-4514-964B-AA9335339CB1}">
      <dsp:nvSpPr>
        <dsp:cNvPr id="0" name=""/>
        <dsp:cNvSpPr/>
      </dsp:nvSpPr>
      <dsp:spPr>
        <a:xfrm>
          <a:off x="1429899" y="3097464"/>
          <a:ext cx="5083704" cy="12380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023" tIns="131023" rIns="131023" bIns="131023" numCol="1" spcCol="1270" anchor="ctr" anchorCtr="0">
          <a:noAutofit/>
        </a:bodyPr>
        <a:lstStyle/>
        <a:p>
          <a:pPr marL="0" lvl="0" indent="0" algn="l" defTabSz="622300">
            <a:lnSpc>
              <a:spcPct val="100000"/>
            </a:lnSpc>
            <a:spcBef>
              <a:spcPct val="0"/>
            </a:spcBef>
            <a:spcAft>
              <a:spcPct val="35000"/>
            </a:spcAft>
            <a:buNone/>
          </a:pPr>
          <a:r>
            <a:rPr lang="nl-NL" sz="1400" kern="1200"/>
            <a:t>Adirondack Museum</a:t>
          </a:r>
          <a:br>
            <a:rPr lang="en-US" sz="1400" kern="1200"/>
          </a:br>
          <a:r>
            <a:rPr lang="en-US" sz="1400" kern="1200"/>
            <a:t>Northern New York Historic Newspapers</a:t>
          </a:r>
        </a:p>
      </dsp:txBody>
      <dsp:txXfrm>
        <a:off x="1429899" y="3097464"/>
        <a:ext cx="5083704" cy="1238008"/>
      </dsp:txXfrm>
    </dsp:sp>
    <dsp:sp modelId="{CD00D42C-DFD0-40DA-A31D-FB9F334F6E89}">
      <dsp:nvSpPr>
        <dsp:cNvPr id="0" name=""/>
        <dsp:cNvSpPr/>
      </dsp:nvSpPr>
      <dsp:spPr>
        <a:xfrm>
          <a:off x="0" y="4644974"/>
          <a:ext cx="6513603" cy="1238008"/>
        </a:xfrm>
        <a:prstGeom prst="roundRect">
          <a:avLst>
            <a:gd name="adj" fmla="val 1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A125703-E440-44BD-A6B1-72A75462FFD2}">
      <dsp:nvSpPr>
        <dsp:cNvPr id="0" name=""/>
        <dsp:cNvSpPr/>
      </dsp:nvSpPr>
      <dsp:spPr>
        <a:xfrm>
          <a:off x="374497" y="4923526"/>
          <a:ext cx="680904" cy="68090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CBCA2FD-3E0F-4ED9-AB2A-5545F7C21C2E}">
      <dsp:nvSpPr>
        <dsp:cNvPr id="0" name=""/>
        <dsp:cNvSpPr/>
      </dsp:nvSpPr>
      <dsp:spPr>
        <a:xfrm>
          <a:off x="1429899" y="4644974"/>
          <a:ext cx="5083704" cy="12380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023" tIns="131023" rIns="131023" bIns="131023" numCol="1" spcCol="1270" anchor="ctr" anchorCtr="0">
          <a:noAutofit/>
        </a:bodyPr>
        <a:lstStyle/>
        <a:p>
          <a:pPr marL="0" lvl="0" indent="0" algn="l" defTabSz="622300">
            <a:lnSpc>
              <a:spcPct val="100000"/>
            </a:lnSpc>
            <a:spcBef>
              <a:spcPct val="0"/>
            </a:spcBef>
            <a:spcAft>
              <a:spcPct val="35000"/>
            </a:spcAft>
            <a:buNone/>
          </a:pPr>
          <a:r>
            <a:rPr lang="en-US" sz="1400" kern="1200"/>
            <a:t>Jefferson County Historical Society</a:t>
          </a:r>
          <a:br>
            <a:rPr lang="en-US" sz="1400" kern="1200"/>
          </a:br>
          <a:r>
            <a:rPr lang="en-US" sz="1400" kern="1200"/>
            <a:t>Child’s </a:t>
          </a:r>
          <a:r>
            <a:rPr lang="en-US" sz="1400" i="1" kern="1200"/>
            <a:t>Gazetteer and Business Directory for Saint Lawrence County </a:t>
          </a:r>
          <a:r>
            <a:rPr lang="en-US" sz="1400" kern="1200"/>
            <a:t> </a:t>
          </a:r>
          <a:br>
            <a:rPr lang="en-US" sz="1400" kern="1200"/>
          </a:br>
          <a:r>
            <a:rPr lang="en-US" sz="1400" kern="1200"/>
            <a:t>Library of Congress</a:t>
          </a:r>
          <a:br>
            <a:rPr lang="en-US" sz="1400" kern="1200"/>
          </a:br>
          <a:r>
            <a:rPr lang="en-US" sz="1400" kern="1200"/>
            <a:t>Digital Commons at Connecticut College </a:t>
          </a:r>
        </a:p>
      </dsp:txBody>
      <dsp:txXfrm>
        <a:off x="1429899" y="4644974"/>
        <a:ext cx="5083704" cy="123800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1DF7542-E72B-FE4C-89DD-DE258CB545D1}">
      <dsp:nvSpPr>
        <dsp:cNvPr id="0" name=""/>
        <dsp:cNvSpPr/>
      </dsp:nvSpPr>
      <dsp:spPr>
        <a:xfrm>
          <a:off x="0" y="878562"/>
          <a:ext cx="6513603" cy="131274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en-US" sz="3300" kern="1200"/>
            <a:t>Carol Opdyke for sharing the letter collection</a:t>
          </a:r>
        </a:p>
      </dsp:txBody>
      <dsp:txXfrm>
        <a:off x="64083" y="942645"/>
        <a:ext cx="6385437" cy="1184574"/>
      </dsp:txXfrm>
    </dsp:sp>
    <dsp:sp modelId="{CC50F521-9FB7-9F45-8247-2313E3AEB481}">
      <dsp:nvSpPr>
        <dsp:cNvPr id="0" name=""/>
        <dsp:cNvSpPr/>
      </dsp:nvSpPr>
      <dsp:spPr>
        <a:xfrm>
          <a:off x="0" y="2286343"/>
          <a:ext cx="6513603" cy="1312740"/>
        </a:xfrm>
        <a:prstGeom prst="roundRect">
          <a:avLst/>
        </a:prstGeom>
        <a:solidFill>
          <a:schemeClr val="accent2">
            <a:hueOff val="-727682"/>
            <a:satOff val="-41964"/>
            <a:lumOff val="431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en-US" sz="3300" kern="1200"/>
            <a:t>Dr. Thomas Baker and Dr. Sheila McIntyre for guidance</a:t>
          </a:r>
        </a:p>
      </dsp:txBody>
      <dsp:txXfrm>
        <a:off x="64083" y="2350426"/>
        <a:ext cx="6385437" cy="1184574"/>
      </dsp:txXfrm>
    </dsp:sp>
    <dsp:sp modelId="{A59766DA-3DB4-4A46-A88E-E4E63D1EB6AD}">
      <dsp:nvSpPr>
        <dsp:cNvPr id="0" name=""/>
        <dsp:cNvSpPr/>
      </dsp:nvSpPr>
      <dsp:spPr>
        <a:xfrm>
          <a:off x="0" y="3694123"/>
          <a:ext cx="6513603" cy="1312740"/>
        </a:xfrm>
        <a:prstGeom prst="roundRect">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en-US" sz="3300" kern="1200"/>
            <a:t>Olivia Brown for performing “Annie Darling” on piano and violin</a:t>
          </a:r>
        </a:p>
      </dsp:txBody>
      <dsp:txXfrm>
        <a:off x="64083" y="3758206"/>
        <a:ext cx="6385437" cy="1184574"/>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7342CCA-90DF-7644-9C80-17D41AC4E4C4}" type="datetimeFigureOut">
              <a:rPr lang="en-US" smtClean="0"/>
              <a:t>4/23/20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4FA852C-A432-E74B-824E-E8757732DDB1}" type="slidenum">
              <a:rPr lang="en-US" smtClean="0"/>
              <a:t>‹#›</a:t>
            </a:fld>
            <a:endParaRPr lang="en-US"/>
          </a:p>
        </p:txBody>
      </p:sp>
    </p:spTree>
    <p:extLst>
      <p:ext uri="{BB962C8B-B14F-4D97-AF65-F5344CB8AC3E}">
        <p14:creationId xmlns:p14="http://schemas.microsoft.com/office/powerpoint/2010/main" val="2076298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4FA852C-A432-E74B-824E-E8757732DDB1}" type="slidenum">
              <a:rPr lang="en-US" smtClean="0"/>
              <a:t>1</a:t>
            </a:fld>
            <a:endParaRPr lang="en-US"/>
          </a:p>
        </p:txBody>
      </p:sp>
    </p:spTree>
    <p:extLst>
      <p:ext uri="{BB962C8B-B14F-4D97-AF65-F5344CB8AC3E}">
        <p14:creationId xmlns:p14="http://schemas.microsoft.com/office/powerpoint/2010/main" val="5514958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the details were fascinating...whether it was learning about the popular music of the day that Arvilla and Henry discussed...</a:t>
            </a:r>
          </a:p>
        </p:txBody>
      </p:sp>
      <p:sp>
        <p:nvSpPr>
          <p:cNvPr id="4" name="Slide Number Placeholder 3"/>
          <p:cNvSpPr>
            <a:spLocks noGrp="1"/>
          </p:cNvSpPr>
          <p:nvPr>
            <p:ph type="sldNum" sz="quarter" idx="5"/>
          </p:nvPr>
        </p:nvSpPr>
        <p:spPr/>
        <p:txBody>
          <a:bodyPr/>
          <a:lstStyle/>
          <a:p>
            <a:fld id="{94FA852C-A432-E74B-824E-E8757732DDB1}" type="slidenum">
              <a:rPr lang="en-US" smtClean="0"/>
              <a:t>14</a:t>
            </a:fld>
            <a:endParaRPr lang="en-US"/>
          </a:p>
        </p:txBody>
      </p:sp>
    </p:spTree>
    <p:extLst>
      <p:ext uri="{BB962C8B-B14F-4D97-AF65-F5344CB8AC3E}">
        <p14:creationId xmlns:p14="http://schemas.microsoft.com/office/powerpoint/2010/main" val="17185443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Relationships...</a:t>
            </a:r>
          </a:p>
        </p:txBody>
      </p:sp>
      <p:sp>
        <p:nvSpPr>
          <p:cNvPr id="4" name="Slide Number Placeholder 3"/>
          <p:cNvSpPr>
            <a:spLocks noGrp="1"/>
          </p:cNvSpPr>
          <p:nvPr>
            <p:ph type="sldNum" sz="quarter" idx="5"/>
          </p:nvPr>
        </p:nvSpPr>
        <p:spPr/>
        <p:txBody>
          <a:bodyPr/>
          <a:lstStyle/>
          <a:p>
            <a:fld id="{94FA852C-A432-E74B-824E-E8757732DDB1}" type="slidenum">
              <a:rPr lang="en-US" smtClean="0"/>
              <a:t>15</a:t>
            </a:fld>
            <a:endParaRPr lang="en-US"/>
          </a:p>
        </p:txBody>
      </p:sp>
    </p:spTree>
    <p:extLst>
      <p:ext uri="{BB962C8B-B14F-4D97-AF65-F5344CB8AC3E}">
        <p14:creationId xmlns:p14="http://schemas.microsoft.com/office/powerpoint/2010/main" val="1433142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the inhabitants of SLC celebrated the 4th of July...</a:t>
            </a:r>
          </a:p>
        </p:txBody>
      </p:sp>
      <p:sp>
        <p:nvSpPr>
          <p:cNvPr id="4" name="Slide Number Placeholder 3"/>
          <p:cNvSpPr>
            <a:spLocks noGrp="1"/>
          </p:cNvSpPr>
          <p:nvPr>
            <p:ph type="sldNum" sz="quarter" idx="5"/>
          </p:nvPr>
        </p:nvSpPr>
        <p:spPr/>
        <p:txBody>
          <a:bodyPr/>
          <a:lstStyle/>
          <a:p>
            <a:fld id="{94FA852C-A432-E74B-824E-E8757732DDB1}" type="slidenum">
              <a:rPr lang="en-US" smtClean="0"/>
              <a:t>16</a:t>
            </a:fld>
            <a:endParaRPr lang="en-US"/>
          </a:p>
        </p:txBody>
      </p:sp>
    </p:spTree>
    <p:extLst>
      <p:ext uri="{BB962C8B-B14F-4D97-AF65-F5344CB8AC3E}">
        <p14:creationId xmlns:p14="http://schemas.microsoft.com/office/powerpoint/2010/main" val="11500768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or How folk traveled around the county and the country...</a:t>
            </a:r>
          </a:p>
        </p:txBody>
      </p:sp>
      <p:sp>
        <p:nvSpPr>
          <p:cNvPr id="4" name="Slide Number Placeholder 3"/>
          <p:cNvSpPr>
            <a:spLocks noGrp="1"/>
          </p:cNvSpPr>
          <p:nvPr>
            <p:ph type="sldNum" sz="quarter" idx="5"/>
          </p:nvPr>
        </p:nvSpPr>
        <p:spPr/>
        <p:txBody>
          <a:bodyPr/>
          <a:lstStyle/>
          <a:p>
            <a:fld id="{94FA852C-A432-E74B-824E-E8757732DDB1}" type="slidenum">
              <a:rPr lang="en-US" smtClean="0"/>
              <a:t>17</a:t>
            </a:fld>
            <a:endParaRPr lang="en-US"/>
          </a:p>
        </p:txBody>
      </p:sp>
    </p:spTree>
    <p:extLst>
      <p:ext uri="{BB962C8B-B14F-4D97-AF65-F5344CB8AC3E}">
        <p14:creationId xmlns:p14="http://schemas.microsoft.com/office/powerpoint/2010/main" val="22465752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Research was a delight. Spending time with these letters helped me make connections and discoveries I never thought possible at the outset.</a:t>
            </a:r>
          </a:p>
          <a:p>
            <a:r>
              <a:rPr lang="en-US" dirty="0"/>
              <a:t>The bottom line for me is that personal correspondence brings life to history.</a:t>
            </a:r>
          </a:p>
        </p:txBody>
      </p:sp>
      <p:sp>
        <p:nvSpPr>
          <p:cNvPr id="4" name="Slide Number Placeholder 3"/>
          <p:cNvSpPr>
            <a:spLocks noGrp="1"/>
          </p:cNvSpPr>
          <p:nvPr>
            <p:ph type="sldNum" sz="quarter" idx="5"/>
          </p:nvPr>
        </p:nvSpPr>
        <p:spPr/>
        <p:txBody>
          <a:bodyPr/>
          <a:lstStyle/>
          <a:p>
            <a:fld id="{94FA852C-A432-E74B-824E-E8757732DDB1}" type="slidenum">
              <a:rPr lang="en-US" smtClean="0"/>
              <a:t>18</a:t>
            </a:fld>
            <a:endParaRPr lang="en-US"/>
          </a:p>
        </p:txBody>
      </p:sp>
    </p:spTree>
    <p:extLst>
      <p:ext uri="{BB962C8B-B14F-4D97-AF65-F5344CB8AC3E}">
        <p14:creationId xmlns:p14="http://schemas.microsoft.com/office/powerpoint/2010/main" val="34069754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 am Tabitha Brown, a history major at SUNY Potsdam, and I am involved in an independent study through the History Department under the guidance of Dr. Thomas Baker, and this is part of my research. Because of this letter from Jennie and Mother Mills-- and others in the collection, I have a window on the world of what it was like to be a young adult in SLC around this time.</a:t>
            </a:r>
          </a:p>
          <a:p>
            <a:endParaRPr lang="en-US" dirty="0"/>
          </a:p>
        </p:txBody>
      </p:sp>
      <p:sp>
        <p:nvSpPr>
          <p:cNvPr id="4" name="Slide Number Placeholder 3"/>
          <p:cNvSpPr>
            <a:spLocks noGrp="1"/>
          </p:cNvSpPr>
          <p:nvPr>
            <p:ph type="sldNum" sz="quarter" idx="5"/>
          </p:nvPr>
        </p:nvSpPr>
        <p:spPr/>
        <p:txBody>
          <a:bodyPr/>
          <a:lstStyle/>
          <a:p>
            <a:fld id="{94FA852C-A432-E74B-824E-E8757732DDB1}" type="slidenum">
              <a:rPr lang="en-US" smtClean="0"/>
              <a:t>6</a:t>
            </a:fld>
            <a:endParaRPr lang="en-US"/>
          </a:p>
        </p:txBody>
      </p:sp>
    </p:spTree>
    <p:extLst>
      <p:ext uri="{BB962C8B-B14F-4D97-AF65-F5344CB8AC3E}">
        <p14:creationId xmlns:p14="http://schemas.microsoft.com/office/powerpoint/2010/main" val="33520461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Taking the title of the song, I looked up the sheet music for Annie Darling in the LOC, then asked my daughter to play it. I can now imagine how Arvilla's music sounded as it flowed out of the parlor and throughout the house.</a:t>
            </a:r>
          </a:p>
        </p:txBody>
      </p:sp>
      <p:sp>
        <p:nvSpPr>
          <p:cNvPr id="4" name="Slide Number Placeholder 3"/>
          <p:cNvSpPr>
            <a:spLocks noGrp="1"/>
          </p:cNvSpPr>
          <p:nvPr>
            <p:ph type="sldNum" sz="quarter" idx="5"/>
          </p:nvPr>
        </p:nvSpPr>
        <p:spPr/>
        <p:txBody>
          <a:bodyPr/>
          <a:lstStyle/>
          <a:p>
            <a:fld id="{94FA852C-A432-E74B-824E-E8757732DDB1}" type="slidenum">
              <a:rPr lang="en-US" smtClean="0"/>
              <a:t>7</a:t>
            </a:fld>
            <a:endParaRPr lang="en-US"/>
          </a:p>
        </p:txBody>
      </p:sp>
    </p:spTree>
    <p:extLst>
      <p:ext uri="{BB962C8B-B14F-4D97-AF65-F5344CB8AC3E}">
        <p14:creationId xmlns:p14="http://schemas.microsoft.com/office/powerpoint/2010/main" val="11420801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study I am involved with this semester picks up where the Spring 2019 project left off. The 2019 project focused on a collection of courtship letters spanning the years 1868-1873 and primarily written by Henry Clark of </a:t>
            </a:r>
            <a:r>
              <a:rPr lang="en-US" dirty="0" err="1"/>
              <a:t>Richville</a:t>
            </a:r>
            <a:r>
              <a:rPr lang="en-US" dirty="0"/>
              <a:t>, NY to </a:t>
            </a:r>
            <a:r>
              <a:rPr lang="en-US" dirty="0" err="1"/>
              <a:t>Lucelia</a:t>
            </a:r>
            <a:r>
              <a:rPr lang="en-US" dirty="0"/>
              <a:t> Arvilla Mills of Rensselaer Falls, </a:t>
            </a:r>
            <a:r>
              <a:rPr lang="en-US" dirty="0" err="1"/>
              <a:t>NY.Both</a:t>
            </a:r>
            <a:r>
              <a:rPr lang="en-US" dirty="0"/>
              <a:t> parties would have been around 18 years old when Arvilla responded positively to Henry's request for permission to write to her. Included in the collection were also letters from Arvilla's family and friends. The letters were shared with the 5 students in the class by Carol Opdyke, a descendant of Henry and Arvilla Clark.</a:t>
            </a:r>
          </a:p>
        </p:txBody>
      </p:sp>
      <p:sp>
        <p:nvSpPr>
          <p:cNvPr id="4" name="Slide Number Placeholder 3"/>
          <p:cNvSpPr>
            <a:spLocks noGrp="1"/>
          </p:cNvSpPr>
          <p:nvPr>
            <p:ph type="sldNum" sz="quarter" idx="5"/>
          </p:nvPr>
        </p:nvSpPr>
        <p:spPr/>
        <p:txBody>
          <a:bodyPr/>
          <a:lstStyle/>
          <a:p>
            <a:fld id="{94FA852C-A432-E74B-824E-E8757732DDB1}" type="slidenum">
              <a:rPr lang="en-US" smtClean="0"/>
              <a:t>8</a:t>
            </a:fld>
            <a:endParaRPr lang="en-US"/>
          </a:p>
        </p:txBody>
      </p:sp>
    </p:spTree>
    <p:extLst>
      <p:ext uri="{BB962C8B-B14F-4D97-AF65-F5344CB8AC3E}">
        <p14:creationId xmlns:p14="http://schemas.microsoft.com/office/powerpoint/2010/main" val="35016256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the 2020 project, I am transcribing the 27 remaining letters, reviewing and editing each previously transcribed letter, standardizing the work of 5 people, researching and annotating. When I reviewed and edited the 2019 students' work, I compared each students' transcriptions to the scanned letters and addressed any issues that I found.</a:t>
            </a:r>
          </a:p>
        </p:txBody>
      </p:sp>
      <p:sp>
        <p:nvSpPr>
          <p:cNvPr id="4" name="Slide Number Placeholder 3"/>
          <p:cNvSpPr>
            <a:spLocks noGrp="1"/>
          </p:cNvSpPr>
          <p:nvPr>
            <p:ph type="sldNum" sz="quarter" idx="5"/>
          </p:nvPr>
        </p:nvSpPr>
        <p:spPr/>
        <p:txBody>
          <a:bodyPr/>
          <a:lstStyle/>
          <a:p>
            <a:fld id="{94FA852C-A432-E74B-824E-E8757732DDB1}" type="slidenum">
              <a:rPr lang="en-US" smtClean="0"/>
              <a:t>9</a:t>
            </a:fld>
            <a:endParaRPr lang="en-US"/>
          </a:p>
        </p:txBody>
      </p:sp>
    </p:spTree>
    <p:extLst>
      <p:ext uri="{BB962C8B-B14F-4D97-AF65-F5344CB8AC3E}">
        <p14:creationId xmlns:p14="http://schemas.microsoft.com/office/powerpoint/2010/main" val="42390073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then used the editorial method and apparatus employed by Glenn La </a:t>
            </a:r>
            <a:r>
              <a:rPr lang="en-US" dirty="0" err="1"/>
              <a:t>Fantasie</a:t>
            </a:r>
            <a:r>
              <a:rPr lang="en-US" dirty="0"/>
              <a:t> in his book, The Correspondence of Roger Williams, as a guide to create my own editorial policy regarding transcription and annotation decisions. I applied this policy to the letters in order to standardize their form.</a:t>
            </a:r>
          </a:p>
        </p:txBody>
      </p:sp>
      <p:sp>
        <p:nvSpPr>
          <p:cNvPr id="4" name="Slide Number Placeholder 3"/>
          <p:cNvSpPr>
            <a:spLocks noGrp="1"/>
          </p:cNvSpPr>
          <p:nvPr>
            <p:ph type="sldNum" sz="quarter" idx="5"/>
          </p:nvPr>
        </p:nvSpPr>
        <p:spPr/>
        <p:txBody>
          <a:bodyPr/>
          <a:lstStyle/>
          <a:p>
            <a:fld id="{94FA852C-A432-E74B-824E-E8757732DDB1}" type="slidenum">
              <a:rPr lang="en-US" smtClean="0"/>
              <a:t>10</a:t>
            </a:fld>
            <a:endParaRPr lang="en-US"/>
          </a:p>
        </p:txBody>
      </p:sp>
    </p:spTree>
    <p:extLst>
      <p:ext uri="{BB962C8B-B14F-4D97-AF65-F5344CB8AC3E}">
        <p14:creationId xmlns:p14="http://schemas.microsoft.com/office/powerpoint/2010/main" val="6030488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then decided what topics needed research, completed that research, and annotated the now standardized compilation of letters.</a:t>
            </a:r>
          </a:p>
          <a:p>
            <a:r>
              <a:rPr lang="en-US" dirty="0"/>
              <a:t>Transcribing is very exciting. You never know what the next letter may contain. Also, there exists an intimacy that cannot be felt with the printed word.</a:t>
            </a:r>
          </a:p>
          <a:p>
            <a:endParaRPr lang="en-US" dirty="0"/>
          </a:p>
        </p:txBody>
      </p:sp>
      <p:sp>
        <p:nvSpPr>
          <p:cNvPr id="4" name="Slide Number Placeholder 3"/>
          <p:cNvSpPr>
            <a:spLocks noGrp="1"/>
          </p:cNvSpPr>
          <p:nvPr>
            <p:ph type="sldNum" sz="quarter" idx="5"/>
          </p:nvPr>
        </p:nvSpPr>
        <p:spPr/>
        <p:txBody>
          <a:bodyPr/>
          <a:lstStyle/>
          <a:p>
            <a:fld id="{94FA852C-A432-E74B-824E-E8757732DDB1}" type="slidenum">
              <a:rPr lang="en-US" smtClean="0"/>
              <a:t>11</a:t>
            </a:fld>
            <a:endParaRPr lang="en-US"/>
          </a:p>
        </p:txBody>
      </p:sp>
    </p:spTree>
    <p:extLst>
      <p:ext uri="{BB962C8B-B14F-4D97-AF65-F5344CB8AC3E}">
        <p14:creationId xmlns:p14="http://schemas.microsoft.com/office/powerpoint/2010/main" val="3546999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However, transcribing can be laborious, frustrating, and taxing. Henry seldom used the conventions of punctuation or capitalization, so it was hard to know where sentences began and ended. He also sometimes "crossed" his already written lines of text- or used brown ink which increased the difficulty of transcribing.</a:t>
            </a:r>
          </a:p>
        </p:txBody>
      </p:sp>
      <p:sp>
        <p:nvSpPr>
          <p:cNvPr id="4" name="Slide Number Placeholder 3"/>
          <p:cNvSpPr>
            <a:spLocks noGrp="1"/>
          </p:cNvSpPr>
          <p:nvPr>
            <p:ph type="sldNum" sz="quarter" idx="5"/>
          </p:nvPr>
        </p:nvSpPr>
        <p:spPr/>
        <p:txBody>
          <a:bodyPr/>
          <a:lstStyle/>
          <a:p>
            <a:fld id="{94FA852C-A432-E74B-824E-E8757732DDB1}" type="slidenum">
              <a:rPr lang="en-US" smtClean="0"/>
              <a:t>12</a:t>
            </a:fld>
            <a:endParaRPr lang="en-US"/>
          </a:p>
        </p:txBody>
      </p:sp>
    </p:spTree>
    <p:extLst>
      <p:ext uri="{BB962C8B-B14F-4D97-AF65-F5344CB8AC3E}">
        <p14:creationId xmlns:p14="http://schemas.microsoft.com/office/powerpoint/2010/main" val="40061935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 words were nearly impossible to decipher. While often there was the benefit of context, the spelling could vary. I have come to believe the word on the left may be "protracted"--The word circled in red--is this Eliza? Edna? Elsa? Depending on whether you prefer transcribing or annotating, the next step will bring vexation or relief. For me, annotating was transcription's reward. The difficulty here was reining myself in. With only a semester to work on this study, I could not pursue every interesting detail.</a:t>
            </a:r>
          </a:p>
        </p:txBody>
      </p:sp>
      <p:sp>
        <p:nvSpPr>
          <p:cNvPr id="4" name="Slide Number Placeholder 3"/>
          <p:cNvSpPr>
            <a:spLocks noGrp="1"/>
          </p:cNvSpPr>
          <p:nvPr>
            <p:ph type="sldNum" sz="quarter" idx="5"/>
          </p:nvPr>
        </p:nvSpPr>
        <p:spPr/>
        <p:txBody>
          <a:bodyPr/>
          <a:lstStyle/>
          <a:p>
            <a:fld id="{94FA852C-A432-E74B-824E-E8757732DDB1}" type="slidenum">
              <a:rPr lang="en-US" smtClean="0"/>
              <a:t>13</a:t>
            </a:fld>
            <a:endParaRPr lang="en-US"/>
          </a:p>
        </p:txBody>
      </p:sp>
    </p:spTree>
    <p:extLst>
      <p:ext uri="{BB962C8B-B14F-4D97-AF65-F5344CB8AC3E}">
        <p14:creationId xmlns:p14="http://schemas.microsoft.com/office/powerpoint/2010/main" val="3257916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28567F-639B-734B-8557-98529050049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615E5B1-1E74-0947-8B3D-E1EF340ADBE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DA5C99B-7304-B849-A8FD-C595FD87B9FF}"/>
              </a:ext>
            </a:extLst>
          </p:cNvPr>
          <p:cNvSpPr>
            <a:spLocks noGrp="1"/>
          </p:cNvSpPr>
          <p:nvPr>
            <p:ph type="dt" sz="half" idx="10"/>
          </p:nvPr>
        </p:nvSpPr>
        <p:spPr/>
        <p:txBody>
          <a:bodyPr/>
          <a:lstStyle/>
          <a:p>
            <a:fld id="{FDEAE7E8-729F-C44E-9843-7B079D5E8925}" type="datetimeFigureOut">
              <a:rPr lang="en-US" smtClean="0"/>
              <a:t>4/23/20</a:t>
            </a:fld>
            <a:endParaRPr lang="en-US"/>
          </a:p>
        </p:txBody>
      </p:sp>
      <p:sp>
        <p:nvSpPr>
          <p:cNvPr id="5" name="Footer Placeholder 4">
            <a:extLst>
              <a:ext uri="{FF2B5EF4-FFF2-40B4-BE49-F238E27FC236}">
                <a16:creationId xmlns:a16="http://schemas.microsoft.com/office/drawing/2014/main" id="{C369D526-114C-6740-AD6E-6D1CD0C705E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7385E41-024A-B54E-8952-7D03C8C937C1}"/>
              </a:ext>
            </a:extLst>
          </p:cNvPr>
          <p:cNvSpPr>
            <a:spLocks noGrp="1"/>
          </p:cNvSpPr>
          <p:nvPr>
            <p:ph type="sldNum" sz="quarter" idx="12"/>
          </p:nvPr>
        </p:nvSpPr>
        <p:spPr/>
        <p:txBody>
          <a:bodyPr/>
          <a:lstStyle/>
          <a:p>
            <a:fld id="{C9D83D4A-2DE5-9D49-AD9D-2F65497FB673}" type="slidenum">
              <a:rPr lang="en-US" smtClean="0"/>
              <a:t>‹#›</a:t>
            </a:fld>
            <a:endParaRPr lang="en-US"/>
          </a:p>
        </p:txBody>
      </p:sp>
    </p:spTree>
    <p:extLst>
      <p:ext uri="{BB962C8B-B14F-4D97-AF65-F5344CB8AC3E}">
        <p14:creationId xmlns:p14="http://schemas.microsoft.com/office/powerpoint/2010/main" val="23024636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2B30A5-ABAB-2445-86C4-0FDF091FCEF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424F77D-5A1A-9944-AE90-1246DA69924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BB8B23E-81FF-E549-A6A1-855D9AD312FD}"/>
              </a:ext>
            </a:extLst>
          </p:cNvPr>
          <p:cNvSpPr>
            <a:spLocks noGrp="1"/>
          </p:cNvSpPr>
          <p:nvPr>
            <p:ph type="dt" sz="half" idx="10"/>
          </p:nvPr>
        </p:nvSpPr>
        <p:spPr/>
        <p:txBody>
          <a:bodyPr/>
          <a:lstStyle/>
          <a:p>
            <a:fld id="{FDEAE7E8-729F-C44E-9843-7B079D5E8925}" type="datetimeFigureOut">
              <a:rPr lang="en-US" smtClean="0"/>
              <a:t>4/23/20</a:t>
            </a:fld>
            <a:endParaRPr lang="en-US"/>
          </a:p>
        </p:txBody>
      </p:sp>
      <p:sp>
        <p:nvSpPr>
          <p:cNvPr id="5" name="Footer Placeholder 4">
            <a:extLst>
              <a:ext uri="{FF2B5EF4-FFF2-40B4-BE49-F238E27FC236}">
                <a16:creationId xmlns:a16="http://schemas.microsoft.com/office/drawing/2014/main" id="{6C3A26B1-BB56-9C4C-8B4E-49B8AF0BAA9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82502D-45B2-B04E-8B47-BAE5119BFA62}"/>
              </a:ext>
            </a:extLst>
          </p:cNvPr>
          <p:cNvSpPr>
            <a:spLocks noGrp="1"/>
          </p:cNvSpPr>
          <p:nvPr>
            <p:ph type="sldNum" sz="quarter" idx="12"/>
          </p:nvPr>
        </p:nvSpPr>
        <p:spPr/>
        <p:txBody>
          <a:bodyPr/>
          <a:lstStyle/>
          <a:p>
            <a:fld id="{C9D83D4A-2DE5-9D49-AD9D-2F65497FB673}" type="slidenum">
              <a:rPr lang="en-US" smtClean="0"/>
              <a:t>‹#›</a:t>
            </a:fld>
            <a:endParaRPr lang="en-US"/>
          </a:p>
        </p:txBody>
      </p:sp>
    </p:spTree>
    <p:extLst>
      <p:ext uri="{BB962C8B-B14F-4D97-AF65-F5344CB8AC3E}">
        <p14:creationId xmlns:p14="http://schemas.microsoft.com/office/powerpoint/2010/main" val="4784788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A5BB0CE-BBC0-A647-B6CF-4EEDB8F5E6E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9835EC9-A796-734E-BE5A-2F77EA01B87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C5E8291-6EEC-2144-901C-801D7D973DDC}"/>
              </a:ext>
            </a:extLst>
          </p:cNvPr>
          <p:cNvSpPr>
            <a:spLocks noGrp="1"/>
          </p:cNvSpPr>
          <p:nvPr>
            <p:ph type="dt" sz="half" idx="10"/>
          </p:nvPr>
        </p:nvSpPr>
        <p:spPr/>
        <p:txBody>
          <a:bodyPr/>
          <a:lstStyle/>
          <a:p>
            <a:fld id="{FDEAE7E8-729F-C44E-9843-7B079D5E8925}" type="datetimeFigureOut">
              <a:rPr lang="en-US" smtClean="0"/>
              <a:t>4/23/20</a:t>
            </a:fld>
            <a:endParaRPr lang="en-US"/>
          </a:p>
        </p:txBody>
      </p:sp>
      <p:sp>
        <p:nvSpPr>
          <p:cNvPr id="5" name="Footer Placeholder 4">
            <a:extLst>
              <a:ext uri="{FF2B5EF4-FFF2-40B4-BE49-F238E27FC236}">
                <a16:creationId xmlns:a16="http://schemas.microsoft.com/office/drawing/2014/main" id="{32B0F330-B593-ED46-97F7-196AC91A979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2F5BD89-74DE-3542-BAA0-C5D870A8B149}"/>
              </a:ext>
            </a:extLst>
          </p:cNvPr>
          <p:cNvSpPr>
            <a:spLocks noGrp="1"/>
          </p:cNvSpPr>
          <p:nvPr>
            <p:ph type="sldNum" sz="quarter" idx="12"/>
          </p:nvPr>
        </p:nvSpPr>
        <p:spPr/>
        <p:txBody>
          <a:bodyPr/>
          <a:lstStyle/>
          <a:p>
            <a:fld id="{C9D83D4A-2DE5-9D49-AD9D-2F65497FB673}" type="slidenum">
              <a:rPr lang="en-US" smtClean="0"/>
              <a:t>‹#›</a:t>
            </a:fld>
            <a:endParaRPr lang="en-US"/>
          </a:p>
        </p:txBody>
      </p:sp>
    </p:spTree>
    <p:extLst>
      <p:ext uri="{BB962C8B-B14F-4D97-AF65-F5344CB8AC3E}">
        <p14:creationId xmlns:p14="http://schemas.microsoft.com/office/powerpoint/2010/main" val="27208199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D7D2F2-F8B3-D846-BC67-886A7EC84A6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92D3BA6-7302-014A-9650-91FADAC2546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C92FAC6-4B84-3749-997B-93EC43CDA691}"/>
              </a:ext>
            </a:extLst>
          </p:cNvPr>
          <p:cNvSpPr>
            <a:spLocks noGrp="1"/>
          </p:cNvSpPr>
          <p:nvPr>
            <p:ph type="dt" sz="half" idx="10"/>
          </p:nvPr>
        </p:nvSpPr>
        <p:spPr/>
        <p:txBody>
          <a:bodyPr/>
          <a:lstStyle/>
          <a:p>
            <a:fld id="{FDEAE7E8-729F-C44E-9843-7B079D5E8925}" type="datetimeFigureOut">
              <a:rPr lang="en-US" smtClean="0"/>
              <a:t>4/23/20</a:t>
            </a:fld>
            <a:endParaRPr lang="en-US"/>
          </a:p>
        </p:txBody>
      </p:sp>
      <p:sp>
        <p:nvSpPr>
          <p:cNvPr id="5" name="Footer Placeholder 4">
            <a:extLst>
              <a:ext uri="{FF2B5EF4-FFF2-40B4-BE49-F238E27FC236}">
                <a16:creationId xmlns:a16="http://schemas.microsoft.com/office/drawing/2014/main" id="{84F9B4C7-8BA1-834D-92A6-8F4DBB695F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1D812F5-20DC-3D44-9FA7-EB781CBFE431}"/>
              </a:ext>
            </a:extLst>
          </p:cNvPr>
          <p:cNvSpPr>
            <a:spLocks noGrp="1"/>
          </p:cNvSpPr>
          <p:nvPr>
            <p:ph type="sldNum" sz="quarter" idx="12"/>
          </p:nvPr>
        </p:nvSpPr>
        <p:spPr/>
        <p:txBody>
          <a:bodyPr/>
          <a:lstStyle/>
          <a:p>
            <a:fld id="{C9D83D4A-2DE5-9D49-AD9D-2F65497FB673}" type="slidenum">
              <a:rPr lang="en-US" smtClean="0"/>
              <a:t>‹#›</a:t>
            </a:fld>
            <a:endParaRPr lang="en-US"/>
          </a:p>
        </p:txBody>
      </p:sp>
    </p:spTree>
    <p:extLst>
      <p:ext uri="{BB962C8B-B14F-4D97-AF65-F5344CB8AC3E}">
        <p14:creationId xmlns:p14="http://schemas.microsoft.com/office/powerpoint/2010/main" val="19464038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F92B3D-4C67-8844-9817-6C82E7F19C7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8B820EC-C559-B44F-8502-FAEEFF85965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97AC0B3-B389-A840-B3D3-CB1F3C76087C}"/>
              </a:ext>
            </a:extLst>
          </p:cNvPr>
          <p:cNvSpPr>
            <a:spLocks noGrp="1"/>
          </p:cNvSpPr>
          <p:nvPr>
            <p:ph type="dt" sz="half" idx="10"/>
          </p:nvPr>
        </p:nvSpPr>
        <p:spPr/>
        <p:txBody>
          <a:bodyPr/>
          <a:lstStyle/>
          <a:p>
            <a:fld id="{FDEAE7E8-729F-C44E-9843-7B079D5E8925}" type="datetimeFigureOut">
              <a:rPr lang="en-US" smtClean="0"/>
              <a:t>4/23/20</a:t>
            </a:fld>
            <a:endParaRPr lang="en-US"/>
          </a:p>
        </p:txBody>
      </p:sp>
      <p:sp>
        <p:nvSpPr>
          <p:cNvPr id="5" name="Footer Placeholder 4">
            <a:extLst>
              <a:ext uri="{FF2B5EF4-FFF2-40B4-BE49-F238E27FC236}">
                <a16:creationId xmlns:a16="http://schemas.microsoft.com/office/drawing/2014/main" id="{760702D4-E7B8-A048-BF14-C53BE9CDB5D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D2326E7-F0BD-984F-BD80-7C7BF9775E56}"/>
              </a:ext>
            </a:extLst>
          </p:cNvPr>
          <p:cNvSpPr>
            <a:spLocks noGrp="1"/>
          </p:cNvSpPr>
          <p:nvPr>
            <p:ph type="sldNum" sz="quarter" idx="12"/>
          </p:nvPr>
        </p:nvSpPr>
        <p:spPr/>
        <p:txBody>
          <a:bodyPr/>
          <a:lstStyle/>
          <a:p>
            <a:fld id="{C9D83D4A-2DE5-9D49-AD9D-2F65497FB673}" type="slidenum">
              <a:rPr lang="en-US" smtClean="0"/>
              <a:t>‹#›</a:t>
            </a:fld>
            <a:endParaRPr lang="en-US"/>
          </a:p>
        </p:txBody>
      </p:sp>
    </p:spTree>
    <p:extLst>
      <p:ext uri="{BB962C8B-B14F-4D97-AF65-F5344CB8AC3E}">
        <p14:creationId xmlns:p14="http://schemas.microsoft.com/office/powerpoint/2010/main" val="30061360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598F62-1AE0-414A-A89F-DB08334F442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0882DB7-F2FC-A448-A351-0E467F3F443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12F477E-68FC-2646-8116-AF06E1FE4DC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6763D9A-E432-AC4D-9B2A-8D3A093015F8}"/>
              </a:ext>
            </a:extLst>
          </p:cNvPr>
          <p:cNvSpPr>
            <a:spLocks noGrp="1"/>
          </p:cNvSpPr>
          <p:nvPr>
            <p:ph type="dt" sz="half" idx="10"/>
          </p:nvPr>
        </p:nvSpPr>
        <p:spPr/>
        <p:txBody>
          <a:bodyPr/>
          <a:lstStyle/>
          <a:p>
            <a:fld id="{FDEAE7E8-729F-C44E-9843-7B079D5E8925}" type="datetimeFigureOut">
              <a:rPr lang="en-US" smtClean="0"/>
              <a:t>4/23/20</a:t>
            </a:fld>
            <a:endParaRPr lang="en-US"/>
          </a:p>
        </p:txBody>
      </p:sp>
      <p:sp>
        <p:nvSpPr>
          <p:cNvPr id="6" name="Footer Placeholder 5">
            <a:extLst>
              <a:ext uri="{FF2B5EF4-FFF2-40B4-BE49-F238E27FC236}">
                <a16:creationId xmlns:a16="http://schemas.microsoft.com/office/drawing/2014/main" id="{314BCB06-78B8-004C-8F35-4FB6027CD09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C88B382-AA11-4A4A-B426-7A2C0661D32D}"/>
              </a:ext>
            </a:extLst>
          </p:cNvPr>
          <p:cNvSpPr>
            <a:spLocks noGrp="1"/>
          </p:cNvSpPr>
          <p:nvPr>
            <p:ph type="sldNum" sz="quarter" idx="12"/>
          </p:nvPr>
        </p:nvSpPr>
        <p:spPr/>
        <p:txBody>
          <a:bodyPr/>
          <a:lstStyle/>
          <a:p>
            <a:fld id="{C9D83D4A-2DE5-9D49-AD9D-2F65497FB673}" type="slidenum">
              <a:rPr lang="en-US" smtClean="0"/>
              <a:t>‹#›</a:t>
            </a:fld>
            <a:endParaRPr lang="en-US"/>
          </a:p>
        </p:txBody>
      </p:sp>
    </p:spTree>
    <p:extLst>
      <p:ext uri="{BB962C8B-B14F-4D97-AF65-F5344CB8AC3E}">
        <p14:creationId xmlns:p14="http://schemas.microsoft.com/office/powerpoint/2010/main" val="4191087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1A9336-AD05-524D-A069-DC9241425D6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A46F4D2-A703-004A-9063-D3F27BC4691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3BFC48A-A8C3-AA43-8407-BE02C72A8D7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67BFB4B-4AB7-374B-A346-1024B9E118C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8C317B7-14DE-B549-BA34-71CDD82A339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D05BD8B-501A-D148-B398-99B0AC8D4F22}"/>
              </a:ext>
            </a:extLst>
          </p:cNvPr>
          <p:cNvSpPr>
            <a:spLocks noGrp="1"/>
          </p:cNvSpPr>
          <p:nvPr>
            <p:ph type="dt" sz="half" idx="10"/>
          </p:nvPr>
        </p:nvSpPr>
        <p:spPr/>
        <p:txBody>
          <a:bodyPr/>
          <a:lstStyle/>
          <a:p>
            <a:fld id="{FDEAE7E8-729F-C44E-9843-7B079D5E8925}" type="datetimeFigureOut">
              <a:rPr lang="en-US" smtClean="0"/>
              <a:t>4/23/20</a:t>
            </a:fld>
            <a:endParaRPr lang="en-US"/>
          </a:p>
        </p:txBody>
      </p:sp>
      <p:sp>
        <p:nvSpPr>
          <p:cNvPr id="8" name="Footer Placeholder 7">
            <a:extLst>
              <a:ext uri="{FF2B5EF4-FFF2-40B4-BE49-F238E27FC236}">
                <a16:creationId xmlns:a16="http://schemas.microsoft.com/office/drawing/2014/main" id="{747573CD-D7C3-8C4A-88E1-4234EAA12AD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4FD138F-E45F-B844-9FD3-291FAA2CF27D}"/>
              </a:ext>
            </a:extLst>
          </p:cNvPr>
          <p:cNvSpPr>
            <a:spLocks noGrp="1"/>
          </p:cNvSpPr>
          <p:nvPr>
            <p:ph type="sldNum" sz="quarter" idx="12"/>
          </p:nvPr>
        </p:nvSpPr>
        <p:spPr/>
        <p:txBody>
          <a:bodyPr/>
          <a:lstStyle/>
          <a:p>
            <a:fld id="{C9D83D4A-2DE5-9D49-AD9D-2F65497FB673}" type="slidenum">
              <a:rPr lang="en-US" smtClean="0"/>
              <a:t>‹#›</a:t>
            </a:fld>
            <a:endParaRPr lang="en-US"/>
          </a:p>
        </p:txBody>
      </p:sp>
    </p:spTree>
    <p:extLst>
      <p:ext uri="{BB962C8B-B14F-4D97-AF65-F5344CB8AC3E}">
        <p14:creationId xmlns:p14="http://schemas.microsoft.com/office/powerpoint/2010/main" val="13625942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E447C3-B2C4-D644-B5B2-2E9A23C55F1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15E03A3-E70D-F540-BA20-40243768883E}"/>
              </a:ext>
            </a:extLst>
          </p:cNvPr>
          <p:cNvSpPr>
            <a:spLocks noGrp="1"/>
          </p:cNvSpPr>
          <p:nvPr>
            <p:ph type="dt" sz="half" idx="10"/>
          </p:nvPr>
        </p:nvSpPr>
        <p:spPr/>
        <p:txBody>
          <a:bodyPr/>
          <a:lstStyle/>
          <a:p>
            <a:fld id="{FDEAE7E8-729F-C44E-9843-7B079D5E8925}" type="datetimeFigureOut">
              <a:rPr lang="en-US" smtClean="0"/>
              <a:t>4/23/20</a:t>
            </a:fld>
            <a:endParaRPr lang="en-US"/>
          </a:p>
        </p:txBody>
      </p:sp>
      <p:sp>
        <p:nvSpPr>
          <p:cNvPr id="4" name="Footer Placeholder 3">
            <a:extLst>
              <a:ext uri="{FF2B5EF4-FFF2-40B4-BE49-F238E27FC236}">
                <a16:creationId xmlns:a16="http://schemas.microsoft.com/office/drawing/2014/main" id="{9801D86D-6C3E-B146-8D44-581484B8E78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198E245-45FC-8440-BA72-16CE28144E5C}"/>
              </a:ext>
            </a:extLst>
          </p:cNvPr>
          <p:cNvSpPr>
            <a:spLocks noGrp="1"/>
          </p:cNvSpPr>
          <p:nvPr>
            <p:ph type="sldNum" sz="quarter" idx="12"/>
          </p:nvPr>
        </p:nvSpPr>
        <p:spPr/>
        <p:txBody>
          <a:bodyPr/>
          <a:lstStyle/>
          <a:p>
            <a:fld id="{C9D83D4A-2DE5-9D49-AD9D-2F65497FB673}" type="slidenum">
              <a:rPr lang="en-US" smtClean="0"/>
              <a:t>‹#›</a:t>
            </a:fld>
            <a:endParaRPr lang="en-US"/>
          </a:p>
        </p:txBody>
      </p:sp>
    </p:spTree>
    <p:extLst>
      <p:ext uri="{BB962C8B-B14F-4D97-AF65-F5344CB8AC3E}">
        <p14:creationId xmlns:p14="http://schemas.microsoft.com/office/powerpoint/2010/main" val="3273295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9D16F05-C481-4840-A4C6-11FDDBEF99B9}"/>
              </a:ext>
            </a:extLst>
          </p:cNvPr>
          <p:cNvSpPr>
            <a:spLocks noGrp="1"/>
          </p:cNvSpPr>
          <p:nvPr>
            <p:ph type="dt" sz="half" idx="10"/>
          </p:nvPr>
        </p:nvSpPr>
        <p:spPr/>
        <p:txBody>
          <a:bodyPr/>
          <a:lstStyle/>
          <a:p>
            <a:fld id="{FDEAE7E8-729F-C44E-9843-7B079D5E8925}" type="datetimeFigureOut">
              <a:rPr lang="en-US" smtClean="0"/>
              <a:t>4/23/20</a:t>
            </a:fld>
            <a:endParaRPr lang="en-US"/>
          </a:p>
        </p:txBody>
      </p:sp>
      <p:sp>
        <p:nvSpPr>
          <p:cNvPr id="3" name="Footer Placeholder 2">
            <a:extLst>
              <a:ext uri="{FF2B5EF4-FFF2-40B4-BE49-F238E27FC236}">
                <a16:creationId xmlns:a16="http://schemas.microsoft.com/office/drawing/2014/main" id="{E268306E-E630-334B-946D-74A4875A606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83238DF-3FF7-3E49-B4C8-8725B931C992}"/>
              </a:ext>
            </a:extLst>
          </p:cNvPr>
          <p:cNvSpPr>
            <a:spLocks noGrp="1"/>
          </p:cNvSpPr>
          <p:nvPr>
            <p:ph type="sldNum" sz="quarter" idx="12"/>
          </p:nvPr>
        </p:nvSpPr>
        <p:spPr/>
        <p:txBody>
          <a:bodyPr/>
          <a:lstStyle/>
          <a:p>
            <a:fld id="{C9D83D4A-2DE5-9D49-AD9D-2F65497FB673}" type="slidenum">
              <a:rPr lang="en-US" smtClean="0"/>
              <a:t>‹#›</a:t>
            </a:fld>
            <a:endParaRPr lang="en-US"/>
          </a:p>
        </p:txBody>
      </p:sp>
    </p:spTree>
    <p:extLst>
      <p:ext uri="{BB962C8B-B14F-4D97-AF65-F5344CB8AC3E}">
        <p14:creationId xmlns:p14="http://schemas.microsoft.com/office/powerpoint/2010/main" val="41766717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7F6E2D-AC23-704E-9CD4-50F17A07D88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AE3965B-22C3-284C-847D-FBEFE46BF55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89FD17E-F62C-4A41-B116-889001DD92C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8EB22E2-98B5-524A-8E41-1B74CDB132B6}"/>
              </a:ext>
            </a:extLst>
          </p:cNvPr>
          <p:cNvSpPr>
            <a:spLocks noGrp="1"/>
          </p:cNvSpPr>
          <p:nvPr>
            <p:ph type="dt" sz="half" idx="10"/>
          </p:nvPr>
        </p:nvSpPr>
        <p:spPr/>
        <p:txBody>
          <a:bodyPr/>
          <a:lstStyle/>
          <a:p>
            <a:fld id="{FDEAE7E8-729F-C44E-9843-7B079D5E8925}" type="datetimeFigureOut">
              <a:rPr lang="en-US" smtClean="0"/>
              <a:t>4/23/20</a:t>
            </a:fld>
            <a:endParaRPr lang="en-US"/>
          </a:p>
        </p:txBody>
      </p:sp>
      <p:sp>
        <p:nvSpPr>
          <p:cNvPr id="6" name="Footer Placeholder 5">
            <a:extLst>
              <a:ext uri="{FF2B5EF4-FFF2-40B4-BE49-F238E27FC236}">
                <a16:creationId xmlns:a16="http://schemas.microsoft.com/office/drawing/2014/main" id="{E783F58C-78ED-7B45-A6A9-57B9C16143A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E0EAC02-282A-A345-8031-A1A7C6C7B1CD}"/>
              </a:ext>
            </a:extLst>
          </p:cNvPr>
          <p:cNvSpPr>
            <a:spLocks noGrp="1"/>
          </p:cNvSpPr>
          <p:nvPr>
            <p:ph type="sldNum" sz="quarter" idx="12"/>
          </p:nvPr>
        </p:nvSpPr>
        <p:spPr/>
        <p:txBody>
          <a:bodyPr/>
          <a:lstStyle/>
          <a:p>
            <a:fld id="{C9D83D4A-2DE5-9D49-AD9D-2F65497FB673}" type="slidenum">
              <a:rPr lang="en-US" smtClean="0"/>
              <a:t>‹#›</a:t>
            </a:fld>
            <a:endParaRPr lang="en-US"/>
          </a:p>
        </p:txBody>
      </p:sp>
    </p:spTree>
    <p:extLst>
      <p:ext uri="{BB962C8B-B14F-4D97-AF65-F5344CB8AC3E}">
        <p14:creationId xmlns:p14="http://schemas.microsoft.com/office/powerpoint/2010/main" val="41365992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A1F578-6870-5847-A4FB-C222EB8A2DD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EACC7D4-0899-D145-99AF-5C24DE9B114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474BC6C-7CA4-1945-BD6A-1529372A790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6FAB881-563B-704B-9D5B-CF0F1EA6144D}"/>
              </a:ext>
            </a:extLst>
          </p:cNvPr>
          <p:cNvSpPr>
            <a:spLocks noGrp="1"/>
          </p:cNvSpPr>
          <p:nvPr>
            <p:ph type="dt" sz="half" idx="10"/>
          </p:nvPr>
        </p:nvSpPr>
        <p:spPr/>
        <p:txBody>
          <a:bodyPr/>
          <a:lstStyle/>
          <a:p>
            <a:fld id="{FDEAE7E8-729F-C44E-9843-7B079D5E8925}" type="datetimeFigureOut">
              <a:rPr lang="en-US" smtClean="0"/>
              <a:t>4/23/20</a:t>
            </a:fld>
            <a:endParaRPr lang="en-US"/>
          </a:p>
        </p:txBody>
      </p:sp>
      <p:sp>
        <p:nvSpPr>
          <p:cNvPr id="6" name="Footer Placeholder 5">
            <a:extLst>
              <a:ext uri="{FF2B5EF4-FFF2-40B4-BE49-F238E27FC236}">
                <a16:creationId xmlns:a16="http://schemas.microsoft.com/office/drawing/2014/main" id="{0B3A12B0-4F8A-4744-86C8-A53B01F5EFF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AF180D2-C99F-FF44-9134-135966C47286}"/>
              </a:ext>
            </a:extLst>
          </p:cNvPr>
          <p:cNvSpPr>
            <a:spLocks noGrp="1"/>
          </p:cNvSpPr>
          <p:nvPr>
            <p:ph type="sldNum" sz="quarter" idx="12"/>
          </p:nvPr>
        </p:nvSpPr>
        <p:spPr/>
        <p:txBody>
          <a:bodyPr/>
          <a:lstStyle/>
          <a:p>
            <a:fld id="{C9D83D4A-2DE5-9D49-AD9D-2F65497FB673}" type="slidenum">
              <a:rPr lang="en-US" smtClean="0"/>
              <a:t>‹#›</a:t>
            </a:fld>
            <a:endParaRPr lang="en-US"/>
          </a:p>
        </p:txBody>
      </p:sp>
    </p:spTree>
    <p:extLst>
      <p:ext uri="{BB962C8B-B14F-4D97-AF65-F5344CB8AC3E}">
        <p14:creationId xmlns:p14="http://schemas.microsoft.com/office/powerpoint/2010/main" val="14738320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B874B88-C97F-A044-BEB7-B526ABA03E1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610E7BD-56B7-CC4B-B49C-DE90E458B82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F344DA8-7A37-1A4A-83AD-45F00F93D82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DEAE7E8-729F-C44E-9843-7B079D5E8925}" type="datetimeFigureOut">
              <a:rPr lang="en-US" smtClean="0"/>
              <a:t>4/23/20</a:t>
            </a:fld>
            <a:endParaRPr lang="en-US"/>
          </a:p>
        </p:txBody>
      </p:sp>
      <p:sp>
        <p:nvSpPr>
          <p:cNvPr id="5" name="Footer Placeholder 4">
            <a:extLst>
              <a:ext uri="{FF2B5EF4-FFF2-40B4-BE49-F238E27FC236}">
                <a16:creationId xmlns:a16="http://schemas.microsoft.com/office/drawing/2014/main" id="{3F6E5740-832F-5146-A28A-734EBAEAD93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DDFB3F0-AC10-BE4C-85D4-FB976F4FF2A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9D83D4A-2DE5-9D49-AD9D-2F65497FB673}" type="slidenum">
              <a:rPr lang="en-US" smtClean="0"/>
              <a:t>‹#›</a:t>
            </a:fld>
            <a:endParaRPr lang="en-US"/>
          </a:p>
        </p:txBody>
      </p:sp>
    </p:spTree>
    <p:extLst>
      <p:ext uri="{BB962C8B-B14F-4D97-AF65-F5344CB8AC3E}">
        <p14:creationId xmlns:p14="http://schemas.microsoft.com/office/powerpoint/2010/main" val="112765490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17.png"/><Relationship Id="rId5" Type="http://schemas.openxmlformats.org/officeDocument/2006/relationships/image" Target="../media/image16.JPG"/><Relationship Id="rId4" Type="http://schemas.openxmlformats.org/officeDocument/2006/relationships/notesSlide" Target="../notesSlides/notesSlide6.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18.jpg"/><Relationship Id="rId5" Type="http://schemas.openxmlformats.org/officeDocument/2006/relationships/image" Target="../media/image2.png"/><Relationship Id="rId4" Type="http://schemas.openxmlformats.org/officeDocument/2006/relationships/notesSlide" Target="../notesSlides/notesSlide7.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20.jpg"/><Relationship Id="rId5" Type="http://schemas.openxmlformats.org/officeDocument/2006/relationships/image" Target="../media/image19.jpg"/><Relationship Id="rId4" Type="http://schemas.openxmlformats.org/officeDocument/2006/relationships/notesSlide" Target="../notesSlides/notesSlide8.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22.jpg"/><Relationship Id="rId5" Type="http://schemas.openxmlformats.org/officeDocument/2006/relationships/image" Target="../media/image21.jpg"/><Relationship Id="rId4" Type="http://schemas.openxmlformats.org/officeDocument/2006/relationships/notesSlide" Target="../notesSlides/notesSlide9.xml"/></Relationships>
</file>

<file path=ppt/slides/_rels/slide14.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xml"/><Relationship Id="rId7" Type="http://schemas.openxmlformats.org/officeDocument/2006/relationships/image" Target="../media/image6.jp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notesSlide" Target="../notesSlides/notesSlide10.xml"/></Relationships>
</file>

<file path=ppt/slides/_rels/slide15.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xml"/><Relationship Id="rId7" Type="http://schemas.openxmlformats.org/officeDocument/2006/relationships/image" Target="../media/image8.jp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26.jpg"/><Relationship Id="rId5" Type="http://schemas.openxmlformats.org/officeDocument/2006/relationships/image" Target="../media/image25.jpg"/><Relationship Id="rId4" Type="http://schemas.openxmlformats.org/officeDocument/2006/relationships/notesSlide" Target="../notesSlides/notesSlide11.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28.jpg"/><Relationship Id="rId5" Type="http://schemas.openxmlformats.org/officeDocument/2006/relationships/image" Target="../media/image27.jpg"/><Relationship Id="rId4" Type="http://schemas.openxmlformats.org/officeDocument/2006/relationships/notesSlide" Target="../notesSlides/notesSlide12.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2.png"/><Relationship Id="rId5" Type="http://schemas.openxmlformats.org/officeDocument/2006/relationships/image" Target="../media/image29.jpg"/><Relationship Id="rId4" Type="http://schemas.openxmlformats.org/officeDocument/2006/relationships/notesSlide" Target="../notesSlides/notesSlide13.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2.png"/><Relationship Id="rId5" Type="http://schemas.openxmlformats.org/officeDocument/2006/relationships/image" Target="../media/image30.jpg"/><Relationship Id="rId4" Type="http://schemas.openxmlformats.org/officeDocument/2006/relationships/notesSlide" Target="../notesSlides/notesSlide14.xml"/></Relationships>
</file>

<file path=ppt/slides/_rels/slide19.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slideLayout" Target="../slideLayouts/slideLayout2.xml"/><Relationship Id="rId7" Type="http://schemas.openxmlformats.org/officeDocument/2006/relationships/diagramColors" Target="../diagrams/colors1.xml"/><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slideLayout" Target="../slideLayouts/slideLayout2.xml"/><Relationship Id="rId7" Type="http://schemas.openxmlformats.org/officeDocument/2006/relationships/diagramColors" Target="../diagrams/colors2.xml"/><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 Id="rId9"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2.png"/><Relationship Id="rId5" Type="http://schemas.openxmlformats.org/officeDocument/2006/relationships/image" Target="../media/image4.jpg"/><Relationship Id="rId4" Type="http://schemas.openxmlformats.org/officeDocument/2006/relationships/image" Target="../media/image3.jp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2.png"/><Relationship Id="rId4" Type="http://schemas.openxmlformats.org/officeDocument/2006/relationships/image" Target="../media/image5.jp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2.png"/><Relationship Id="rId4" Type="http://schemas.openxmlformats.org/officeDocument/2006/relationships/image" Target="../media/image6.jpg"/></Relationships>
</file>

<file path=ppt/slides/_rels/slide6.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xml"/><Relationship Id="rId7" Type="http://schemas.openxmlformats.org/officeDocument/2006/relationships/image" Target="../media/image9.jp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8.jpg"/><Relationship Id="rId5" Type="http://schemas.openxmlformats.org/officeDocument/2006/relationships/image" Target="../media/image7.jpg"/><Relationship Id="rId4" Type="http://schemas.openxmlformats.org/officeDocument/2006/relationships/notesSlide" Target="../notesSlides/notesSlide2.xml"/></Relationships>
</file>

<file path=ppt/slides/_rels/slide7.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xml"/><Relationship Id="rId7" Type="http://schemas.openxmlformats.org/officeDocument/2006/relationships/image" Target="../media/image12.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notesSlide" Target="../notesSlides/notesSlide3.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2.png"/><Relationship Id="rId5" Type="http://schemas.openxmlformats.org/officeDocument/2006/relationships/image" Target="../media/image13.png"/><Relationship Id="rId4" Type="http://schemas.openxmlformats.org/officeDocument/2006/relationships/notesSlide" Target="../notesSlides/notesSlide4.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15.jpg"/><Relationship Id="rId5" Type="http://schemas.openxmlformats.org/officeDocument/2006/relationships/image" Target="../media/image14.jpg"/><Relationship Id="rId4" Type="http://schemas.openxmlformats.org/officeDocument/2006/relationships/notesSlide" Target="../notesSlides/notesSlide5.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6CCA5F87-1D1E-45CB-8D83-FC7EEFAD99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close up of a sign&#10;&#10;Description automatically generated">
            <a:extLst>
              <a:ext uri="{FF2B5EF4-FFF2-40B4-BE49-F238E27FC236}">
                <a16:creationId xmlns:a16="http://schemas.microsoft.com/office/drawing/2014/main" id="{A2FD1052-79ED-C042-9415-659ACB8A8D68}"/>
              </a:ext>
            </a:extLst>
          </p:cNvPr>
          <p:cNvPicPr>
            <a:picLocks noChangeAspect="1"/>
          </p:cNvPicPr>
          <p:nvPr/>
        </p:nvPicPr>
        <p:blipFill rotWithShape="1">
          <a:blip r:embed="rId5"/>
          <a:srcRect l="12669" t="20" b="9071"/>
          <a:stretch/>
        </p:blipFill>
        <p:spPr>
          <a:xfrm>
            <a:off x="-2" y="10"/>
            <a:ext cx="8668512" cy="6857990"/>
          </a:xfrm>
          <a:prstGeom prst="rect">
            <a:avLst/>
          </a:prstGeom>
        </p:spPr>
      </p:pic>
      <p:sp>
        <p:nvSpPr>
          <p:cNvPr id="27" name="Rectangle 26">
            <a:extLst>
              <a:ext uri="{FF2B5EF4-FFF2-40B4-BE49-F238E27FC236}">
                <a16:creationId xmlns:a16="http://schemas.microsoft.com/office/drawing/2014/main" id="{7CCFC2C6-6238-4A2F-93DE-2ADF74AF63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711652" y="0"/>
            <a:ext cx="8480347"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343AD9D-5D5F-974F-B472-6D07FB18B02B}"/>
              </a:ext>
            </a:extLst>
          </p:cNvPr>
          <p:cNvSpPr>
            <a:spLocks noGrp="1"/>
          </p:cNvSpPr>
          <p:nvPr>
            <p:ph type="ctrTitle"/>
          </p:nvPr>
        </p:nvSpPr>
        <p:spPr>
          <a:xfrm>
            <a:off x="7848600" y="1122363"/>
            <a:ext cx="4023360" cy="3204134"/>
          </a:xfrm>
        </p:spPr>
        <p:txBody>
          <a:bodyPr anchor="b">
            <a:normAutofit/>
          </a:bodyPr>
          <a:lstStyle/>
          <a:p>
            <a:pPr algn="l"/>
            <a:r>
              <a:rPr lang="en-US" sz="3400"/>
              <a:t> “</a:t>
            </a:r>
            <a:r>
              <a:rPr lang="en-US" sz="3400">
                <a:latin typeface="Apple Chancery" panose="03020702040506060504" pitchFamily="66" charset="-79"/>
                <a:cs typeface="Apple Chancery" panose="03020702040506060504" pitchFamily="66" charset="-79"/>
              </a:rPr>
              <a:t>My Own My Everloving Arvilla”:</a:t>
            </a:r>
            <a:br>
              <a:rPr lang="en-US" sz="3400">
                <a:latin typeface="Apple Chancery" panose="03020702040506060504" pitchFamily="66" charset="-79"/>
                <a:cs typeface="Apple Chancery" panose="03020702040506060504" pitchFamily="66" charset="-79"/>
              </a:rPr>
            </a:br>
            <a:r>
              <a:rPr lang="en-US" sz="3400">
                <a:latin typeface="Apple Chancery" panose="03020702040506060504" pitchFamily="66" charset="-79"/>
                <a:cs typeface="Apple Chancery" panose="03020702040506060504" pitchFamily="66" charset="-79"/>
              </a:rPr>
              <a:t>Correspondence Brings Life to History</a:t>
            </a:r>
            <a:br>
              <a:rPr lang="en-US" sz="3400">
                <a:latin typeface="Apple Chancery" panose="03020702040506060504" pitchFamily="66" charset="-79"/>
                <a:cs typeface="Apple Chancery" panose="03020702040506060504" pitchFamily="66" charset="-79"/>
              </a:rPr>
            </a:br>
            <a:endParaRPr lang="en-US" sz="3400"/>
          </a:p>
        </p:txBody>
      </p:sp>
      <p:sp>
        <p:nvSpPr>
          <p:cNvPr id="3" name="Subtitle 2">
            <a:extLst>
              <a:ext uri="{FF2B5EF4-FFF2-40B4-BE49-F238E27FC236}">
                <a16:creationId xmlns:a16="http://schemas.microsoft.com/office/drawing/2014/main" id="{3E363F79-98FE-F148-9C64-BA43A6E8155F}"/>
              </a:ext>
            </a:extLst>
          </p:cNvPr>
          <p:cNvSpPr>
            <a:spLocks noGrp="1"/>
          </p:cNvSpPr>
          <p:nvPr>
            <p:ph type="subTitle" idx="1"/>
          </p:nvPr>
        </p:nvSpPr>
        <p:spPr>
          <a:xfrm>
            <a:off x="7848600" y="4872922"/>
            <a:ext cx="4023360" cy="1208141"/>
          </a:xfrm>
        </p:spPr>
        <p:txBody>
          <a:bodyPr>
            <a:normAutofit/>
          </a:bodyPr>
          <a:lstStyle/>
          <a:p>
            <a:pPr algn="l"/>
            <a:r>
              <a:rPr lang="en-US" sz="2000" dirty="0">
                <a:latin typeface="Baskerville Old Face" panose="02020602080505020303" pitchFamily="18" charset="77"/>
              </a:rPr>
              <a:t>Tabitha Brown</a:t>
            </a:r>
          </a:p>
          <a:p>
            <a:pPr algn="l"/>
            <a:r>
              <a:rPr lang="en-US" sz="2000" dirty="0">
                <a:latin typeface="Baskerville Old Face" panose="02020602080505020303" pitchFamily="18" charset="77"/>
              </a:rPr>
              <a:t>HIST 398</a:t>
            </a:r>
          </a:p>
          <a:p>
            <a:pPr algn="l"/>
            <a:r>
              <a:rPr lang="en-US" sz="2000" dirty="0">
                <a:latin typeface="Baskerville Old Face" panose="02020602080505020303" pitchFamily="18" charset="77"/>
              </a:rPr>
              <a:t>Spring 2020</a:t>
            </a:r>
          </a:p>
        </p:txBody>
      </p:sp>
      <p:sp>
        <p:nvSpPr>
          <p:cNvPr id="29" name="Rectangle 28">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130540"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1" name="Rectangle 30">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51648" y="4546920"/>
            <a:ext cx="402336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Audio 10">
            <a:hlinkClick r:id="" action="ppaction://media"/>
            <a:extLst>
              <a:ext uri="{FF2B5EF4-FFF2-40B4-BE49-F238E27FC236}">
                <a16:creationId xmlns:a16="http://schemas.microsoft.com/office/drawing/2014/main" id="{0F2E2DA3-D133-3D40-B047-8F4466DB624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47137654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9611"/>
    </mc:Choice>
    <mc:Fallback xmlns="">
      <p:transition spd="slow" advTm="96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23AC064-BC96-4F32-8AE1-B2FD38754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96882" y="280374"/>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1FC3E01-6FD1-8B46-B355-259958CD149A}"/>
              </a:ext>
            </a:extLst>
          </p:cNvPr>
          <p:cNvSpPr>
            <a:spLocks noGrp="1"/>
          </p:cNvSpPr>
          <p:nvPr>
            <p:ph type="title"/>
          </p:nvPr>
        </p:nvSpPr>
        <p:spPr>
          <a:xfrm>
            <a:off x="546351" y="433545"/>
            <a:ext cx="11139854" cy="930447"/>
          </a:xfrm>
        </p:spPr>
        <p:txBody>
          <a:bodyPr vert="horz" lIns="91440" tIns="45720" rIns="91440" bIns="45720" rtlCol="0" anchor="b">
            <a:normAutofit fontScale="90000"/>
          </a:bodyPr>
          <a:lstStyle/>
          <a:p>
            <a:pPr algn="ctr"/>
            <a:r>
              <a:rPr lang="en-US" sz="4000" dirty="0">
                <a:solidFill>
                  <a:srgbClr val="FFFFFF"/>
                </a:solidFill>
              </a:rPr>
              <a:t>La </a:t>
            </a:r>
            <a:r>
              <a:rPr lang="en-US" sz="4000" dirty="0" err="1">
                <a:solidFill>
                  <a:srgbClr val="FFFFFF"/>
                </a:solidFill>
              </a:rPr>
              <a:t>Fantasie’s</a:t>
            </a:r>
            <a:r>
              <a:rPr lang="en-US" sz="4000" dirty="0">
                <a:solidFill>
                  <a:srgbClr val="FFFFFF"/>
                </a:solidFill>
              </a:rPr>
              <a:t> </a:t>
            </a:r>
            <a:r>
              <a:rPr lang="en-US" sz="4000" i="1" dirty="0">
                <a:solidFill>
                  <a:srgbClr val="FFFFFF"/>
                </a:solidFill>
              </a:rPr>
              <a:t>The Correspondence of Roger Williams</a:t>
            </a:r>
            <a:br>
              <a:rPr lang="en-US" sz="4000" i="1" dirty="0">
                <a:solidFill>
                  <a:srgbClr val="FFFFFF"/>
                </a:solidFill>
              </a:rPr>
            </a:br>
            <a:r>
              <a:rPr lang="en-US" sz="4000" dirty="0">
                <a:solidFill>
                  <a:srgbClr val="FFFFFF"/>
                </a:solidFill>
              </a:rPr>
              <a:t>served as model for my own editorial policy</a:t>
            </a:r>
          </a:p>
        </p:txBody>
      </p:sp>
      <p:cxnSp>
        <p:nvCxnSpPr>
          <p:cNvPr id="14" name="Straight Connector 13">
            <a:extLst>
              <a:ext uri="{FF2B5EF4-FFF2-40B4-BE49-F238E27FC236}">
                <a16:creationId xmlns:a16="http://schemas.microsoft.com/office/drawing/2014/main" id="{7E7C77BC-7138-40B1-A15B-20F57A494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30078" y="1522292"/>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5" name="Content Placeholder 4" descr="A close up of a piece of paper&#10;&#10;Description automatically generated">
            <a:extLst>
              <a:ext uri="{FF2B5EF4-FFF2-40B4-BE49-F238E27FC236}">
                <a16:creationId xmlns:a16="http://schemas.microsoft.com/office/drawing/2014/main" id="{B5CB44C1-9457-F34C-AD10-D5CA00D51EF9}"/>
              </a:ext>
            </a:extLst>
          </p:cNvPr>
          <p:cNvPicPr>
            <a:picLocks noGrp="1" noChangeAspect="1"/>
          </p:cNvPicPr>
          <p:nvPr>
            <p:ph idx="1"/>
          </p:nvPr>
        </p:nvPicPr>
        <p:blipFill>
          <a:blip r:embed="rId5"/>
          <a:stretch>
            <a:fillRect/>
          </a:stretch>
        </p:blipFill>
        <p:spPr>
          <a:xfrm rot="5400000">
            <a:off x="1060707" y="2926523"/>
            <a:ext cx="3997637" cy="299822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cxnSp>
        <p:nvCxnSpPr>
          <p:cNvPr id="16" name="Straight Connector 15">
            <a:extLst>
              <a:ext uri="{FF2B5EF4-FFF2-40B4-BE49-F238E27FC236}">
                <a16:creationId xmlns:a16="http://schemas.microsoft.com/office/drawing/2014/main" id="{DB146403-F3D6-484B-B2ED-97F9565D037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116278" y="2596836"/>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pic>
        <p:nvPicPr>
          <p:cNvPr id="7" name="Picture 6" descr="A picture containing bird&#10;&#10;Description automatically generated">
            <a:extLst>
              <a:ext uri="{FF2B5EF4-FFF2-40B4-BE49-F238E27FC236}">
                <a16:creationId xmlns:a16="http://schemas.microsoft.com/office/drawing/2014/main" id="{A7A16F11-DFD1-104C-BEAA-ACE317DAA68B}"/>
              </a:ext>
            </a:extLst>
          </p:cNvPr>
          <p:cNvPicPr>
            <a:picLocks noChangeAspect="1"/>
          </p:cNvPicPr>
          <p:nvPr/>
        </p:nvPicPr>
        <p:blipFill>
          <a:blip r:embed="rId6"/>
          <a:stretch>
            <a:fillRect/>
          </a:stretch>
        </p:blipFill>
        <p:spPr>
          <a:xfrm>
            <a:off x="6445073" y="2822961"/>
            <a:ext cx="5455917" cy="320535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 name="Audio 9">
            <a:hlinkClick r:id="" action="ppaction://media"/>
            <a:extLst>
              <a:ext uri="{FF2B5EF4-FFF2-40B4-BE49-F238E27FC236}">
                <a16:creationId xmlns:a16="http://schemas.microsoft.com/office/drawing/2014/main" id="{235486C1-2A01-254C-9B78-98526D471F9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568650575"/>
      </p:ext>
    </p:extLst>
  </p:cSld>
  <p:clrMapOvr>
    <a:masterClrMapping/>
  </p:clrMapOvr>
  <mc:AlternateContent xmlns:mc="http://schemas.openxmlformats.org/markup-compatibility/2006" xmlns:p14="http://schemas.microsoft.com/office/powerpoint/2010/main">
    <mc:Choice Requires="p14">
      <p:transition spd="slow" p14:dur="2000" advTm="20679"/>
    </mc:Choice>
    <mc:Fallback xmlns="">
      <p:transition spd="slow" advTm="206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6C5FA50-8D52-4617-AF91-5C7B1C8352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7671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C31DF62-A336-EB40-86B2-409E5F5DBAF2}"/>
              </a:ext>
            </a:extLst>
          </p:cNvPr>
          <p:cNvSpPr>
            <a:spLocks noGrp="1"/>
          </p:cNvSpPr>
          <p:nvPr>
            <p:ph type="title"/>
          </p:nvPr>
        </p:nvSpPr>
        <p:spPr>
          <a:xfrm>
            <a:off x="9093496" y="618681"/>
            <a:ext cx="2613872" cy="4794567"/>
          </a:xfrm>
        </p:spPr>
        <p:txBody>
          <a:bodyPr vert="horz" lIns="91440" tIns="45720" rIns="91440" bIns="45720" rtlCol="0" anchor="ctr">
            <a:normAutofit/>
          </a:bodyPr>
          <a:lstStyle/>
          <a:p>
            <a:r>
              <a:rPr lang="en-US" sz="3600" dirty="0">
                <a:solidFill>
                  <a:srgbClr val="FFFFFF"/>
                </a:solidFill>
              </a:rPr>
              <a:t>Footnotes can be fun…</a:t>
            </a:r>
          </a:p>
        </p:txBody>
      </p:sp>
      <p:sp>
        <p:nvSpPr>
          <p:cNvPr id="12" name="Rounded Rectangle 9">
            <a:extLst>
              <a:ext uri="{FF2B5EF4-FFF2-40B4-BE49-F238E27FC236}">
                <a16:creationId xmlns:a16="http://schemas.microsoft.com/office/drawing/2014/main" id="{E223798C-12AD-4B0C-A50C-D676347D67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3354" y="484632"/>
            <a:ext cx="8129016" cy="5724144"/>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Audio 7">
            <a:hlinkClick r:id="" action="ppaction://media"/>
            <a:extLst>
              <a:ext uri="{FF2B5EF4-FFF2-40B4-BE49-F238E27FC236}">
                <a16:creationId xmlns:a16="http://schemas.microsoft.com/office/drawing/2014/main" id="{CB7337BA-BB3C-2E40-8F13-D16063C08BA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pic>
        <p:nvPicPr>
          <p:cNvPr id="14" name="Content Placeholder 13" descr="A screenshot of a social media post&#10;&#10;Description automatically generated">
            <a:extLst>
              <a:ext uri="{FF2B5EF4-FFF2-40B4-BE49-F238E27FC236}">
                <a16:creationId xmlns:a16="http://schemas.microsoft.com/office/drawing/2014/main" id="{92C391D9-9F85-444A-95B4-25435E631690}"/>
              </a:ext>
            </a:extLst>
          </p:cNvPr>
          <p:cNvPicPr>
            <a:picLocks noGrp="1" noChangeAspect="1"/>
          </p:cNvPicPr>
          <p:nvPr>
            <p:ph idx="1"/>
          </p:nvPr>
        </p:nvPicPr>
        <p:blipFill>
          <a:blip r:embed="rId6"/>
          <a:stretch>
            <a:fillRect/>
          </a:stretch>
        </p:blipFill>
        <p:spPr>
          <a:xfrm>
            <a:off x="1428314" y="1171035"/>
            <a:ext cx="6259096" cy="435133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702130726"/>
      </p:ext>
    </p:extLst>
  </p:cSld>
  <p:clrMapOvr>
    <a:masterClrMapping/>
  </p:clrMapOvr>
  <mc:AlternateContent xmlns:mc="http://schemas.openxmlformats.org/markup-compatibility/2006" xmlns:p14="http://schemas.microsoft.com/office/powerpoint/2010/main">
    <mc:Choice Requires="p14">
      <p:transition spd="slow" p14:dur="2000" advTm="18128"/>
    </mc:Choice>
    <mc:Fallback xmlns="">
      <p:transition spd="slow" advTm="181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1" name="Rectangle 60">
            <a:extLst>
              <a:ext uri="{FF2B5EF4-FFF2-40B4-BE49-F238E27FC236}">
                <a16:creationId xmlns:a16="http://schemas.microsoft.com/office/drawing/2014/main" id="{E36BB3C5-822B-45E1-A81E-5CC3176C61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picture containing sitting, table, white, room&#10;&#10;Description automatically generated">
            <a:extLst>
              <a:ext uri="{FF2B5EF4-FFF2-40B4-BE49-F238E27FC236}">
                <a16:creationId xmlns:a16="http://schemas.microsoft.com/office/drawing/2014/main" id="{FEAB4335-EF4A-E442-A6B2-864C37272563}"/>
              </a:ext>
            </a:extLst>
          </p:cNvPr>
          <p:cNvPicPr>
            <a:picLocks noChangeAspect="1"/>
          </p:cNvPicPr>
          <p:nvPr/>
        </p:nvPicPr>
        <p:blipFill rotWithShape="1">
          <a:blip r:embed="rId5"/>
          <a:srcRect t="17516" r="2" b="17521"/>
          <a:stretch/>
        </p:blipFill>
        <p:spPr>
          <a:xfrm>
            <a:off x="579264" y="365141"/>
            <a:ext cx="6288262" cy="3063875"/>
          </a:xfrm>
          <a:prstGeom prst="rect">
            <a:avLst/>
          </a:prstGeom>
        </p:spPr>
      </p:pic>
      <p:sp useBgFill="1">
        <p:nvSpPr>
          <p:cNvPr id="63" name="Rectangle 62">
            <a:extLst>
              <a:ext uri="{FF2B5EF4-FFF2-40B4-BE49-F238E27FC236}">
                <a16:creationId xmlns:a16="http://schemas.microsoft.com/office/drawing/2014/main" id="{FB39ECA9-4CDE-4883-98E8-287E905E9F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9263" y="3630934"/>
            <a:ext cx="6288261" cy="2546028"/>
          </a:xfrm>
          <a:prstGeom prst="rect">
            <a:avLst/>
          </a:prstGeom>
          <a:ln w="12700">
            <a:solidFill>
              <a:srgbClr val="DEDEDE"/>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2C815BF3-25FD-984B-A1EA-856AF3EE7A70}"/>
              </a:ext>
            </a:extLst>
          </p:cNvPr>
          <p:cNvSpPr>
            <a:spLocks noGrp="1"/>
          </p:cNvSpPr>
          <p:nvPr>
            <p:ph type="title"/>
          </p:nvPr>
        </p:nvSpPr>
        <p:spPr>
          <a:xfrm>
            <a:off x="841248" y="3849689"/>
            <a:ext cx="2111122" cy="2105025"/>
          </a:xfrm>
          <a:prstGeom prst="ellipse">
            <a:avLst/>
          </a:prstGeom>
        </p:spPr>
        <p:txBody>
          <a:bodyPr vert="horz" lIns="91440" tIns="45720" rIns="91440" bIns="45720" rtlCol="0">
            <a:noAutofit/>
          </a:bodyPr>
          <a:lstStyle/>
          <a:p>
            <a:r>
              <a:rPr lang="en-US" sz="3200" dirty="0"/>
              <a:t>Oh, Henry…</a:t>
            </a:r>
          </a:p>
        </p:txBody>
      </p:sp>
      <p:sp>
        <p:nvSpPr>
          <p:cNvPr id="65" name="Rectangle 64">
            <a:extLst>
              <a:ext uri="{FF2B5EF4-FFF2-40B4-BE49-F238E27FC236}">
                <a16:creationId xmlns:a16="http://schemas.microsoft.com/office/drawing/2014/main" id="{A67483D0-BAEB-4927-88AD-76F5DA8468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2494" y="4565724"/>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67" name="Rectangle 66">
            <a:extLst>
              <a:ext uri="{FF2B5EF4-FFF2-40B4-BE49-F238E27FC236}">
                <a16:creationId xmlns:a16="http://schemas.microsoft.com/office/drawing/2014/main" id="{0DBB7B12-4298-4CFB-B539-44A91C9303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394346" y="4893056"/>
            <a:ext cx="1463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Content Placeholder 19">
            <a:extLst>
              <a:ext uri="{FF2B5EF4-FFF2-40B4-BE49-F238E27FC236}">
                <a16:creationId xmlns:a16="http://schemas.microsoft.com/office/drawing/2014/main" id="{5F088CC5-3F18-4663-AF31-E952F8928AF9}"/>
              </a:ext>
            </a:extLst>
          </p:cNvPr>
          <p:cNvSpPr>
            <a:spLocks noGrp="1"/>
          </p:cNvSpPr>
          <p:nvPr>
            <p:ph idx="1"/>
          </p:nvPr>
        </p:nvSpPr>
        <p:spPr>
          <a:xfrm>
            <a:off x="3360563" y="3849688"/>
            <a:ext cx="3315810" cy="2105025"/>
          </a:xfrm>
        </p:spPr>
        <p:txBody>
          <a:bodyPr anchor="ctr">
            <a:normAutofit/>
          </a:bodyPr>
          <a:lstStyle/>
          <a:p>
            <a:pPr marL="0" indent="0">
              <a:buNone/>
            </a:pPr>
            <a:r>
              <a:rPr lang="en-US" dirty="0"/>
              <a:t>Top photo: “crossing” </a:t>
            </a:r>
          </a:p>
          <a:p>
            <a:pPr marL="0" indent="0">
              <a:buNone/>
            </a:pPr>
            <a:r>
              <a:rPr lang="en-US" dirty="0"/>
              <a:t>Right photo: light brown ink</a:t>
            </a:r>
          </a:p>
        </p:txBody>
      </p:sp>
      <p:pic>
        <p:nvPicPr>
          <p:cNvPr id="7" name="Picture 6" descr="A close up of a white wall&#10;&#10;Description automatically generated">
            <a:extLst>
              <a:ext uri="{FF2B5EF4-FFF2-40B4-BE49-F238E27FC236}">
                <a16:creationId xmlns:a16="http://schemas.microsoft.com/office/drawing/2014/main" id="{E058B7D0-40AA-154D-B326-3DDA659079F9}"/>
              </a:ext>
            </a:extLst>
          </p:cNvPr>
          <p:cNvPicPr>
            <a:picLocks noChangeAspect="1"/>
          </p:cNvPicPr>
          <p:nvPr/>
        </p:nvPicPr>
        <p:blipFill rotWithShape="1">
          <a:blip r:embed="rId6"/>
          <a:srcRect l="15437" r="5055" b="3"/>
          <a:stretch/>
        </p:blipFill>
        <p:spPr>
          <a:xfrm>
            <a:off x="7048500" y="365109"/>
            <a:ext cx="4621006" cy="5811838"/>
          </a:xfrm>
          <a:prstGeom prst="rect">
            <a:avLst/>
          </a:prstGeom>
        </p:spPr>
      </p:pic>
      <p:pic>
        <p:nvPicPr>
          <p:cNvPr id="10" name="Audio 9">
            <a:hlinkClick r:id="" action="ppaction://media"/>
            <a:extLst>
              <a:ext uri="{FF2B5EF4-FFF2-40B4-BE49-F238E27FC236}">
                <a16:creationId xmlns:a16="http://schemas.microsoft.com/office/drawing/2014/main" id="{C0ABA5E2-C893-5844-8CF1-9021E0BFD49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4016933156"/>
      </p:ext>
    </p:extLst>
  </p:cSld>
  <p:clrMapOvr>
    <a:masterClrMapping/>
  </p:clrMapOvr>
  <mc:AlternateContent xmlns:mc="http://schemas.openxmlformats.org/markup-compatibility/2006" xmlns:p14="http://schemas.microsoft.com/office/powerpoint/2010/main">
    <mc:Choice Requires="p14">
      <p:transition spd="slow" p14:dur="2000" advTm="21524"/>
    </mc:Choice>
    <mc:Fallback xmlns="">
      <p:transition spd="slow" advTm="215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23" name="Straight Connector 22">
            <a:extLst>
              <a:ext uri="{FF2B5EF4-FFF2-40B4-BE49-F238E27FC236}">
                <a16:creationId xmlns:a16="http://schemas.microsoft.com/office/drawing/2014/main" id="{99AE2756-0FC4-4155-83E7-58AAAB63E75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65689" y="477749"/>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sp>
        <p:nvSpPr>
          <p:cNvPr id="25" name="Rectangle 24">
            <a:extLst>
              <a:ext uri="{FF2B5EF4-FFF2-40B4-BE49-F238E27FC236}">
                <a16:creationId xmlns:a16="http://schemas.microsoft.com/office/drawing/2014/main" id="{247AB924-1B87-43FC-B7C7-B112D5C51A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78068" y="4633546"/>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EA9CE63-8E9D-9048-A659-CE5E31760AFE}"/>
              </a:ext>
            </a:extLst>
          </p:cNvPr>
          <p:cNvSpPr>
            <a:spLocks noGrp="1"/>
          </p:cNvSpPr>
          <p:nvPr>
            <p:ph type="title"/>
          </p:nvPr>
        </p:nvSpPr>
        <p:spPr>
          <a:xfrm>
            <a:off x="527538" y="4756638"/>
            <a:ext cx="11139854" cy="930447"/>
          </a:xfrm>
        </p:spPr>
        <p:txBody>
          <a:bodyPr vert="horz" lIns="91440" tIns="45720" rIns="91440" bIns="45720" rtlCol="0" anchor="b">
            <a:normAutofit/>
          </a:bodyPr>
          <a:lstStyle/>
          <a:p>
            <a:pPr algn="ctr"/>
            <a:r>
              <a:rPr lang="en-US" sz="5400">
                <a:solidFill>
                  <a:srgbClr val="FFFFFF"/>
                </a:solidFill>
              </a:rPr>
              <a:t>Challenges!</a:t>
            </a:r>
          </a:p>
        </p:txBody>
      </p:sp>
      <p:pic>
        <p:nvPicPr>
          <p:cNvPr id="7" name="Picture 6" descr="A picture containing whiteboard, text&#10;&#10;Description automatically generated">
            <a:extLst>
              <a:ext uri="{FF2B5EF4-FFF2-40B4-BE49-F238E27FC236}">
                <a16:creationId xmlns:a16="http://schemas.microsoft.com/office/drawing/2014/main" id="{A8106107-FFB8-2A41-9296-FF3BA671381F}"/>
              </a:ext>
            </a:extLst>
          </p:cNvPr>
          <p:cNvPicPr>
            <a:picLocks noChangeAspect="1"/>
          </p:cNvPicPr>
          <p:nvPr/>
        </p:nvPicPr>
        <p:blipFill rotWithShape="1">
          <a:blip r:embed="rId5"/>
          <a:srcRect l="21875" r="12779" b="-1"/>
          <a:stretch/>
        </p:blipFill>
        <p:spPr>
          <a:xfrm>
            <a:off x="8476660" y="434100"/>
            <a:ext cx="3425609" cy="3787572"/>
          </a:xfrm>
          <a:prstGeom prst="rect">
            <a:avLst/>
          </a:prstGeom>
        </p:spPr>
      </p:pic>
      <p:pic>
        <p:nvPicPr>
          <p:cNvPr id="5" name="Content Placeholder 4" descr="A close up of text on a white background&#10;&#10;Description automatically generated">
            <a:extLst>
              <a:ext uri="{FF2B5EF4-FFF2-40B4-BE49-F238E27FC236}">
                <a16:creationId xmlns:a16="http://schemas.microsoft.com/office/drawing/2014/main" id="{0B2AECE2-E90F-CC4B-9F17-AF1F4C5B7E64}"/>
              </a:ext>
            </a:extLst>
          </p:cNvPr>
          <p:cNvPicPr>
            <a:picLocks noGrp="1" noChangeAspect="1"/>
          </p:cNvPicPr>
          <p:nvPr>
            <p:ph idx="1"/>
          </p:nvPr>
        </p:nvPicPr>
        <p:blipFill rotWithShape="1">
          <a:blip r:embed="rId6"/>
          <a:srcRect l="25642" r="29815" b="2"/>
          <a:stretch/>
        </p:blipFill>
        <p:spPr>
          <a:xfrm>
            <a:off x="282018" y="425617"/>
            <a:ext cx="3433324" cy="3796055"/>
          </a:xfrm>
          <a:prstGeom prst="rect">
            <a:avLst/>
          </a:prstGeom>
        </p:spPr>
      </p:pic>
      <p:cxnSp>
        <p:nvCxnSpPr>
          <p:cNvPr id="27" name="Straight Connector 26">
            <a:extLst>
              <a:ext uri="{FF2B5EF4-FFF2-40B4-BE49-F238E27FC236}">
                <a16:creationId xmlns:a16="http://schemas.microsoft.com/office/drawing/2014/main" id="{818DC98F-4057-4645-B948-F604F39A9CF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153400" y="477749"/>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DAD2B705-4A9B-408D-AA80-4F41045E09D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09800" y="5738691"/>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12" name="Audio 11">
            <a:hlinkClick r:id="" action="ppaction://media"/>
            <a:extLst>
              <a:ext uri="{FF2B5EF4-FFF2-40B4-BE49-F238E27FC236}">
                <a16:creationId xmlns:a16="http://schemas.microsoft.com/office/drawing/2014/main" id="{2FEE9F97-9CBC-0248-B474-549F183FE10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026255908"/>
      </p:ext>
    </p:extLst>
  </p:cSld>
  <p:clrMapOvr>
    <a:masterClrMapping/>
  </p:clrMapOvr>
  <mc:AlternateContent xmlns:mc="http://schemas.openxmlformats.org/markup-compatibility/2006" xmlns:p14="http://schemas.microsoft.com/office/powerpoint/2010/main">
    <mc:Choice Requires="p14">
      <p:transition spd="slow" p14:dur="2000" advTm="35402"/>
    </mc:Choice>
    <mc:Fallback xmlns="">
      <p:transition spd="slow" advTm="354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FF73BC-90AA-F848-8899-4211AF3DB5FE}"/>
              </a:ext>
            </a:extLst>
          </p:cNvPr>
          <p:cNvSpPr>
            <a:spLocks noGrp="1"/>
          </p:cNvSpPr>
          <p:nvPr>
            <p:ph type="title"/>
          </p:nvPr>
        </p:nvSpPr>
        <p:spPr>
          <a:xfrm>
            <a:off x="642996" y="4571216"/>
            <a:ext cx="10906008" cy="1115415"/>
          </a:xfrm>
        </p:spPr>
        <p:txBody>
          <a:bodyPr vert="horz" lIns="91440" tIns="45720" rIns="91440" bIns="45720" rtlCol="0" anchor="b">
            <a:normAutofit/>
          </a:bodyPr>
          <a:lstStyle/>
          <a:p>
            <a:pPr algn="ctr"/>
            <a:r>
              <a:rPr lang="en-US" sz="3800" dirty="0"/>
              <a:t>Popular music of the day according to Arvilla and Henry </a:t>
            </a:r>
          </a:p>
        </p:txBody>
      </p:sp>
      <p:pic>
        <p:nvPicPr>
          <p:cNvPr id="7" name="Picture 6" descr="A picture containing food&#10;&#10;Description automatically generated">
            <a:extLst>
              <a:ext uri="{FF2B5EF4-FFF2-40B4-BE49-F238E27FC236}">
                <a16:creationId xmlns:a16="http://schemas.microsoft.com/office/drawing/2014/main" id="{78CF919D-8133-4B43-8E4D-E8CB02C74F28}"/>
              </a:ext>
            </a:extLst>
          </p:cNvPr>
          <p:cNvPicPr>
            <a:picLocks noChangeAspect="1"/>
          </p:cNvPicPr>
          <p:nvPr/>
        </p:nvPicPr>
        <p:blipFill rotWithShape="1">
          <a:blip r:embed="rId5"/>
          <a:srcRect t="11600" b="1606"/>
          <a:stretch/>
        </p:blipFill>
        <p:spPr>
          <a:xfrm>
            <a:off x="539408" y="476573"/>
            <a:ext cx="3414185" cy="3774916"/>
          </a:xfrm>
          <a:prstGeom prst="rect">
            <a:avLst/>
          </a:prstGeom>
        </p:spPr>
      </p:pic>
      <p:pic>
        <p:nvPicPr>
          <p:cNvPr id="9" name="Picture 8" descr="A picture containing rug, food&#10;&#10;Description automatically generated">
            <a:extLst>
              <a:ext uri="{FF2B5EF4-FFF2-40B4-BE49-F238E27FC236}">
                <a16:creationId xmlns:a16="http://schemas.microsoft.com/office/drawing/2014/main" id="{1EB6CCBF-7821-E845-B358-EDCECAB9637B}"/>
              </a:ext>
            </a:extLst>
          </p:cNvPr>
          <p:cNvPicPr>
            <a:picLocks noChangeAspect="1"/>
          </p:cNvPicPr>
          <p:nvPr/>
        </p:nvPicPr>
        <p:blipFill rotWithShape="1">
          <a:blip r:embed="rId6"/>
          <a:srcRect t="7494" r="-1" b="12069"/>
          <a:stretch/>
        </p:blipFill>
        <p:spPr>
          <a:xfrm>
            <a:off x="4388901" y="476573"/>
            <a:ext cx="3414197" cy="3774916"/>
          </a:xfrm>
          <a:prstGeom prst="rect">
            <a:avLst/>
          </a:prstGeom>
        </p:spPr>
      </p:pic>
      <p:pic>
        <p:nvPicPr>
          <p:cNvPr id="5" name="Content Placeholder 4" descr="A close up of text on a white background&#10;&#10;Description automatically generated">
            <a:extLst>
              <a:ext uri="{FF2B5EF4-FFF2-40B4-BE49-F238E27FC236}">
                <a16:creationId xmlns:a16="http://schemas.microsoft.com/office/drawing/2014/main" id="{F46148C1-C68B-3848-BCB6-F9D718CDD92E}"/>
              </a:ext>
            </a:extLst>
          </p:cNvPr>
          <p:cNvPicPr>
            <a:picLocks noGrp="1" noChangeAspect="1"/>
          </p:cNvPicPr>
          <p:nvPr>
            <p:ph idx="1"/>
          </p:nvPr>
        </p:nvPicPr>
        <p:blipFill rotWithShape="1">
          <a:blip r:embed="rId7"/>
          <a:srcRect t="4344" r="-2" b="1398"/>
          <a:stretch/>
        </p:blipFill>
        <p:spPr>
          <a:xfrm>
            <a:off x="8223272" y="476573"/>
            <a:ext cx="3414224" cy="3774916"/>
          </a:xfrm>
          <a:prstGeom prst="rect">
            <a:avLst/>
          </a:prstGeom>
        </p:spPr>
      </p:pic>
      <p:cxnSp>
        <p:nvCxnSpPr>
          <p:cNvPr id="15" name="Straight Connector 17">
            <a:extLst>
              <a:ext uri="{FF2B5EF4-FFF2-40B4-BE49-F238E27FC236}">
                <a16:creationId xmlns:a16="http://schemas.microsoft.com/office/drawing/2014/main" id="{8F880EF2-DF79-4D9D-8F11-E91D48C7974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524000" y="5778706"/>
            <a:ext cx="9144000" cy="0"/>
          </a:xfrm>
          <a:prstGeom prst="line">
            <a:avLst/>
          </a:prstGeom>
          <a:ln w="19050">
            <a:solidFill>
              <a:srgbClr val="536D92"/>
            </a:solidFill>
          </a:ln>
        </p:spPr>
        <p:style>
          <a:lnRef idx="1">
            <a:schemeClr val="accent1"/>
          </a:lnRef>
          <a:fillRef idx="0">
            <a:schemeClr val="accent1"/>
          </a:fillRef>
          <a:effectRef idx="0">
            <a:schemeClr val="accent1"/>
          </a:effectRef>
          <a:fontRef idx="minor">
            <a:schemeClr val="tx1"/>
          </a:fontRef>
        </p:style>
      </p:cxnSp>
      <p:pic>
        <p:nvPicPr>
          <p:cNvPr id="19" name="Audio 18">
            <a:hlinkClick r:id="" action="ppaction://media"/>
            <a:extLst>
              <a:ext uri="{FF2B5EF4-FFF2-40B4-BE49-F238E27FC236}">
                <a16:creationId xmlns:a16="http://schemas.microsoft.com/office/drawing/2014/main" id="{2903E3E1-C855-B84B-986F-FEE07AF8D03C}"/>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534484458"/>
      </p:ext>
    </p:extLst>
  </p:cSld>
  <p:clrMapOvr>
    <a:masterClrMapping/>
  </p:clrMapOvr>
  <mc:AlternateContent xmlns:mc="http://schemas.openxmlformats.org/markup-compatibility/2006" xmlns:p14="http://schemas.microsoft.com/office/powerpoint/2010/main">
    <mc:Choice Requires="p14">
      <p:transition spd="slow" p14:dur="2000" advTm="7510"/>
    </mc:Choice>
    <mc:Fallback xmlns="">
      <p:transition spd="slow" advTm="75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2A5316D-ED2F-4F89-B4B4-8D9240B1A3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3E74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DD0AEF9-4A19-EF43-8A65-E74A70A7E9FD}"/>
              </a:ext>
            </a:extLst>
          </p:cNvPr>
          <p:cNvSpPr>
            <a:spLocks noGrp="1"/>
          </p:cNvSpPr>
          <p:nvPr>
            <p:ph type="title"/>
          </p:nvPr>
        </p:nvSpPr>
        <p:spPr>
          <a:xfrm>
            <a:off x="838200" y="2057400"/>
            <a:ext cx="2743200" cy="2743200"/>
          </a:xfrm>
          <a:prstGeom prst="ellipse">
            <a:avLst/>
          </a:prstGeom>
          <a:solidFill>
            <a:srgbClr val="262626"/>
          </a:solidFill>
          <a:ln w="174625" cmpd="thinThick">
            <a:solidFill>
              <a:srgbClr val="262626"/>
            </a:solidFill>
          </a:ln>
        </p:spPr>
        <p:txBody>
          <a:bodyPr anchor="ctr">
            <a:normAutofit/>
          </a:bodyPr>
          <a:lstStyle/>
          <a:p>
            <a:pPr algn="ctr"/>
            <a:r>
              <a:rPr lang="en-US" sz="2600">
                <a:solidFill>
                  <a:srgbClr val="FFFFFF"/>
                </a:solidFill>
              </a:rPr>
              <a:t>Relationships</a:t>
            </a:r>
          </a:p>
        </p:txBody>
      </p:sp>
      <p:pic>
        <p:nvPicPr>
          <p:cNvPr id="5" name="Content Placeholder 4" descr="A picture containing snow, photo, covered, skiing&#10;&#10;Description automatically generated">
            <a:extLst>
              <a:ext uri="{FF2B5EF4-FFF2-40B4-BE49-F238E27FC236}">
                <a16:creationId xmlns:a16="http://schemas.microsoft.com/office/drawing/2014/main" id="{D1EF8B33-D314-7E4F-9E90-B3D9EC632F5E}"/>
              </a:ext>
            </a:extLst>
          </p:cNvPr>
          <p:cNvPicPr>
            <a:picLocks noGrp="1" noChangeAspect="1"/>
          </p:cNvPicPr>
          <p:nvPr>
            <p:ph idx="1"/>
          </p:nvPr>
        </p:nvPicPr>
        <p:blipFill>
          <a:blip r:embed="rId5"/>
          <a:stretch>
            <a:fillRect/>
          </a:stretch>
        </p:blipFill>
        <p:spPr>
          <a:xfrm>
            <a:off x="4079875" y="1535113"/>
            <a:ext cx="4846638" cy="3787775"/>
          </a:xfrm>
          <a:prstGeom prst="rect">
            <a:avLst/>
          </a:prstGeom>
        </p:spPr>
      </p:pic>
      <p:pic>
        <p:nvPicPr>
          <p:cNvPr id="7" name="Picture 6" descr="A vintage photo of a group of people posing for the camera&#10;&#10;Description automatically generated">
            <a:extLst>
              <a:ext uri="{FF2B5EF4-FFF2-40B4-BE49-F238E27FC236}">
                <a16:creationId xmlns:a16="http://schemas.microsoft.com/office/drawing/2014/main" id="{91C36F3A-4746-FF4A-94E4-006652C0A9A0}"/>
              </a:ext>
            </a:extLst>
          </p:cNvPr>
          <p:cNvPicPr>
            <a:picLocks noChangeAspect="1"/>
          </p:cNvPicPr>
          <p:nvPr/>
        </p:nvPicPr>
        <p:blipFill>
          <a:blip r:embed="rId6"/>
          <a:stretch>
            <a:fillRect/>
          </a:stretch>
        </p:blipFill>
        <p:spPr>
          <a:xfrm>
            <a:off x="9009063" y="1535113"/>
            <a:ext cx="2303463" cy="3787775"/>
          </a:xfrm>
          <a:prstGeom prst="rect">
            <a:avLst/>
          </a:prstGeom>
        </p:spPr>
      </p:pic>
      <p:pic>
        <p:nvPicPr>
          <p:cNvPr id="10" name="Picture 9" descr="A close up of a logo&#10;&#10;Description automatically generated">
            <a:extLst>
              <a:ext uri="{FF2B5EF4-FFF2-40B4-BE49-F238E27FC236}">
                <a16:creationId xmlns:a16="http://schemas.microsoft.com/office/drawing/2014/main" id="{F441BDC0-589D-1B46-902A-714144778C37}"/>
              </a:ext>
            </a:extLst>
          </p:cNvPr>
          <p:cNvPicPr>
            <a:picLocks noChangeAspect="1"/>
          </p:cNvPicPr>
          <p:nvPr/>
        </p:nvPicPr>
        <p:blipFill>
          <a:blip r:embed="rId7"/>
          <a:stretch>
            <a:fillRect/>
          </a:stretch>
        </p:blipFill>
        <p:spPr>
          <a:xfrm>
            <a:off x="4436532" y="5463822"/>
            <a:ext cx="6333067" cy="124177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3" name="Audio 12">
            <a:hlinkClick r:id="" action="ppaction://media"/>
            <a:extLst>
              <a:ext uri="{FF2B5EF4-FFF2-40B4-BE49-F238E27FC236}">
                <a16:creationId xmlns:a16="http://schemas.microsoft.com/office/drawing/2014/main" id="{A5F231D0-D778-8045-9B1C-5E7118149D82}"/>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441339936"/>
      </p:ext>
    </p:extLst>
  </p:cSld>
  <p:clrMapOvr>
    <a:masterClrMapping/>
  </p:clrMapOvr>
  <mc:AlternateContent xmlns:mc="http://schemas.openxmlformats.org/markup-compatibility/2006" xmlns:p14="http://schemas.microsoft.com/office/powerpoint/2010/main">
    <mc:Choice Requires="p14">
      <p:transition spd="slow" p14:dur="2000" advTm="3741"/>
    </mc:Choice>
    <mc:Fallback xmlns="">
      <p:transition spd="slow" advTm="37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101AC1-9A8F-8043-B8A3-B09B286F07A2}"/>
              </a:ext>
            </a:extLst>
          </p:cNvPr>
          <p:cNvSpPr>
            <a:spLocks noGrp="1"/>
          </p:cNvSpPr>
          <p:nvPr>
            <p:ph type="title"/>
          </p:nvPr>
        </p:nvSpPr>
        <p:spPr>
          <a:xfrm>
            <a:off x="745067" y="1354673"/>
            <a:ext cx="7872192" cy="4775194"/>
          </a:xfrm>
        </p:spPr>
        <p:txBody>
          <a:bodyPr vert="horz" lIns="91440" tIns="45720" rIns="91440" bIns="45720" rtlCol="0" anchor="b">
            <a:normAutofit/>
          </a:bodyPr>
          <a:lstStyle/>
          <a:p>
            <a:r>
              <a:rPr lang="en-US" sz="3600" dirty="0"/>
              <a:t>“I have seen large bills </a:t>
            </a:r>
            <a:br>
              <a:rPr lang="en-US" sz="3600" dirty="0"/>
            </a:br>
            <a:r>
              <a:rPr lang="en-US" sz="3600" dirty="0"/>
              <a:t>of their doings to Gouverneur </a:t>
            </a:r>
            <a:br>
              <a:rPr lang="en-US" sz="3600" dirty="0"/>
            </a:br>
            <a:r>
              <a:rPr lang="en-US" sz="3600" dirty="0"/>
              <a:t>and thought perhaps you </a:t>
            </a:r>
            <a:br>
              <a:rPr lang="en-US" sz="3600" dirty="0"/>
            </a:br>
            <a:r>
              <a:rPr lang="en-US" sz="3600" dirty="0"/>
              <a:t>would rather go thare they are </a:t>
            </a:r>
            <a:br>
              <a:rPr lang="en-US" sz="3600" dirty="0"/>
            </a:br>
            <a:r>
              <a:rPr lang="en-US" sz="3600" dirty="0"/>
              <a:t>going to have a large time  </a:t>
            </a:r>
            <a:br>
              <a:rPr lang="en-US" sz="3600" dirty="0"/>
            </a:br>
            <a:r>
              <a:rPr lang="en-US" sz="3600" dirty="0"/>
              <a:t>thare the 4 th...</a:t>
            </a:r>
            <a:r>
              <a:rPr lang="en-US" sz="3600" baseline="30000" dirty="0"/>
              <a:t> </a:t>
            </a:r>
            <a:r>
              <a:rPr lang="en-US" sz="3600" dirty="0"/>
              <a:t>" Suitor Henry Clark 1872-06-27 </a:t>
            </a:r>
            <a:br>
              <a:rPr lang="en-US" dirty="0"/>
            </a:br>
            <a:br>
              <a:rPr lang="en-US" sz="2900" dirty="0"/>
            </a:br>
            <a:endParaRPr lang="en-US" sz="2900" dirty="0"/>
          </a:p>
        </p:txBody>
      </p:sp>
      <p:pic>
        <p:nvPicPr>
          <p:cNvPr id="5" name="Content Placeholder 4" descr="A close up of a newspaper&#10;&#10;Description automatically generated">
            <a:extLst>
              <a:ext uri="{FF2B5EF4-FFF2-40B4-BE49-F238E27FC236}">
                <a16:creationId xmlns:a16="http://schemas.microsoft.com/office/drawing/2014/main" id="{64B409C7-0198-8341-85EE-62205FDD29AF}"/>
              </a:ext>
            </a:extLst>
          </p:cNvPr>
          <p:cNvPicPr>
            <a:picLocks noGrp="1" noChangeAspect="1"/>
          </p:cNvPicPr>
          <p:nvPr>
            <p:ph idx="1"/>
          </p:nvPr>
        </p:nvPicPr>
        <p:blipFill>
          <a:blip r:embed="rId5"/>
          <a:stretch>
            <a:fillRect/>
          </a:stretch>
        </p:blipFill>
        <p:spPr>
          <a:xfrm>
            <a:off x="6706995" y="243828"/>
            <a:ext cx="2606339" cy="349844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9" name="Picture 8" descr="A close up of a newspaper&#10;&#10;Description automatically generated">
            <a:extLst>
              <a:ext uri="{FF2B5EF4-FFF2-40B4-BE49-F238E27FC236}">
                <a16:creationId xmlns:a16="http://schemas.microsoft.com/office/drawing/2014/main" id="{026A1430-2835-BE41-BF98-A09DC528A3C2}"/>
              </a:ext>
            </a:extLst>
          </p:cNvPr>
          <p:cNvPicPr>
            <a:picLocks noChangeAspect="1"/>
          </p:cNvPicPr>
          <p:nvPr/>
        </p:nvPicPr>
        <p:blipFill>
          <a:blip r:embed="rId6"/>
          <a:stretch>
            <a:fillRect/>
          </a:stretch>
        </p:blipFill>
        <p:spPr>
          <a:xfrm>
            <a:off x="9494667" y="243828"/>
            <a:ext cx="2346666" cy="426666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cxnSp>
        <p:nvCxnSpPr>
          <p:cNvPr id="14" name="Straight Connector 13">
            <a:extLst>
              <a:ext uri="{FF2B5EF4-FFF2-40B4-BE49-F238E27FC236}">
                <a16:creationId xmlns:a16="http://schemas.microsoft.com/office/drawing/2014/main" id="{8F880EF2-DF79-4D9D-8F11-E91D48C7974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524000" y="5778706"/>
            <a:ext cx="914400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2" name="Audio 11">
            <a:hlinkClick r:id="" action="ppaction://media"/>
            <a:extLst>
              <a:ext uri="{FF2B5EF4-FFF2-40B4-BE49-F238E27FC236}">
                <a16:creationId xmlns:a16="http://schemas.microsoft.com/office/drawing/2014/main" id="{AF7F683D-821E-5043-9D9A-8772FE3A484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912161556"/>
      </p:ext>
    </p:extLst>
  </p:cSld>
  <p:clrMapOvr>
    <a:masterClrMapping/>
  </p:clrMapOvr>
  <mc:AlternateContent xmlns:mc="http://schemas.openxmlformats.org/markup-compatibility/2006" xmlns:p14="http://schemas.microsoft.com/office/powerpoint/2010/main">
    <mc:Choice Requires="p14">
      <p:transition spd="slow" p14:dur="2000" advTm="5750"/>
    </mc:Choice>
    <mc:Fallback xmlns="">
      <p:transition spd="slow" advTm="57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23AC064-BC96-4F32-8AE1-B2FD38754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96882" y="280374"/>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6E2CFE3-AA36-214B-8F57-351E701BCF6F}"/>
              </a:ext>
            </a:extLst>
          </p:cNvPr>
          <p:cNvSpPr>
            <a:spLocks noGrp="1"/>
          </p:cNvSpPr>
          <p:nvPr>
            <p:ph type="title"/>
          </p:nvPr>
        </p:nvSpPr>
        <p:spPr>
          <a:xfrm>
            <a:off x="546351" y="433545"/>
            <a:ext cx="11139854" cy="930447"/>
          </a:xfrm>
        </p:spPr>
        <p:txBody>
          <a:bodyPr vert="horz" lIns="91440" tIns="45720" rIns="91440" bIns="45720" rtlCol="0" anchor="b">
            <a:normAutofit fontScale="90000"/>
          </a:bodyPr>
          <a:lstStyle/>
          <a:p>
            <a:pPr algn="ctr"/>
            <a:r>
              <a:rPr lang="en-US" sz="5400" dirty="0">
                <a:solidFill>
                  <a:srgbClr val="FFFFFF"/>
                </a:solidFill>
              </a:rPr>
              <a:t>Railroads were key to connecting people</a:t>
            </a:r>
          </a:p>
        </p:txBody>
      </p:sp>
      <p:cxnSp>
        <p:nvCxnSpPr>
          <p:cNvPr id="14" name="Straight Connector 13">
            <a:extLst>
              <a:ext uri="{FF2B5EF4-FFF2-40B4-BE49-F238E27FC236}">
                <a16:creationId xmlns:a16="http://schemas.microsoft.com/office/drawing/2014/main" id="{7E7C77BC-7138-40B1-A15B-20F57A494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30078" y="1522292"/>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DB146403-F3D6-484B-B2ED-97F9565D037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116278" y="2596836"/>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pic>
        <p:nvPicPr>
          <p:cNvPr id="5" name="Content Placeholder 4" descr="A black and white photo of a train&#10;&#10;Description automatically generated">
            <a:extLst>
              <a:ext uri="{FF2B5EF4-FFF2-40B4-BE49-F238E27FC236}">
                <a16:creationId xmlns:a16="http://schemas.microsoft.com/office/drawing/2014/main" id="{87FA4E6F-8D52-FC4B-8DEB-41B00954AFE9}"/>
              </a:ext>
            </a:extLst>
          </p:cNvPr>
          <p:cNvPicPr>
            <a:picLocks noGrp="1" noChangeAspect="1"/>
          </p:cNvPicPr>
          <p:nvPr>
            <p:ph idx="1"/>
          </p:nvPr>
        </p:nvPicPr>
        <p:blipFill>
          <a:blip r:embed="rId5"/>
          <a:stretch>
            <a:fillRect/>
          </a:stretch>
        </p:blipFill>
        <p:spPr>
          <a:xfrm>
            <a:off x="6445073" y="2720662"/>
            <a:ext cx="5455917" cy="340994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9" name="TextBox 8">
            <a:extLst>
              <a:ext uri="{FF2B5EF4-FFF2-40B4-BE49-F238E27FC236}">
                <a16:creationId xmlns:a16="http://schemas.microsoft.com/office/drawing/2014/main" id="{8A6A31FB-C201-B74B-B932-DFB67E781C46}"/>
              </a:ext>
            </a:extLst>
          </p:cNvPr>
          <p:cNvSpPr txBox="1"/>
          <p:nvPr/>
        </p:nvSpPr>
        <p:spPr>
          <a:xfrm>
            <a:off x="396884" y="2277801"/>
            <a:ext cx="5390600" cy="4031873"/>
          </a:xfrm>
          <a:prstGeom prst="rect">
            <a:avLst/>
          </a:prstGeom>
          <a:noFill/>
        </p:spPr>
        <p:txBody>
          <a:bodyPr wrap="square" rtlCol="0">
            <a:spAutoFit/>
          </a:bodyPr>
          <a:lstStyle/>
          <a:p>
            <a:r>
              <a:rPr lang="en-US" sz="3200" dirty="0"/>
              <a:t> “I will meet you at the depot Friday Morning dont fail to stop...” Henry 1870- 12-10 “If you think you can come up on the afternoon train Wensday just drop a line back on the train tomorrow afternoon...” Henry 1871-11-27 </a:t>
            </a:r>
            <a:endParaRPr lang="en-US" sz="3200" dirty="0">
              <a:effectLst/>
            </a:endParaRPr>
          </a:p>
        </p:txBody>
      </p:sp>
      <p:pic>
        <p:nvPicPr>
          <p:cNvPr id="11" name="Audio 10">
            <a:hlinkClick r:id="" action="ppaction://media"/>
            <a:extLst>
              <a:ext uri="{FF2B5EF4-FFF2-40B4-BE49-F238E27FC236}">
                <a16:creationId xmlns:a16="http://schemas.microsoft.com/office/drawing/2014/main" id="{FD04333D-4792-AB4C-8453-00E1EEAA1D5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424995168"/>
      </p:ext>
    </p:extLst>
  </p:cSld>
  <p:clrMapOvr>
    <a:masterClrMapping/>
  </p:clrMapOvr>
  <mc:AlternateContent xmlns:mc="http://schemas.openxmlformats.org/markup-compatibility/2006" xmlns:p14="http://schemas.microsoft.com/office/powerpoint/2010/main">
    <mc:Choice Requires="p14">
      <p:transition spd="slow" p14:dur="2000" advTm="5033"/>
    </mc:Choice>
    <mc:Fallback xmlns="">
      <p:transition spd="slow" advTm="50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Content Placeholder 8" descr="A vintage photo of a person standing in front of a building&#10;&#10;Description automatically generated">
            <a:extLst>
              <a:ext uri="{FF2B5EF4-FFF2-40B4-BE49-F238E27FC236}">
                <a16:creationId xmlns:a16="http://schemas.microsoft.com/office/drawing/2014/main" id="{E325AAE4-6EFA-E64E-8CC3-3AF912D641D1}"/>
              </a:ext>
            </a:extLst>
          </p:cNvPr>
          <p:cNvPicPr>
            <a:picLocks noGrp="1" noChangeAspect="1"/>
          </p:cNvPicPr>
          <p:nvPr>
            <p:ph idx="1"/>
          </p:nvPr>
        </p:nvPicPr>
        <p:blipFill rotWithShape="1">
          <a:blip r:embed="rId5"/>
          <a:srcRect b="16357"/>
          <a:stretch/>
        </p:blipFill>
        <p:spPr>
          <a:xfrm>
            <a:off x="20" y="10"/>
            <a:ext cx="12191980" cy="6857990"/>
          </a:xfrm>
          <a:prstGeom prst="rect">
            <a:avLst/>
          </a:prstGeom>
        </p:spPr>
      </p:pic>
      <p:sp>
        <p:nvSpPr>
          <p:cNvPr id="23" name="Rectangle 22">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885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821E6CD-C4EA-E24E-B5B2-78B32EA0394A}"/>
              </a:ext>
            </a:extLst>
          </p:cNvPr>
          <p:cNvSpPr>
            <a:spLocks noGrp="1"/>
          </p:cNvSpPr>
          <p:nvPr>
            <p:ph type="title"/>
          </p:nvPr>
        </p:nvSpPr>
        <p:spPr>
          <a:xfrm>
            <a:off x="523875" y="425950"/>
            <a:ext cx="11210925" cy="744836"/>
          </a:xfrm>
        </p:spPr>
        <p:txBody>
          <a:bodyPr vert="horz" lIns="91440" tIns="45720" rIns="91440" bIns="45720" rtlCol="0" anchor="ctr">
            <a:normAutofit/>
          </a:bodyPr>
          <a:lstStyle/>
          <a:p>
            <a:pPr algn="ctr"/>
            <a:r>
              <a:rPr lang="en-US" sz="3600" dirty="0">
                <a:solidFill>
                  <a:schemeClr val="tx1">
                    <a:lumMod val="85000"/>
                    <a:lumOff val="15000"/>
                  </a:schemeClr>
                </a:solidFill>
              </a:rPr>
              <a:t>Personal Correspondence Brings Life to History</a:t>
            </a:r>
          </a:p>
        </p:txBody>
      </p:sp>
      <p:cxnSp>
        <p:nvCxnSpPr>
          <p:cNvPr id="25" name="Straight Connector 24">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35069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124356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pic>
        <p:nvPicPr>
          <p:cNvPr id="11" name="Audio 10">
            <a:hlinkClick r:id="" action="ppaction://media"/>
            <a:extLst>
              <a:ext uri="{FF2B5EF4-FFF2-40B4-BE49-F238E27FC236}">
                <a16:creationId xmlns:a16="http://schemas.microsoft.com/office/drawing/2014/main" id="{59AC2886-9689-DF46-BFF5-6A5E94965DB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061590144"/>
      </p:ext>
    </p:extLst>
  </p:cSld>
  <p:clrMapOvr>
    <a:masterClrMapping/>
  </p:clrMapOvr>
  <mc:AlternateContent xmlns:mc="http://schemas.openxmlformats.org/markup-compatibility/2006" xmlns:p14="http://schemas.microsoft.com/office/powerpoint/2010/main">
    <mc:Choice Requires="p14">
      <p:transition spd="slow" p14:dur="2000" advTm="14004"/>
    </mc:Choice>
    <mc:Fallback xmlns="">
      <p:transition spd="slow" advTm="140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Freeform: Shape 13">
            <a:extLst>
              <a:ext uri="{FF2B5EF4-FFF2-40B4-BE49-F238E27FC236}">
                <a16:creationId xmlns:a16="http://schemas.microsoft.com/office/drawing/2014/main" id="{46C2E80F-49A6-4372-B103-219D417A5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096" y="470925"/>
            <a:ext cx="4381009" cy="5892104"/>
          </a:xfrm>
          <a:custGeom>
            <a:avLst/>
            <a:gdLst>
              <a:gd name="connsiteX0" fmla="*/ 0 w 4381009"/>
              <a:gd name="connsiteY0" fmla="*/ 0 h 5892104"/>
              <a:gd name="connsiteX1" fmla="*/ 4157628 w 4381009"/>
              <a:gd name="connsiteY1" fmla="*/ 0 h 5892104"/>
              <a:gd name="connsiteX2" fmla="*/ 4169302 w 4381009"/>
              <a:gd name="connsiteY2" fmla="*/ 68659 h 5892104"/>
              <a:gd name="connsiteX3" fmla="*/ 4191571 w 4381009"/>
              <a:gd name="connsiteY3" fmla="*/ 205472 h 5892104"/>
              <a:gd name="connsiteX4" fmla="*/ 4213368 w 4381009"/>
              <a:gd name="connsiteY4" fmla="*/ 342890 h 5892104"/>
              <a:gd name="connsiteX5" fmla="*/ 4232030 w 4381009"/>
              <a:gd name="connsiteY5" fmla="*/ 480913 h 5892104"/>
              <a:gd name="connsiteX6" fmla="*/ 4250848 w 4381009"/>
              <a:gd name="connsiteY6" fmla="*/ 618332 h 5892104"/>
              <a:gd name="connsiteX7" fmla="*/ 4268412 w 4381009"/>
              <a:gd name="connsiteY7" fmla="*/ 756355 h 5892104"/>
              <a:gd name="connsiteX8" fmla="*/ 4283467 w 4381009"/>
              <a:gd name="connsiteY8" fmla="*/ 892563 h 5892104"/>
              <a:gd name="connsiteX9" fmla="*/ 4297737 w 4381009"/>
              <a:gd name="connsiteY9" fmla="*/ 1030587 h 5892104"/>
              <a:gd name="connsiteX10" fmla="*/ 4310754 w 4381009"/>
              <a:gd name="connsiteY10" fmla="*/ 1168005 h 5892104"/>
              <a:gd name="connsiteX11" fmla="*/ 4322045 w 4381009"/>
              <a:gd name="connsiteY11" fmla="*/ 1303002 h 5892104"/>
              <a:gd name="connsiteX12" fmla="*/ 4333336 w 4381009"/>
              <a:gd name="connsiteY12" fmla="*/ 1439815 h 5892104"/>
              <a:gd name="connsiteX13" fmla="*/ 4342745 w 4381009"/>
              <a:gd name="connsiteY13" fmla="*/ 1574812 h 5892104"/>
              <a:gd name="connsiteX14" fmla="*/ 4350115 w 4381009"/>
              <a:gd name="connsiteY14" fmla="*/ 1709808 h 5892104"/>
              <a:gd name="connsiteX15" fmla="*/ 4357799 w 4381009"/>
              <a:gd name="connsiteY15" fmla="*/ 1844200 h 5892104"/>
              <a:gd name="connsiteX16" fmla="*/ 4364229 w 4381009"/>
              <a:gd name="connsiteY16" fmla="*/ 1977381 h 5892104"/>
              <a:gd name="connsiteX17" fmla="*/ 4368777 w 4381009"/>
              <a:gd name="connsiteY17" fmla="*/ 2109351 h 5892104"/>
              <a:gd name="connsiteX18" fmla="*/ 4372697 w 4381009"/>
              <a:gd name="connsiteY18" fmla="*/ 2241321 h 5892104"/>
              <a:gd name="connsiteX19" fmla="*/ 4376461 w 4381009"/>
              <a:gd name="connsiteY19" fmla="*/ 2372080 h 5892104"/>
              <a:gd name="connsiteX20" fmla="*/ 4378186 w 4381009"/>
              <a:gd name="connsiteY20" fmla="*/ 2501023 h 5892104"/>
              <a:gd name="connsiteX21" fmla="*/ 4380068 w 4381009"/>
              <a:gd name="connsiteY21" fmla="*/ 2629966 h 5892104"/>
              <a:gd name="connsiteX22" fmla="*/ 4381009 w 4381009"/>
              <a:gd name="connsiteY22" fmla="*/ 2757093 h 5892104"/>
              <a:gd name="connsiteX23" fmla="*/ 4380068 w 4381009"/>
              <a:gd name="connsiteY23" fmla="*/ 2883010 h 5892104"/>
              <a:gd name="connsiteX24" fmla="*/ 4380068 w 4381009"/>
              <a:gd name="connsiteY24" fmla="*/ 3007715 h 5892104"/>
              <a:gd name="connsiteX25" fmla="*/ 4378186 w 4381009"/>
              <a:gd name="connsiteY25" fmla="*/ 3131210 h 5892104"/>
              <a:gd name="connsiteX26" fmla="*/ 4375363 w 4381009"/>
              <a:gd name="connsiteY26" fmla="*/ 3252283 h 5892104"/>
              <a:gd name="connsiteX27" fmla="*/ 4372697 w 4381009"/>
              <a:gd name="connsiteY27" fmla="*/ 3372146 h 5892104"/>
              <a:gd name="connsiteX28" fmla="*/ 4369718 w 4381009"/>
              <a:gd name="connsiteY28" fmla="*/ 3489587 h 5892104"/>
              <a:gd name="connsiteX29" fmla="*/ 4365170 w 4381009"/>
              <a:gd name="connsiteY29" fmla="*/ 3606423 h 5892104"/>
              <a:gd name="connsiteX30" fmla="*/ 4360309 w 4381009"/>
              <a:gd name="connsiteY30" fmla="*/ 3721443 h 5892104"/>
              <a:gd name="connsiteX31" fmla="*/ 4355918 w 4381009"/>
              <a:gd name="connsiteY31" fmla="*/ 3834041 h 5892104"/>
              <a:gd name="connsiteX32" fmla="*/ 4343529 w 4381009"/>
              <a:gd name="connsiteY32" fmla="*/ 4053789 h 5892104"/>
              <a:gd name="connsiteX33" fmla="*/ 4330356 w 4381009"/>
              <a:gd name="connsiteY33" fmla="*/ 4264457 h 5892104"/>
              <a:gd name="connsiteX34" fmla="*/ 4316556 w 4381009"/>
              <a:gd name="connsiteY34" fmla="*/ 4466650 h 5892104"/>
              <a:gd name="connsiteX35" fmla="*/ 4301344 w 4381009"/>
              <a:gd name="connsiteY35" fmla="*/ 4657946 h 5892104"/>
              <a:gd name="connsiteX36" fmla="*/ 4285506 w 4381009"/>
              <a:gd name="connsiteY36" fmla="*/ 4840767 h 5892104"/>
              <a:gd name="connsiteX37" fmla="*/ 4268412 w 4381009"/>
              <a:gd name="connsiteY37" fmla="*/ 5010269 h 5892104"/>
              <a:gd name="connsiteX38" fmla="*/ 4251633 w 4381009"/>
              <a:gd name="connsiteY38" fmla="*/ 5169481 h 5892104"/>
              <a:gd name="connsiteX39" fmla="*/ 4234853 w 4381009"/>
              <a:gd name="connsiteY39" fmla="*/ 5315980 h 5892104"/>
              <a:gd name="connsiteX40" fmla="*/ 4219014 w 4381009"/>
              <a:gd name="connsiteY40" fmla="*/ 5450371 h 5892104"/>
              <a:gd name="connsiteX41" fmla="*/ 4203959 w 4381009"/>
              <a:gd name="connsiteY41" fmla="*/ 5569628 h 5892104"/>
              <a:gd name="connsiteX42" fmla="*/ 4189689 w 4381009"/>
              <a:gd name="connsiteY42" fmla="*/ 5677384 h 5892104"/>
              <a:gd name="connsiteX43" fmla="*/ 4177770 w 4381009"/>
              <a:gd name="connsiteY43" fmla="*/ 5768189 h 5892104"/>
              <a:gd name="connsiteX44" fmla="*/ 4166479 w 4381009"/>
              <a:gd name="connsiteY44" fmla="*/ 5844465 h 5892104"/>
              <a:gd name="connsiteX45" fmla="*/ 4159132 w 4381009"/>
              <a:gd name="connsiteY45" fmla="*/ 5892104 h 5892104"/>
              <a:gd name="connsiteX46" fmla="*/ 0 w 4381009"/>
              <a:gd name="connsiteY46" fmla="*/ 5892104 h 589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81009" h="5892104">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A2EB182F-2E92-494C-9DD3-5DDF9A11519A}"/>
              </a:ext>
            </a:extLst>
          </p:cNvPr>
          <p:cNvSpPr>
            <a:spLocks noGrp="1"/>
          </p:cNvSpPr>
          <p:nvPr>
            <p:ph type="title"/>
          </p:nvPr>
        </p:nvSpPr>
        <p:spPr>
          <a:xfrm>
            <a:off x="863029" y="1012004"/>
            <a:ext cx="3416158" cy="4795408"/>
          </a:xfrm>
        </p:spPr>
        <p:txBody>
          <a:bodyPr>
            <a:normAutofit/>
          </a:bodyPr>
          <a:lstStyle/>
          <a:p>
            <a:r>
              <a:rPr lang="en-US">
                <a:solidFill>
                  <a:srgbClr val="FFFFFF"/>
                </a:solidFill>
              </a:rPr>
              <a:t>Photo Credits:</a:t>
            </a:r>
          </a:p>
        </p:txBody>
      </p:sp>
      <p:graphicFrame>
        <p:nvGraphicFramePr>
          <p:cNvPr id="9" name="Content Placeholder 6">
            <a:extLst>
              <a:ext uri="{FF2B5EF4-FFF2-40B4-BE49-F238E27FC236}">
                <a16:creationId xmlns:a16="http://schemas.microsoft.com/office/drawing/2014/main" id="{9178FE03-2A9E-4757-981A-A035D9C3070E}"/>
              </a:ext>
            </a:extLst>
          </p:cNvPr>
          <p:cNvGraphicFramePr>
            <a:graphicFrameLocks noGrp="1"/>
          </p:cNvGraphicFramePr>
          <p:nvPr>
            <p:ph idx="1"/>
            <p:extLst>
              <p:ext uri="{D42A27DB-BD31-4B8C-83A1-F6EECF244321}">
                <p14:modId xmlns:p14="http://schemas.microsoft.com/office/powerpoint/2010/main" val="1869440092"/>
              </p:ext>
            </p:extLst>
          </p:nvPr>
        </p:nvGraphicFramePr>
        <p:xfrm>
          <a:off x="5194300" y="470924"/>
          <a:ext cx="6513604" cy="588542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10" name="Audio 9">
            <a:hlinkClick r:id="" action="ppaction://media"/>
            <a:extLst>
              <a:ext uri="{FF2B5EF4-FFF2-40B4-BE49-F238E27FC236}">
                <a16:creationId xmlns:a16="http://schemas.microsoft.com/office/drawing/2014/main" id="{24BE0114-BAE0-A448-B036-4EAF9ABEBD74}"/>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088024977"/>
      </p:ext>
    </p:extLst>
  </p:cSld>
  <p:clrMapOvr>
    <a:masterClrMapping/>
  </p:clrMapOvr>
  <mc:AlternateContent xmlns:mc="http://schemas.openxmlformats.org/markup-compatibility/2006" xmlns:p14="http://schemas.microsoft.com/office/powerpoint/2010/main">
    <mc:Choice Requires="p14">
      <p:transition spd="slow" p14:dur="2000" advTm="3237"/>
    </mc:Choice>
    <mc:Fallback xmlns="">
      <p:transition spd="slow" advTm="32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488333BA-AE6E-427A-9B16-A39C8073F4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F98ED85F-DCEE-4B50-802E-71A6E3E12B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bg1"/>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752D96F-4F58-A141-A7F4-883BD8DAC1EA}"/>
              </a:ext>
            </a:extLst>
          </p:cNvPr>
          <p:cNvSpPr>
            <a:spLocks noGrp="1"/>
          </p:cNvSpPr>
          <p:nvPr>
            <p:ph type="title"/>
          </p:nvPr>
        </p:nvSpPr>
        <p:spPr>
          <a:xfrm>
            <a:off x="838200" y="631825"/>
            <a:ext cx="10515600" cy="1325563"/>
          </a:xfrm>
        </p:spPr>
        <p:txBody>
          <a:bodyPr vert="horz" lIns="91440" tIns="45720" rIns="91440" bIns="45720" rtlCol="0">
            <a:normAutofit/>
          </a:bodyPr>
          <a:lstStyle/>
          <a:p>
            <a:r>
              <a:rPr lang="en-US"/>
              <a:t>The year is 1868.</a:t>
            </a:r>
          </a:p>
        </p:txBody>
      </p:sp>
      <p:sp>
        <p:nvSpPr>
          <p:cNvPr id="20" name="Content Placeholder 19">
            <a:extLst>
              <a:ext uri="{FF2B5EF4-FFF2-40B4-BE49-F238E27FC236}">
                <a16:creationId xmlns:a16="http://schemas.microsoft.com/office/drawing/2014/main" id="{CEFDADB3-7EB2-4207-94CE-5E9002ADAEA3}"/>
              </a:ext>
            </a:extLst>
          </p:cNvPr>
          <p:cNvSpPr>
            <a:spLocks noGrp="1"/>
          </p:cNvSpPr>
          <p:nvPr>
            <p:ph idx="1"/>
          </p:nvPr>
        </p:nvSpPr>
        <p:spPr>
          <a:xfrm>
            <a:off x="838200" y="2057400"/>
            <a:ext cx="10515600" cy="3871762"/>
          </a:xfrm>
        </p:spPr>
        <p:txBody>
          <a:bodyPr>
            <a:normAutofit/>
          </a:bodyPr>
          <a:lstStyle/>
          <a:p>
            <a:r>
              <a:rPr lang="en-US" sz="4400" dirty="0"/>
              <a:t>Sixteen-year-old </a:t>
            </a:r>
            <a:r>
              <a:rPr lang="en-US" sz="4400" dirty="0" err="1"/>
              <a:t>Lucelia</a:t>
            </a:r>
            <a:r>
              <a:rPr lang="en-US" sz="4400" dirty="0"/>
              <a:t> Arvilla Mills is boarding  in Gouverneur, twenty miles away from her home in Rensselaer Falls, in order to attend school.</a:t>
            </a:r>
          </a:p>
        </p:txBody>
      </p:sp>
      <p:pic>
        <p:nvPicPr>
          <p:cNvPr id="10" name="Audio 9">
            <a:hlinkClick r:id="" action="ppaction://media"/>
            <a:extLst>
              <a:ext uri="{FF2B5EF4-FFF2-40B4-BE49-F238E27FC236}">
                <a16:creationId xmlns:a16="http://schemas.microsoft.com/office/drawing/2014/main" id="{CFF2EEA3-515A-604B-B8D7-3F0F79739EB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860309162"/>
      </p:ext>
    </p:extLst>
  </p:cSld>
  <p:clrMapOvr>
    <a:masterClrMapping/>
  </p:clrMapOvr>
  <mc:AlternateContent xmlns:mc="http://schemas.openxmlformats.org/markup-compatibility/2006" xmlns:p14="http://schemas.microsoft.com/office/powerpoint/2010/main">
    <mc:Choice Requires="p14">
      <p:transition spd="slow" p14:dur="2000" advTm="5556"/>
    </mc:Choice>
    <mc:Fallback xmlns="">
      <p:transition spd="slow" advTm="55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46C2E80F-49A6-4372-B103-219D417A5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096" y="470925"/>
            <a:ext cx="4381009" cy="5892104"/>
          </a:xfrm>
          <a:custGeom>
            <a:avLst/>
            <a:gdLst>
              <a:gd name="connsiteX0" fmla="*/ 0 w 4381009"/>
              <a:gd name="connsiteY0" fmla="*/ 0 h 5892104"/>
              <a:gd name="connsiteX1" fmla="*/ 4157628 w 4381009"/>
              <a:gd name="connsiteY1" fmla="*/ 0 h 5892104"/>
              <a:gd name="connsiteX2" fmla="*/ 4169302 w 4381009"/>
              <a:gd name="connsiteY2" fmla="*/ 68659 h 5892104"/>
              <a:gd name="connsiteX3" fmla="*/ 4191571 w 4381009"/>
              <a:gd name="connsiteY3" fmla="*/ 205472 h 5892104"/>
              <a:gd name="connsiteX4" fmla="*/ 4213368 w 4381009"/>
              <a:gd name="connsiteY4" fmla="*/ 342890 h 5892104"/>
              <a:gd name="connsiteX5" fmla="*/ 4232030 w 4381009"/>
              <a:gd name="connsiteY5" fmla="*/ 480913 h 5892104"/>
              <a:gd name="connsiteX6" fmla="*/ 4250848 w 4381009"/>
              <a:gd name="connsiteY6" fmla="*/ 618332 h 5892104"/>
              <a:gd name="connsiteX7" fmla="*/ 4268412 w 4381009"/>
              <a:gd name="connsiteY7" fmla="*/ 756355 h 5892104"/>
              <a:gd name="connsiteX8" fmla="*/ 4283467 w 4381009"/>
              <a:gd name="connsiteY8" fmla="*/ 892563 h 5892104"/>
              <a:gd name="connsiteX9" fmla="*/ 4297737 w 4381009"/>
              <a:gd name="connsiteY9" fmla="*/ 1030587 h 5892104"/>
              <a:gd name="connsiteX10" fmla="*/ 4310754 w 4381009"/>
              <a:gd name="connsiteY10" fmla="*/ 1168005 h 5892104"/>
              <a:gd name="connsiteX11" fmla="*/ 4322045 w 4381009"/>
              <a:gd name="connsiteY11" fmla="*/ 1303002 h 5892104"/>
              <a:gd name="connsiteX12" fmla="*/ 4333336 w 4381009"/>
              <a:gd name="connsiteY12" fmla="*/ 1439815 h 5892104"/>
              <a:gd name="connsiteX13" fmla="*/ 4342745 w 4381009"/>
              <a:gd name="connsiteY13" fmla="*/ 1574812 h 5892104"/>
              <a:gd name="connsiteX14" fmla="*/ 4350115 w 4381009"/>
              <a:gd name="connsiteY14" fmla="*/ 1709808 h 5892104"/>
              <a:gd name="connsiteX15" fmla="*/ 4357799 w 4381009"/>
              <a:gd name="connsiteY15" fmla="*/ 1844200 h 5892104"/>
              <a:gd name="connsiteX16" fmla="*/ 4364229 w 4381009"/>
              <a:gd name="connsiteY16" fmla="*/ 1977381 h 5892104"/>
              <a:gd name="connsiteX17" fmla="*/ 4368777 w 4381009"/>
              <a:gd name="connsiteY17" fmla="*/ 2109351 h 5892104"/>
              <a:gd name="connsiteX18" fmla="*/ 4372697 w 4381009"/>
              <a:gd name="connsiteY18" fmla="*/ 2241321 h 5892104"/>
              <a:gd name="connsiteX19" fmla="*/ 4376461 w 4381009"/>
              <a:gd name="connsiteY19" fmla="*/ 2372080 h 5892104"/>
              <a:gd name="connsiteX20" fmla="*/ 4378186 w 4381009"/>
              <a:gd name="connsiteY20" fmla="*/ 2501023 h 5892104"/>
              <a:gd name="connsiteX21" fmla="*/ 4380068 w 4381009"/>
              <a:gd name="connsiteY21" fmla="*/ 2629966 h 5892104"/>
              <a:gd name="connsiteX22" fmla="*/ 4381009 w 4381009"/>
              <a:gd name="connsiteY22" fmla="*/ 2757093 h 5892104"/>
              <a:gd name="connsiteX23" fmla="*/ 4380068 w 4381009"/>
              <a:gd name="connsiteY23" fmla="*/ 2883010 h 5892104"/>
              <a:gd name="connsiteX24" fmla="*/ 4380068 w 4381009"/>
              <a:gd name="connsiteY24" fmla="*/ 3007715 h 5892104"/>
              <a:gd name="connsiteX25" fmla="*/ 4378186 w 4381009"/>
              <a:gd name="connsiteY25" fmla="*/ 3131210 h 5892104"/>
              <a:gd name="connsiteX26" fmla="*/ 4375363 w 4381009"/>
              <a:gd name="connsiteY26" fmla="*/ 3252283 h 5892104"/>
              <a:gd name="connsiteX27" fmla="*/ 4372697 w 4381009"/>
              <a:gd name="connsiteY27" fmla="*/ 3372146 h 5892104"/>
              <a:gd name="connsiteX28" fmla="*/ 4369718 w 4381009"/>
              <a:gd name="connsiteY28" fmla="*/ 3489587 h 5892104"/>
              <a:gd name="connsiteX29" fmla="*/ 4365170 w 4381009"/>
              <a:gd name="connsiteY29" fmla="*/ 3606423 h 5892104"/>
              <a:gd name="connsiteX30" fmla="*/ 4360309 w 4381009"/>
              <a:gd name="connsiteY30" fmla="*/ 3721443 h 5892104"/>
              <a:gd name="connsiteX31" fmla="*/ 4355918 w 4381009"/>
              <a:gd name="connsiteY31" fmla="*/ 3834041 h 5892104"/>
              <a:gd name="connsiteX32" fmla="*/ 4343529 w 4381009"/>
              <a:gd name="connsiteY32" fmla="*/ 4053789 h 5892104"/>
              <a:gd name="connsiteX33" fmla="*/ 4330356 w 4381009"/>
              <a:gd name="connsiteY33" fmla="*/ 4264457 h 5892104"/>
              <a:gd name="connsiteX34" fmla="*/ 4316556 w 4381009"/>
              <a:gd name="connsiteY34" fmla="*/ 4466650 h 5892104"/>
              <a:gd name="connsiteX35" fmla="*/ 4301344 w 4381009"/>
              <a:gd name="connsiteY35" fmla="*/ 4657946 h 5892104"/>
              <a:gd name="connsiteX36" fmla="*/ 4285506 w 4381009"/>
              <a:gd name="connsiteY36" fmla="*/ 4840767 h 5892104"/>
              <a:gd name="connsiteX37" fmla="*/ 4268412 w 4381009"/>
              <a:gd name="connsiteY37" fmla="*/ 5010269 h 5892104"/>
              <a:gd name="connsiteX38" fmla="*/ 4251633 w 4381009"/>
              <a:gd name="connsiteY38" fmla="*/ 5169481 h 5892104"/>
              <a:gd name="connsiteX39" fmla="*/ 4234853 w 4381009"/>
              <a:gd name="connsiteY39" fmla="*/ 5315980 h 5892104"/>
              <a:gd name="connsiteX40" fmla="*/ 4219014 w 4381009"/>
              <a:gd name="connsiteY40" fmla="*/ 5450371 h 5892104"/>
              <a:gd name="connsiteX41" fmla="*/ 4203959 w 4381009"/>
              <a:gd name="connsiteY41" fmla="*/ 5569628 h 5892104"/>
              <a:gd name="connsiteX42" fmla="*/ 4189689 w 4381009"/>
              <a:gd name="connsiteY42" fmla="*/ 5677384 h 5892104"/>
              <a:gd name="connsiteX43" fmla="*/ 4177770 w 4381009"/>
              <a:gd name="connsiteY43" fmla="*/ 5768189 h 5892104"/>
              <a:gd name="connsiteX44" fmla="*/ 4166479 w 4381009"/>
              <a:gd name="connsiteY44" fmla="*/ 5844465 h 5892104"/>
              <a:gd name="connsiteX45" fmla="*/ 4159132 w 4381009"/>
              <a:gd name="connsiteY45" fmla="*/ 5892104 h 5892104"/>
              <a:gd name="connsiteX46" fmla="*/ 0 w 4381009"/>
              <a:gd name="connsiteY46" fmla="*/ 5892104 h 589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81009" h="5892104">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135DA91-2394-E94A-8FA6-38B26948055F}"/>
              </a:ext>
            </a:extLst>
          </p:cNvPr>
          <p:cNvSpPr>
            <a:spLocks noGrp="1"/>
          </p:cNvSpPr>
          <p:nvPr>
            <p:ph type="title"/>
          </p:nvPr>
        </p:nvSpPr>
        <p:spPr>
          <a:xfrm>
            <a:off x="863029" y="1012004"/>
            <a:ext cx="3416158" cy="4795408"/>
          </a:xfrm>
        </p:spPr>
        <p:txBody>
          <a:bodyPr>
            <a:normAutofit/>
          </a:bodyPr>
          <a:lstStyle/>
          <a:p>
            <a:r>
              <a:rPr lang="en-US" sz="3100" dirty="0">
                <a:solidFill>
                  <a:srgbClr val="FFFFFF"/>
                </a:solidFill>
              </a:rPr>
              <a:t>Acknowledgements:</a:t>
            </a:r>
          </a:p>
        </p:txBody>
      </p:sp>
      <p:graphicFrame>
        <p:nvGraphicFramePr>
          <p:cNvPr id="5" name="Content Placeholder 2">
            <a:extLst>
              <a:ext uri="{FF2B5EF4-FFF2-40B4-BE49-F238E27FC236}">
                <a16:creationId xmlns:a16="http://schemas.microsoft.com/office/drawing/2014/main" id="{0005BD9A-8176-4BF3-94ED-67B4EE71B67A}"/>
              </a:ext>
            </a:extLst>
          </p:cNvPr>
          <p:cNvGraphicFramePr>
            <a:graphicFrameLocks noGrp="1"/>
          </p:cNvGraphicFramePr>
          <p:nvPr>
            <p:ph idx="1"/>
            <p:extLst>
              <p:ext uri="{D42A27DB-BD31-4B8C-83A1-F6EECF244321}">
                <p14:modId xmlns:p14="http://schemas.microsoft.com/office/powerpoint/2010/main" val="3639709258"/>
              </p:ext>
            </p:extLst>
          </p:nvPr>
        </p:nvGraphicFramePr>
        <p:xfrm>
          <a:off x="5194300" y="470924"/>
          <a:ext cx="6513604" cy="588542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6" name="Audio 5">
            <a:hlinkClick r:id="" action="ppaction://media"/>
            <a:extLst>
              <a:ext uri="{FF2B5EF4-FFF2-40B4-BE49-F238E27FC236}">
                <a16:creationId xmlns:a16="http://schemas.microsoft.com/office/drawing/2014/main" id="{48C9C0C3-906C-D746-AED4-8D06FE5E84A4}"/>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512264213"/>
      </p:ext>
    </p:extLst>
  </p:cSld>
  <p:clrMapOvr>
    <a:masterClrMapping/>
  </p:clrMapOvr>
  <mc:AlternateContent xmlns:mc="http://schemas.openxmlformats.org/markup-compatibility/2006" xmlns:p14="http://schemas.microsoft.com/office/powerpoint/2010/main">
    <mc:Choice Requires="p14">
      <p:transition spd="slow" p14:dur="2000" advTm="4591"/>
    </mc:Choice>
    <mc:Fallback xmlns="">
      <p:transition spd="slow" advTm="45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DB146403-F3D6-484B-B2ED-97F9565D037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6000" y="477749"/>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823AC064-BC96-4F32-8AE1-B2FD38754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78068" y="4633546"/>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E8B5B97-84F5-4E49-A80B-F1B2BBFD8A02}"/>
              </a:ext>
            </a:extLst>
          </p:cNvPr>
          <p:cNvSpPr>
            <a:spLocks noGrp="1"/>
          </p:cNvSpPr>
          <p:nvPr>
            <p:ph type="title"/>
          </p:nvPr>
        </p:nvSpPr>
        <p:spPr>
          <a:xfrm>
            <a:off x="527538" y="4756638"/>
            <a:ext cx="11139854" cy="930447"/>
          </a:xfrm>
        </p:spPr>
        <p:txBody>
          <a:bodyPr vert="horz" lIns="91440" tIns="45720" rIns="91440" bIns="45720" rtlCol="0" anchor="b">
            <a:normAutofit/>
          </a:bodyPr>
          <a:lstStyle/>
          <a:p>
            <a:pPr algn="ctr"/>
            <a:r>
              <a:rPr lang="en-US" sz="3000">
                <a:solidFill>
                  <a:srgbClr val="FFFFFF"/>
                </a:solidFill>
              </a:rPr>
              <a:t>She receives a letter from her sister, Achsa “Jennie” Mills, and her mother, Jane Aldous Mills.</a:t>
            </a:r>
          </a:p>
        </p:txBody>
      </p:sp>
      <p:pic>
        <p:nvPicPr>
          <p:cNvPr id="7" name="Picture 6" descr="A close up of text on a white surface&#10;&#10;Description automatically generated">
            <a:extLst>
              <a:ext uri="{FF2B5EF4-FFF2-40B4-BE49-F238E27FC236}">
                <a16:creationId xmlns:a16="http://schemas.microsoft.com/office/drawing/2014/main" id="{33C04BA7-30B1-9E49-9784-D4A03E9549CA}"/>
              </a:ext>
            </a:extLst>
          </p:cNvPr>
          <p:cNvPicPr>
            <a:picLocks noChangeAspect="1"/>
          </p:cNvPicPr>
          <p:nvPr/>
        </p:nvPicPr>
        <p:blipFill>
          <a:blip r:embed="rId4"/>
          <a:stretch>
            <a:fillRect/>
          </a:stretch>
        </p:blipFill>
        <p:spPr>
          <a:xfrm>
            <a:off x="6615597" y="225636"/>
            <a:ext cx="5201258" cy="399763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Content Placeholder 4" descr="A picture containing sitting, white, laying&#10;&#10;Description automatically generated">
            <a:extLst>
              <a:ext uri="{FF2B5EF4-FFF2-40B4-BE49-F238E27FC236}">
                <a16:creationId xmlns:a16="http://schemas.microsoft.com/office/drawing/2014/main" id="{C90ED922-D65B-2648-80E1-F0A7CDD4731E}"/>
              </a:ext>
            </a:extLst>
          </p:cNvPr>
          <p:cNvPicPr>
            <a:picLocks noGrp="1" noChangeAspect="1"/>
          </p:cNvPicPr>
          <p:nvPr>
            <p:ph idx="1"/>
          </p:nvPr>
        </p:nvPicPr>
        <p:blipFill>
          <a:blip r:embed="rId5"/>
          <a:stretch>
            <a:fillRect/>
          </a:stretch>
        </p:blipFill>
        <p:spPr>
          <a:xfrm>
            <a:off x="558809" y="225636"/>
            <a:ext cx="5069627" cy="399763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cxnSp>
        <p:nvCxnSpPr>
          <p:cNvPr id="16" name="Straight Connector 15">
            <a:extLst>
              <a:ext uri="{FF2B5EF4-FFF2-40B4-BE49-F238E27FC236}">
                <a16:creationId xmlns:a16="http://schemas.microsoft.com/office/drawing/2014/main" id="{7E7C77BC-7138-40B1-A15B-20F57A494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09800" y="5738691"/>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10" name="Audio 9">
            <a:hlinkClick r:id="" action="ppaction://media"/>
            <a:extLst>
              <a:ext uri="{FF2B5EF4-FFF2-40B4-BE49-F238E27FC236}">
                <a16:creationId xmlns:a16="http://schemas.microsoft.com/office/drawing/2014/main" id="{C12BFFAE-3675-6046-B616-E7945454F05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167109013"/>
      </p:ext>
    </p:extLst>
  </p:cSld>
  <p:clrMapOvr>
    <a:masterClrMapping/>
  </p:clrMapOvr>
  <mc:AlternateContent xmlns:mc="http://schemas.openxmlformats.org/markup-compatibility/2006" xmlns:p14="http://schemas.microsoft.com/office/powerpoint/2010/main">
    <mc:Choice Requires="p14">
      <p:transition spd="slow" p14:dur="2000" advTm="5242"/>
    </mc:Choice>
    <mc:Fallback xmlns="">
      <p:transition spd="slow" advTm="52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EE9270-61D5-F843-B356-2E1C2FFEFD98}"/>
              </a:ext>
            </a:extLst>
          </p:cNvPr>
          <p:cNvSpPr>
            <a:spLocks noGrp="1"/>
          </p:cNvSpPr>
          <p:nvPr>
            <p:ph type="title"/>
          </p:nvPr>
        </p:nvSpPr>
        <p:spPr>
          <a:xfrm>
            <a:off x="481013" y="3752849"/>
            <a:ext cx="3290887" cy="2452687"/>
          </a:xfrm>
        </p:spPr>
        <p:txBody>
          <a:bodyPr vert="horz" lIns="91440" tIns="45720" rIns="91440" bIns="45720" rtlCol="0" anchor="ctr">
            <a:normAutofit/>
          </a:bodyPr>
          <a:lstStyle/>
          <a:p>
            <a:r>
              <a:rPr lang="en-US" sz="3600" dirty="0"/>
              <a:t> “Jennie” at age 10, Mother Mills, and Arvilla at age 11</a:t>
            </a:r>
          </a:p>
        </p:txBody>
      </p:sp>
      <p:pic>
        <p:nvPicPr>
          <p:cNvPr id="5" name="Content Placeholder 4" descr="A group of people posing for a photo&#10;&#10;Description automatically generated">
            <a:extLst>
              <a:ext uri="{FF2B5EF4-FFF2-40B4-BE49-F238E27FC236}">
                <a16:creationId xmlns:a16="http://schemas.microsoft.com/office/drawing/2014/main" id="{F5D2E395-B5A9-024F-BE88-672C9E346C76}"/>
              </a:ext>
            </a:extLst>
          </p:cNvPr>
          <p:cNvPicPr>
            <a:picLocks noChangeAspect="1"/>
          </p:cNvPicPr>
          <p:nvPr/>
        </p:nvPicPr>
        <p:blipFill rotWithShape="1">
          <a:blip r:embed="rId4"/>
          <a:srcRect t="26698" b="37070"/>
          <a:stretch/>
        </p:blipFill>
        <p:spPr>
          <a:xfrm>
            <a:off x="20" y="10"/>
            <a:ext cx="12191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18" name="Content Placeholder 17">
            <a:extLst>
              <a:ext uri="{FF2B5EF4-FFF2-40B4-BE49-F238E27FC236}">
                <a16:creationId xmlns:a16="http://schemas.microsoft.com/office/drawing/2014/main" id="{B3F63749-8051-434B-9D50-144C694D2296}"/>
              </a:ext>
            </a:extLst>
          </p:cNvPr>
          <p:cNvSpPr>
            <a:spLocks noGrp="1"/>
          </p:cNvSpPr>
          <p:nvPr>
            <p:ph idx="1"/>
          </p:nvPr>
        </p:nvSpPr>
        <p:spPr>
          <a:xfrm>
            <a:off x="4223982" y="3752850"/>
            <a:ext cx="7485413" cy="2452687"/>
          </a:xfrm>
        </p:spPr>
        <p:txBody>
          <a:bodyPr anchor="ctr">
            <a:normAutofit/>
          </a:bodyPr>
          <a:lstStyle/>
          <a:p>
            <a:r>
              <a:rPr lang="en-US" dirty="0"/>
              <a:t>Jennie and Mother plan to send Arvilla a newly made dress, material for a hat, and money for books.</a:t>
            </a:r>
          </a:p>
        </p:txBody>
      </p:sp>
      <p:pic>
        <p:nvPicPr>
          <p:cNvPr id="8" name="Audio 7">
            <a:hlinkClick r:id="" action="ppaction://media"/>
            <a:extLst>
              <a:ext uri="{FF2B5EF4-FFF2-40B4-BE49-F238E27FC236}">
                <a16:creationId xmlns:a16="http://schemas.microsoft.com/office/drawing/2014/main" id="{655ED215-BDE4-604B-8893-C8F65A89AF9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915141094"/>
      </p:ext>
    </p:extLst>
  </p:cSld>
  <p:clrMapOvr>
    <a:masterClrMapping/>
  </p:clrMapOvr>
  <mc:AlternateContent xmlns:mc="http://schemas.openxmlformats.org/markup-compatibility/2006" xmlns:p14="http://schemas.microsoft.com/office/powerpoint/2010/main">
    <mc:Choice Requires="p14">
      <p:transition spd="slow" p14:dur="2000" advTm="4441"/>
    </mc:Choice>
    <mc:Fallback xmlns="">
      <p:transition spd="slow" advTm="44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close up of text on a white background&#10;&#10;Description automatically generated">
            <a:extLst>
              <a:ext uri="{FF2B5EF4-FFF2-40B4-BE49-F238E27FC236}">
                <a16:creationId xmlns:a16="http://schemas.microsoft.com/office/drawing/2014/main" id="{F9292580-E1D1-5542-A89C-D324603864A7}"/>
              </a:ext>
            </a:extLst>
          </p:cNvPr>
          <p:cNvPicPr>
            <a:picLocks noGrp="1" noChangeAspect="1"/>
          </p:cNvPicPr>
          <p:nvPr>
            <p:ph idx="1"/>
          </p:nvPr>
        </p:nvPicPr>
        <p:blipFill rotWithShape="1">
          <a:blip r:embed="rId4"/>
          <a:srcRect t="22941" r="9091" b="15746"/>
          <a:stretch/>
        </p:blipFill>
        <p:spPr>
          <a:xfrm>
            <a:off x="3523488" y="10"/>
            <a:ext cx="8668512" cy="6857990"/>
          </a:xfrm>
          <a:prstGeom prst="rect">
            <a:avLst/>
          </a:prstGeom>
        </p:spPr>
      </p:pic>
      <p:sp>
        <p:nvSpPr>
          <p:cNvPr id="12" name="Rectangle 11">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2A935DD6-6BF3-4A4A-9B50-24E8E970979A}"/>
              </a:ext>
            </a:extLst>
          </p:cNvPr>
          <p:cNvSpPr>
            <a:spLocks noGrp="1"/>
          </p:cNvSpPr>
          <p:nvPr>
            <p:ph type="title"/>
          </p:nvPr>
        </p:nvSpPr>
        <p:spPr>
          <a:xfrm>
            <a:off x="477981" y="1122363"/>
            <a:ext cx="4023360" cy="3204134"/>
          </a:xfrm>
        </p:spPr>
        <p:txBody>
          <a:bodyPr vert="horz" lIns="91440" tIns="45720" rIns="91440" bIns="45720" rtlCol="0" anchor="b">
            <a:normAutofit/>
          </a:bodyPr>
          <a:lstStyle/>
          <a:p>
            <a:r>
              <a:rPr lang="en-US" sz="3000"/>
              <a:t>“We also send you the music, and the words for ‘Annie darling’ and my scarf…”</a:t>
            </a:r>
            <a:br>
              <a:rPr lang="en-US" sz="3000"/>
            </a:br>
            <a:r>
              <a:rPr lang="en-US" sz="3000"/>
              <a:t> Jennie Mills 1868-10-22</a:t>
            </a:r>
          </a:p>
        </p:txBody>
      </p:sp>
      <p:sp>
        <p:nvSpPr>
          <p:cNvPr id="14" name="Rectangle 13">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6" name="Rectangle 15">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Audio 7">
            <a:hlinkClick r:id="" action="ppaction://media"/>
            <a:extLst>
              <a:ext uri="{FF2B5EF4-FFF2-40B4-BE49-F238E27FC236}">
                <a16:creationId xmlns:a16="http://schemas.microsoft.com/office/drawing/2014/main" id="{DC7F6697-4A1C-B544-988B-870750FB6A1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59585882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5322"/>
    </mc:Choice>
    <mc:Fallback xmlns="">
      <p:transition spd="slow" advTm="53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id="{99AE2756-0FC4-4155-83E7-58AAAB63E75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65689" y="477749"/>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247AB924-1B87-43FC-B7C7-B112D5C51A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78068" y="4633546"/>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3EA94E8-8AA6-9440-8572-DBF5C2E4E0AA}"/>
              </a:ext>
            </a:extLst>
          </p:cNvPr>
          <p:cNvSpPr>
            <a:spLocks noGrp="1"/>
          </p:cNvSpPr>
          <p:nvPr>
            <p:ph type="title"/>
          </p:nvPr>
        </p:nvSpPr>
        <p:spPr>
          <a:xfrm>
            <a:off x="527538" y="4756638"/>
            <a:ext cx="11139854" cy="930447"/>
          </a:xfrm>
        </p:spPr>
        <p:txBody>
          <a:bodyPr vert="horz" lIns="91440" tIns="45720" rIns="91440" bIns="45720" rtlCol="0" anchor="b">
            <a:normAutofit/>
          </a:bodyPr>
          <a:lstStyle/>
          <a:p>
            <a:pPr algn="ctr"/>
            <a:r>
              <a:rPr lang="en-US" sz="5400" dirty="0">
                <a:solidFill>
                  <a:srgbClr val="FFFFFF"/>
                </a:solidFill>
              </a:rPr>
              <a:t>HIST 398 Tabitha Brown</a:t>
            </a:r>
          </a:p>
        </p:txBody>
      </p:sp>
      <p:pic>
        <p:nvPicPr>
          <p:cNvPr id="9" name="Picture 8" descr="A picture containing sitting, bird&#10;&#10;Description automatically generated">
            <a:extLst>
              <a:ext uri="{FF2B5EF4-FFF2-40B4-BE49-F238E27FC236}">
                <a16:creationId xmlns:a16="http://schemas.microsoft.com/office/drawing/2014/main" id="{C9377969-7526-5E46-96A5-F15DBE68CD45}"/>
              </a:ext>
            </a:extLst>
          </p:cNvPr>
          <p:cNvPicPr>
            <a:picLocks noChangeAspect="1"/>
          </p:cNvPicPr>
          <p:nvPr/>
        </p:nvPicPr>
        <p:blipFill>
          <a:blip r:embed="rId5"/>
          <a:stretch>
            <a:fillRect/>
          </a:stretch>
        </p:blipFill>
        <p:spPr>
          <a:xfrm>
            <a:off x="453778" y="307731"/>
            <a:ext cx="3158133" cy="399763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6" descr="A close up of a logo&#10;&#10;Description automatically generated">
            <a:extLst>
              <a:ext uri="{FF2B5EF4-FFF2-40B4-BE49-F238E27FC236}">
                <a16:creationId xmlns:a16="http://schemas.microsoft.com/office/drawing/2014/main" id="{077704E2-4538-A94B-893A-AB5F015C0389}"/>
              </a:ext>
            </a:extLst>
          </p:cNvPr>
          <p:cNvPicPr>
            <a:picLocks noChangeAspect="1"/>
          </p:cNvPicPr>
          <p:nvPr/>
        </p:nvPicPr>
        <p:blipFill>
          <a:blip r:embed="rId6"/>
          <a:stretch>
            <a:fillRect/>
          </a:stretch>
        </p:blipFill>
        <p:spPr>
          <a:xfrm>
            <a:off x="4306124" y="1275324"/>
            <a:ext cx="3606842" cy="105353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cxnSp>
        <p:nvCxnSpPr>
          <p:cNvPr id="18" name="Straight Connector 17">
            <a:extLst>
              <a:ext uri="{FF2B5EF4-FFF2-40B4-BE49-F238E27FC236}">
                <a16:creationId xmlns:a16="http://schemas.microsoft.com/office/drawing/2014/main" id="{818DC98F-4057-4645-B948-F604F39A9CF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153400" y="477749"/>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pic>
        <p:nvPicPr>
          <p:cNvPr id="5" name="Content Placeholder 4" descr="A person who is smiling and looking at the camera&#10;&#10;Description automatically generated">
            <a:extLst>
              <a:ext uri="{FF2B5EF4-FFF2-40B4-BE49-F238E27FC236}">
                <a16:creationId xmlns:a16="http://schemas.microsoft.com/office/drawing/2014/main" id="{91D35407-BD94-A848-A634-A40C76CA527B}"/>
              </a:ext>
            </a:extLst>
          </p:cNvPr>
          <p:cNvPicPr>
            <a:picLocks noGrp="1" noChangeAspect="1"/>
          </p:cNvPicPr>
          <p:nvPr>
            <p:ph idx="1"/>
          </p:nvPr>
        </p:nvPicPr>
        <p:blipFill>
          <a:blip r:embed="rId7"/>
          <a:stretch>
            <a:fillRect/>
          </a:stretch>
        </p:blipFill>
        <p:spPr>
          <a:xfrm>
            <a:off x="8797489" y="330045"/>
            <a:ext cx="2728387" cy="399763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cxnSp>
        <p:nvCxnSpPr>
          <p:cNvPr id="20" name="Straight Connector 19">
            <a:extLst>
              <a:ext uri="{FF2B5EF4-FFF2-40B4-BE49-F238E27FC236}">
                <a16:creationId xmlns:a16="http://schemas.microsoft.com/office/drawing/2014/main" id="{DAD2B705-4A9B-408D-AA80-4F41045E09D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09800" y="5738691"/>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12" name="Audio 11">
            <a:hlinkClick r:id="" action="ppaction://media"/>
            <a:extLst>
              <a:ext uri="{FF2B5EF4-FFF2-40B4-BE49-F238E27FC236}">
                <a16:creationId xmlns:a16="http://schemas.microsoft.com/office/drawing/2014/main" id="{57086EA3-F8E1-894B-AC5D-F2F3C8E5BC21}"/>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974918335"/>
      </p:ext>
    </p:extLst>
  </p:cSld>
  <p:clrMapOvr>
    <a:masterClrMapping/>
  </p:clrMapOvr>
  <mc:AlternateContent xmlns:mc="http://schemas.openxmlformats.org/markup-compatibility/2006" xmlns:p14="http://schemas.microsoft.com/office/powerpoint/2010/main">
    <mc:Choice Requires="p14">
      <p:transition spd="slow" p14:dur="2000" advTm="25001"/>
    </mc:Choice>
    <mc:Fallback xmlns="">
      <p:transition spd="slow" advTm="250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id="{99AE2756-0FC4-4155-83E7-58AAAB63E75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65689" y="477749"/>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247AB924-1B87-43FC-B7C7-B112D5C51A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78068" y="4633546"/>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537241F-3E28-8F49-BA46-679321B6836B}"/>
              </a:ext>
            </a:extLst>
          </p:cNvPr>
          <p:cNvSpPr>
            <a:spLocks noGrp="1"/>
          </p:cNvSpPr>
          <p:nvPr>
            <p:ph type="title"/>
          </p:nvPr>
        </p:nvSpPr>
        <p:spPr>
          <a:xfrm>
            <a:off x="527538" y="4756638"/>
            <a:ext cx="11139854" cy="930447"/>
          </a:xfrm>
        </p:spPr>
        <p:txBody>
          <a:bodyPr vert="horz" lIns="91440" tIns="45720" rIns="91440" bIns="45720" rtlCol="0" anchor="b">
            <a:normAutofit/>
          </a:bodyPr>
          <a:lstStyle/>
          <a:p>
            <a:pPr algn="ctr"/>
            <a:r>
              <a:rPr lang="en-US" sz="5400" dirty="0">
                <a:solidFill>
                  <a:srgbClr val="FFFFFF"/>
                </a:solidFill>
              </a:rPr>
              <a:t>“Annie Darling” J. H. McNaughton 1859</a:t>
            </a:r>
          </a:p>
        </p:txBody>
      </p:sp>
      <p:pic>
        <p:nvPicPr>
          <p:cNvPr id="5" name="Content Placeholder 4" descr="A close up of text on a white background&#10;&#10;Description automatically generated">
            <a:extLst>
              <a:ext uri="{FF2B5EF4-FFF2-40B4-BE49-F238E27FC236}">
                <a16:creationId xmlns:a16="http://schemas.microsoft.com/office/drawing/2014/main" id="{E46E75E4-80AF-7A41-B437-1010FD55C9AE}"/>
              </a:ext>
            </a:extLst>
          </p:cNvPr>
          <p:cNvPicPr>
            <a:picLocks noGrp="1" noChangeAspect="1"/>
          </p:cNvPicPr>
          <p:nvPr>
            <p:ph idx="1"/>
          </p:nvPr>
        </p:nvPicPr>
        <p:blipFill>
          <a:blip r:embed="rId5"/>
          <a:stretch>
            <a:fillRect/>
          </a:stretch>
        </p:blipFill>
        <p:spPr>
          <a:xfrm>
            <a:off x="363831" y="307731"/>
            <a:ext cx="3338026" cy="3997637"/>
          </a:xfrm>
          <a:prstGeom prst="rect">
            <a:avLst/>
          </a:prstGeom>
        </p:spPr>
      </p:pic>
      <p:pic>
        <p:nvPicPr>
          <p:cNvPr id="9" name="Picture 8" descr="A close up of text on a white background&#10;&#10;Description automatically generated">
            <a:extLst>
              <a:ext uri="{FF2B5EF4-FFF2-40B4-BE49-F238E27FC236}">
                <a16:creationId xmlns:a16="http://schemas.microsoft.com/office/drawing/2014/main" id="{D413A763-8103-B141-86E8-B6B72B4FEF77}"/>
              </a:ext>
            </a:extLst>
          </p:cNvPr>
          <p:cNvPicPr>
            <a:picLocks noChangeAspect="1"/>
          </p:cNvPicPr>
          <p:nvPr/>
        </p:nvPicPr>
        <p:blipFill>
          <a:blip r:embed="rId6"/>
          <a:stretch>
            <a:fillRect/>
          </a:stretch>
        </p:blipFill>
        <p:spPr>
          <a:xfrm>
            <a:off x="4428381" y="307731"/>
            <a:ext cx="3348019" cy="3997637"/>
          </a:xfrm>
          <a:prstGeom prst="rect">
            <a:avLst/>
          </a:prstGeom>
        </p:spPr>
      </p:pic>
      <p:cxnSp>
        <p:nvCxnSpPr>
          <p:cNvPr id="18" name="Straight Connector 17">
            <a:extLst>
              <a:ext uri="{FF2B5EF4-FFF2-40B4-BE49-F238E27FC236}">
                <a16:creationId xmlns:a16="http://schemas.microsoft.com/office/drawing/2014/main" id="{818DC98F-4057-4645-B948-F604F39A9CF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153400" y="477749"/>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pic>
        <p:nvPicPr>
          <p:cNvPr id="7" name="Picture 6" descr="A picture containing indoor, text, photo, sitting&#10;&#10;Description automatically generated">
            <a:extLst>
              <a:ext uri="{FF2B5EF4-FFF2-40B4-BE49-F238E27FC236}">
                <a16:creationId xmlns:a16="http://schemas.microsoft.com/office/drawing/2014/main" id="{04C37F5D-57B9-064E-A832-8D3B5D508F65}"/>
              </a:ext>
            </a:extLst>
          </p:cNvPr>
          <p:cNvPicPr>
            <a:picLocks noChangeAspect="1"/>
          </p:cNvPicPr>
          <p:nvPr/>
        </p:nvPicPr>
        <p:blipFill>
          <a:blip r:embed="rId7"/>
          <a:stretch>
            <a:fillRect/>
          </a:stretch>
        </p:blipFill>
        <p:spPr>
          <a:xfrm>
            <a:off x="8492670" y="330045"/>
            <a:ext cx="3338026" cy="3997637"/>
          </a:xfrm>
          <a:prstGeom prst="rect">
            <a:avLst/>
          </a:prstGeom>
        </p:spPr>
      </p:pic>
      <p:cxnSp>
        <p:nvCxnSpPr>
          <p:cNvPr id="20" name="Straight Connector 19">
            <a:extLst>
              <a:ext uri="{FF2B5EF4-FFF2-40B4-BE49-F238E27FC236}">
                <a16:creationId xmlns:a16="http://schemas.microsoft.com/office/drawing/2014/main" id="{DAD2B705-4A9B-408D-AA80-4F41045E09D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09800" y="5738691"/>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12" name="Audio 11">
            <a:hlinkClick r:id="" action="ppaction://media"/>
            <a:extLst>
              <a:ext uri="{FF2B5EF4-FFF2-40B4-BE49-F238E27FC236}">
                <a16:creationId xmlns:a16="http://schemas.microsoft.com/office/drawing/2014/main" id="{DAC3EF33-3B77-574A-97B3-33CCADE7D4AB}"/>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739647926"/>
      </p:ext>
    </p:extLst>
  </p:cSld>
  <p:clrMapOvr>
    <a:masterClrMapping/>
  </p:clrMapOvr>
  <mc:AlternateContent xmlns:mc="http://schemas.openxmlformats.org/markup-compatibility/2006" xmlns:p14="http://schemas.microsoft.com/office/powerpoint/2010/main">
    <mc:Choice Requires="p14">
      <p:transition spd="slow" p14:dur="2000" advTm="17708"/>
    </mc:Choice>
    <mc:Fallback xmlns="">
      <p:transition spd="slow" advTm="177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307295-022B-6847-BF11-96874390FCD6}"/>
              </a:ext>
            </a:extLst>
          </p:cNvPr>
          <p:cNvSpPr>
            <a:spLocks noGrp="1"/>
          </p:cNvSpPr>
          <p:nvPr>
            <p:ph type="title"/>
          </p:nvPr>
        </p:nvSpPr>
        <p:spPr/>
        <p:txBody>
          <a:bodyPr/>
          <a:lstStyle/>
          <a:p>
            <a:endParaRPr lang="en-US" dirty="0"/>
          </a:p>
        </p:txBody>
      </p:sp>
      <p:pic>
        <p:nvPicPr>
          <p:cNvPr id="13" name="Content Placeholder 12" descr="A group of people sitting at a table&#10;&#10;Description automatically generated">
            <a:extLst>
              <a:ext uri="{FF2B5EF4-FFF2-40B4-BE49-F238E27FC236}">
                <a16:creationId xmlns:a16="http://schemas.microsoft.com/office/drawing/2014/main" id="{1A48B452-69E7-8144-8E26-B4D913449EB1}"/>
              </a:ext>
            </a:extLst>
          </p:cNvPr>
          <p:cNvPicPr>
            <a:picLocks noGrp="1" noChangeAspect="1"/>
          </p:cNvPicPr>
          <p:nvPr>
            <p:ph idx="1"/>
          </p:nvPr>
        </p:nvPicPr>
        <p:blipFill>
          <a:blip r:embed="rId5"/>
          <a:stretch>
            <a:fillRect/>
          </a:stretch>
        </p:blipFill>
        <p:spPr>
          <a:xfrm>
            <a:off x="1548568" y="580529"/>
            <a:ext cx="9094864" cy="569694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5" name="Audio 14">
            <a:hlinkClick r:id="" action="ppaction://media"/>
            <a:extLst>
              <a:ext uri="{FF2B5EF4-FFF2-40B4-BE49-F238E27FC236}">
                <a16:creationId xmlns:a16="http://schemas.microsoft.com/office/drawing/2014/main" id="{A8803257-84D9-CD45-BB4E-39298E19074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618258578"/>
      </p:ext>
    </p:extLst>
  </p:cSld>
  <p:clrMapOvr>
    <a:masterClrMapping/>
  </p:clrMapOvr>
  <mc:AlternateContent xmlns:mc="http://schemas.openxmlformats.org/markup-compatibility/2006" xmlns:p14="http://schemas.microsoft.com/office/powerpoint/2010/main">
    <mc:Choice Requires="p14">
      <p:transition spd="slow" p14:dur="2000" advTm="45592"/>
    </mc:Choice>
    <mc:Fallback xmlns="">
      <p:transition spd="slow" advTm="455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823AC064-BC96-4F32-8AE1-B2FD38754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96882" y="280374"/>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2C96EC9-9444-BC48-8499-3F9BE3D6684D}"/>
              </a:ext>
            </a:extLst>
          </p:cNvPr>
          <p:cNvSpPr>
            <a:spLocks noGrp="1"/>
          </p:cNvSpPr>
          <p:nvPr>
            <p:ph type="title"/>
          </p:nvPr>
        </p:nvSpPr>
        <p:spPr>
          <a:xfrm>
            <a:off x="546351" y="433545"/>
            <a:ext cx="11139854" cy="930447"/>
          </a:xfrm>
        </p:spPr>
        <p:txBody>
          <a:bodyPr vert="horz" lIns="91440" tIns="45720" rIns="91440" bIns="45720" rtlCol="0" anchor="b">
            <a:normAutofit/>
          </a:bodyPr>
          <a:lstStyle/>
          <a:p>
            <a:pPr algn="ctr"/>
            <a:r>
              <a:rPr lang="en-US" sz="5400" dirty="0">
                <a:solidFill>
                  <a:srgbClr val="FFFFFF"/>
                </a:solidFill>
              </a:rPr>
              <a:t>Reading, comparing, fixing…</a:t>
            </a:r>
          </a:p>
        </p:txBody>
      </p:sp>
      <p:cxnSp>
        <p:nvCxnSpPr>
          <p:cNvPr id="27" name="Straight Connector 26">
            <a:extLst>
              <a:ext uri="{FF2B5EF4-FFF2-40B4-BE49-F238E27FC236}">
                <a16:creationId xmlns:a16="http://schemas.microsoft.com/office/drawing/2014/main" id="{7E7C77BC-7138-40B1-A15B-20F57A494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30078" y="1522292"/>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7" name="Picture 6" descr="A screenshot of a cell phone&#10;&#10;Description automatically generated">
            <a:extLst>
              <a:ext uri="{FF2B5EF4-FFF2-40B4-BE49-F238E27FC236}">
                <a16:creationId xmlns:a16="http://schemas.microsoft.com/office/drawing/2014/main" id="{8EF5A11C-0159-844B-AF6D-E7F4B70D13A4}"/>
              </a:ext>
            </a:extLst>
          </p:cNvPr>
          <p:cNvPicPr>
            <a:picLocks noChangeAspect="1"/>
          </p:cNvPicPr>
          <p:nvPr/>
        </p:nvPicPr>
        <p:blipFill rotWithShape="1">
          <a:blip r:embed="rId5"/>
          <a:srcRect t="6047" r="-2" b="6464"/>
          <a:stretch/>
        </p:blipFill>
        <p:spPr>
          <a:xfrm>
            <a:off x="1288886" y="2426818"/>
            <a:ext cx="3541279" cy="3997637"/>
          </a:xfrm>
          <a:prstGeom prst="rect">
            <a:avLst/>
          </a:prstGeom>
        </p:spPr>
      </p:pic>
      <p:cxnSp>
        <p:nvCxnSpPr>
          <p:cNvPr id="29" name="Straight Connector 28">
            <a:extLst>
              <a:ext uri="{FF2B5EF4-FFF2-40B4-BE49-F238E27FC236}">
                <a16:creationId xmlns:a16="http://schemas.microsoft.com/office/drawing/2014/main" id="{DB146403-F3D6-484B-B2ED-97F9565D037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116278" y="2596836"/>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pic>
        <p:nvPicPr>
          <p:cNvPr id="5" name="Content Placeholder 4" descr="A picture containing building, white, street&#10;&#10;Description automatically generated">
            <a:extLst>
              <a:ext uri="{FF2B5EF4-FFF2-40B4-BE49-F238E27FC236}">
                <a16:creationId xmlns:a16="http://schemas.microsoft.com/office/drawing/2014/main" id="{C7DAFA25-298F-5242-B3B7-E7F370114A00}"/>
              </a:ext>
            </a:extLst>
          </p:cNvPr>
          <p:cNvPicPr>
            <a:picLocks noGrp="1" noChangeAspect="1"/>
          </p:cNvPicPr>
          <p:nvPr>
            <p:ph idx="1"/>
          </p:nvPr>
        </p:nvPicPr>
        <p:blipFill rotWithShape="1">
          <a:blip r:embed="rId6"/>
          <a:srcRect l="5257" r="1" b="1"/>
          <a:stretch/>
        </p:blipFill>
        <p:spPr>
          <a:xfrm>
            <a:off x="7402385" y="2426818"/>
            <a:ext cx="3541293" cy="3997637"/>
          </a:xfrm>
          <a:prstGeom prst="rect">
            <a:avLst/>
          </a:prstGeom>
        </p:spPr>
      </p:pic>
      <p:pic>
        <p:nvPicPr>
          <p:cNvPr id="10" name="Audio 9">
            <a:hlinkClick r:id="" action="ppaction://media"/>
            <a:extLst>
              <a:ext uri="{FF2B5EF4-FFF2-40B4-BE49-F238E27FC236}">
                <a16:creationId xmlns:a16="http://schemas.microsoft.com/office/drawing/2014/main" id="{2402E3D2-1F99-CC41-9EED-9A5092EBFB6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699100758"/>
      </p:ext>
    </p:extLst>
  </p:cSld>
  <p:clrMapOvr>
    <a:masterClrMapping/>
  </p:clrMapOvr>
  <mc:AlternateContent xmlns:mc="http://schemas.openxmlformats.org/markup-compatibility/2006" xmlns:p14="http://schemas.microsoft.com/office/powerpoint/2010/main">
    <mc:Choice Requires="p14">
      <p:transition spd="slow" p14:dur="2000" advTm="24985"/>
    </mc:Choice>
    <mc:Fallback xmlns="">
      <p:transition spd="slow" advTm="249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1327</TotalTime>
  <Words>1043</Words>
  <Application>Microsoft Macintosh PowerPoint</Application>
  <PresentationFormat>Widescreen</PresentationFormat>
  <Paragraphs>63</Paragraphs>
  <Slides>20</Slides>
  <Notes>14</Notes>
  <HiddenSlides>0</HiddenSlides>
  <MMClips>20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20</vt:i4>
      </vt:variant>
    </vt:vector>
  </HeadingPairs>
  <TitlesOfParts>
    <vt:vector size="26" baseType="lpstr">
      <vt:lpstr>Apple Chancery</vt:lpstr>
      <vt:lpstr>Arial</vt:lpstr>
      <vt:lpstr>Baskerville Old Face</vt:lpstr>
      <vt:lpstr>Calibri</vt:lpstr>
      <vt:lpstr>Calibri Light</vt:lpstr>
      <vt:lpstr>Office Theme</vt:lpstr>
      <vt:lpstr> “My Own My Everloving Arvilla”: Correspondence Brings Life to History </vt:lpstr>
      <vt:lpstr>The year is 1868.</vt:lpstr>
      <vt:lpstr>She receives a letter from her sister, Achsa “Jennie” Mills, and her mother, Jane Aldous Mills.</vt:lpstr>
      <vt:lpstr> “Jennie” at age 10, Mother Mills, and Arvilla at age 11</vt:lpstr>
      <vt:lpstr>“We also send you the music, and the words for ‘Annie darling’ and my scarf…”  Jennie Mills 1868-10-22</vt:lpstr>
      <vt:lpstr>HIST 398 Tabitha Brown</vt:lpstr>
      <vt:lpstr>“Annie Darling” J. H. McNaughton 1859</vt:lpstr>
      <vt:lpstr>PowerPoint Presentation</vt:lpstr>
      <vt:lpstr>Reading, comparing, fixing…</vt:lpstr>
      <vt:lpstr>La Fantasie’s The Correspondence of Roger Williams served as model for my own editorial policy</vt:lpstr>
      <vt:lpstr>Footnotes can be fun…</vt:lpstr>
      <vt:lpstr>Oh, Henry…</vt:lpstr>
      <vt:lpstr>Challenges!</vt:lpstr>
      <vt:lpstr>Popular music of the day according to Arvilla and Henry </vt:lpstr>
      <vt:lpstr>Relationships</vt:lpstr>
      <vt:lpstr>“I have seen large bills  of their doings to Gouverneur  and thought perhaps you  would rather go thare they are  going to have a large time   thare the 4 th... " Suitor Henry Clark 1872-06-27   </vt:lpstr>
      <vt:lpstr>Railroads were key to connecting people</vt:lpstr>
      <vt:lpstr>Personal Correspondence Brings Life to History</vt:lpstr>
      <vt:lpstr>Photo Credits:</vt:lpstr>
      <vt:lpstr>Acknowledgements: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“My Own My Everloving Arvilla”: Correspondence Brings Life to History </dc:title>
  <dc:creator>Tabitha Brown</dc:creator>
  <cp:lastModifiedBy>Thomas N. Baker</cp:lastModifiedBy>
  <cp:revision>7</cp:revision>
  <dcterms:created xsi:type="dcterms:W3CDTF">2020-04-19T16:20:52Z</dcterms:created>
  <dcterms:modified xsi:type="dcterms:W3CDTF">2020-04-23T18:49:05Z</dcterms:modified>
</cp:coreProperties>
</file>