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Georgia" panose="02040502050405020303" pitchFamily="18" charset="0"/>
      <p:regular r:id="rId29"/>
      <p:bold r:id="rId30"/>
      <p:italic r:id="rId31"/>
      <p:boldItalic r:id="rId32"/>
    </p:embeddedFont>
    <p:embeddedFont>
      <p:font typeface="Open Sans" panose="020B0306030504020204" pitchFamily="34" charset="0"/>
      <p:regular r:id="rId33"/>
      <p:bold r:id="rId34"/>
      <p:italic r:id="rId35"/>
      <p:boldItalic r:id="rId36"/>
    </p:embeddedFont>
    <p:embeddedFont>
      <p:font typeface="PT Sans Narrow" panose="020B0506020203020204" pitchFamily="34" charset="77"/>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4"/>
  </p:normalViewPr>
  <p:slideViewPr>
    <p:cSldViewPr snapToGrid="0">
      <p:cViewPr varScale="1">
        <p:scale>
          <a:sx n="126" d="100"/>
          <a:sy n="126" d="100"/>
        </p:scale>
        <p:origin x="70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340f7d03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340f7d03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340f7d03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340f7d03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340f7d03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340f7d03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288113d5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288113d5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288113d5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288113d5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288113d5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288113d5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Open Sans"/>
                <a:ea typeface="Open Sans"/>
                <a:cs typeface="Open Sans"/>
                <a:sym typeface="Open Sans"/>
              </a:rPr>
              <a:t>The impact of income inequality on rental affordability: An empirical study in large American metropolitan areas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288113d5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288113d5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34828f06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34828f0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288113d5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288113d5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288113d5b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288113d5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450d28771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450d28771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288113d5b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288113d5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288113d5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288113d5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everything that we have discussed homelessness in the United States is ultimately the result of some of these different forms of inequality, For example the redlining, racial segregation, and rent inequality. The statistics and graphs on the slides give us some real indication on, how many people in the United States are experiencing some sort of homelessness and how many are sheltered vs those who aren’t. Research have also shown certain people are targeted with homelessness like minorities with mental disorders or people of a specific race , similar to what we have seen in the circumstances before.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3f606bf98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3f606bf9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288113d5b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288113d5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288113d5b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288113d5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450d28771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450d2877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33af28e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33af28e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88113d5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88113d5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288113d5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288113d5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288113d5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288113d5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450d2877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450d287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450d28771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450d2877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288113d5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288113d5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288113d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288113d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s://www.mdpi.com/2225-1154/8/1/12/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law.umaryland.edu/marshall/usccr/documents/cr11042.pdf" TargetMode="External"/><Relationship Id="rId5" Type="http://schemas.openxmlformats.org/officeDocument/2006/relationships/hyperlink" Target="https://www.thoughtco.com/government-sales-of-public-land-3321690" TargetMode="External"/><Relationship Id="rId4" Type="http://schemas.openxmlformats.org/officeDocument/2006/relationships/hyperlink" Target="https://www.thoughtco.com/understanding-segregation-302608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ashingtonpost.com/news/wonk/wp/2017/09/28/black-and-hispanic-families-are-making-more-money-but-they-still-lag-far-behind-whites/?utm_term=.b430f84df5cc&amp;tid=lk_inline_manual_13&amp;itid=lk_inline_manual_13"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Housing Structure and Inequality in the United States</a:t>
            </a:r>
            <a:endParaRPr sz="4800"/>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2"/>
                </a:solidFill>
              </a:rPr>
              <a:t>Virtual Learning and Research Fair 2020</a:t>
            </a:r>
            <a:endParaRPr sz="1800">
              <a:solidFill>
                <a:schemeClr val="accent2"/>
              </a:solidFill>
            </a:endParaRPr>
          </a:p>
          <a:p>
            <a:pPr marL="0" lvl="0" indent="0" algn="ctr" rtl="0">
              <a:spcBef>
                <a:spcPts val="0"/>
              </a:spcBef>
              <a:spcAft>
                <a:spcPts val="0"/>
              </a:spcAft>
              <a:buNone/>
            </a:pPr>
            <a:endParaRPr/>
          </a:p>
        </p:txBody>
      </p:sp>
      <p:sp>
        <p:nvSpPr>
          <p:cNvPr id="68" name="Google Shape;68;p13"/>
          <p:cNvSpPr txBox="1"/>
          <p:nvPr/>
        </p:nvSpPr>
        <p:spPr>
          <a:xfrm>
            <a:off x="1240575" y="3401125"/>
            <a:ext cx="6635100" cy="5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Alesha Roy, Adriana Hernandez, Angella St. Davis, Brian Allgeier, Meaghan Lee, and Sefania Owusu</a:t>
            </a:r>
            <a:endParaRPr>
              <a:solidFill>
                <a:schemeClr val="dk2"/>
              </a:solidFill>
              <a:latin typeface="Open Sans"/>
              <a:ea typeface="Open Sans"/>
              <a:cs typeface="Open Sans"/>
              <a:sym typeface="Open Sans"/>
            </a:endParaRPr>
          </a:p>
          <a:p>
            <a:pPr marL="0" lvl="0" indent="0" algn="ctr" rtl="0">
              <a:spcBef>
                <a:spcPts val="0"/>
              </a:spcBef>
              <a:spcAft>
                <a:spcPts val="0"/>
              </a:spcAft>
              <a:buNone/>
            </a:pPr>
            <a:endParaRPr>
              <a:solidFill>
                <a:schemeClr val="dk2"/>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it Began: The Glass-Steagall Act</a:t>
            </a:r>
            <a:endParaRPr/>
          </a:p>
        </p:txBody>
      </p:sp>
      <p:sp>
        <p:nvSpPr>
          <p:cNvPr id="129" name="Google Shape;129;p22"/>
          <p:cNvSpPr txBox="1">
            <a:spLocks noGrp="1"/>
          </p:cNvSpPr>
          <p:nvPr>
            <p:ph type="body" idx="1"/>
          </p:nvPr>
        </p:nvSpPr>
        <p:spPr>
          <a:xfrm>
            <a:off x="311700" y="1266175"/>
            <a:ext cx="4033800" cy="370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accent3"/>
              </a:buClr>
              <a:buSzPts val="1600"/>
              <a:buChar char="➔"/>
            </a:pPr>
            <a:r>
              <a:rPr lang="en" sz="1600"/>
              <a:t>Passed in 1933, this act separated traditional banks from investment banks. This act was constructed to protect the American’s bank accounts from risky investments(DasGupta, 2015). </a:t>
            </a:r>
            <a:endParaRPr sz="1600"/>
          </a:p>
          <a:p>
            <a:pPr marL="457200" lvl="0" indent="-330200" algn="l" rtl="0">
              <a:spcBef>
                <a:spcPts val="0"/>
              </a:spcBef>
              <a:spcAft>
                <a:spcPts val="0"/>
              </a:spcAft>
              <a:buClr>
                <a:schemeClr val="accent3"/>
              </a:buClr>
              <a:buSzPts val="1600"/>
              <a:buChar char="➔"/>
            </a:pPr>
            <a:r>
              <a:rPr lang="en" sz="1600"/>
              <a:t>This act was passed by Congress to reduce commercial banks’ ability to use people’s money for risky investments.</a:t>
            </a:r>
            <a:endParaRPr sz="1600"/>
          </a:p>
          <a:p>
            <a:pPr marL="457200" lvl="0" indent="-330200" algn="l" rtl="0">
              <a:spcBef>
                <a:spcPts val="0"/>
              </a:spcBef>
              <a:spcAft>
                <a:spcPts val="0"/>
              </a:spcAft>
              <a:buClr>
                <a:schemeClr val="accent3"/>
              </a:buClr>
              <a:buSzPts val="1600"/>
              <a:buChar char="➔"/>
            </a:pPr>
            <a:r>
              <a:rPr lang="en" sz="1600"/>
              <a:t>In 1999, the act was repealed and the protections offered were erased. </a:t>
            </a:r>
            <a:endParaRPr sz="1600"/>
          </a:p>
          <a:p>
            <a:pPr marL="457200" lvl="0" indent="0" algn="l" rtl="0">
              <a:spcBef>
                <a:spcPts val="1600"/>
              </a:spcBef>
              <a:spcAft>
                <a:spcPts val="0"/>
              </a:spcAft>
              <a:buNone/>
            </a:pPr>
            <a:endParaRPr sz="1600"/>
          </a:p>
          <a:p>
            <a:pPr marL="0" lvl="0" indent="0" algn="l" rtl="0">
              <a:spcBef>
                <a:spcPts val="1600"/>
              </a:spcBef>
              <a:spcAft>
                <a:spcPts val="1600"/>
              </a:spcAft>
              <a:buNone/>
            </a:pPr>
            <a:endParaRPr/>
          </a:p>
        </p:txBody>
      </p:sp>
      <p:pic>
        <p:nvPicPr>
          <p:cNvPr id="130" name="Google Shape;130;p22"/>
          <p:cNvPicPr preferRelativeResize="0"/>
          <p:nvPr/>
        </p:nvPicPr>
        <p:blipFill>
          <a:blip r:embed="rId3">
            <a:alphaModFix/>
          </a:blip>
          <a:stretch>
            <a:fillRect/>
          </a:stretch>
        </p:blipFill>
        <p:spPr>
          <a:xfrm>
            <a:off x="4572000" y="1388650"/>
            <a:ext cx="4275549" cy="2356600"/>
          </a:xfrm>
          <a:prstGeom prst="rect">
            <a:avLst/>
          </a:prstGeom>
          <a:noFill/>
          <a:ln>
            <a:noFill/>
          </a:ln>
        </p:spPr>
      </p:pic>
      <p:sp>
        <p:nvSpPr>
          <p:cNvPr id="131" name="Google Shape;131;p22"/>
          <p:cNvSpPr txBox="1"/>
          <p:nvPr/>
        </p:nvSpPr>
        <p:spPr>
          <a:xfrm>
            <a:off x="4767275" y="3981475"/>
            <a:ext cx="3885000" cy="9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latin typeface="Open Sans"/>
                <a:ea typeface="Open Sans"/>
                <a:cs typeface="Open Sans"/>
                <a:sym typeface="Open Sans"/>
              </a:rPr>
              <a:t>Once the act was repealed, the investment banks had the freedom to return to predatory behaviors that put Americans at risk for financial ruin.  </a:t>
            </a:r>
            <a:endParaRPr>
              <a:solidFill>
                <a:schemeClr val="accent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Housing Bubble Burst: Mortgage Rates</a:t>
            </a:r>
            <a:endParaRPr/>
          </a:p>
        </p:txBody>
      </p:sp>
      <p:sp>
        <p:nvSpPr>
          <p:cNvPr id="137" name="Google Shape;137;p23"/>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accent3"/>
              </a:buClr>
              <a:buSzPts val="1600"/>
              <a:buChar char="➔"/>
            </a:pPr>
            <a:r>
              <a:rPr lang="en" sz="1600"/>
              <a:t>As reported by the U.S Department of Housing and Urban Development(HUD) in 2005:</a:t>
            </a:r>
            <a:endParaRPr sz="1600"/>
          </a:p>
          <a:p>
            <a:pPr marL="914400" lvl="1" indent="-330200" algn="l" rtl="0">
              <a:spcBef>
                <a:spcPts val="0"/>
              </a:spcBef>
              <a:spcAft>
                <a:spcPts val="0"/>
              </a:spcAft>
              <a:buClr>
                <a:schemeClr val="accent1"/>
              </a:buClr>
              <a:buSzPts val="1600"/>
              <a:buChar char="◆"/>
            </a:pPr>
            <a:r>
              <a:rPr lang="en" sz="1600"/>
              <a:t>There was a 6-10% increase in house prices on the market.</a:t>
            </a:r>
            <a:endParaRPr sz="1600"/>
          </a:p>
          <a:p>
            <a:pPr marL="914400" lvl="1" indent="-330200" algn="l" rtl="0">
              <a:spcBef>
                <a:spcPts val="0"/>
              </a:spcBef>
              <a:spcAft>
                <a:spcPts val="0"/>
              </a:spcAft>
              <a:buClr>
                <a:schemeClr val="accent1"/>
              </a:buClr>
              <a:buSzPts val="1600"/>
              <a:buChar char="◆"/>
            </a:pPr>
            <a:r>
              <a:rPr lang="en" sz="1600"/>
              <a:t>House sales remained strong, at 69% despite the price increases and low income growth.</a:t>
            </a:r>
            <a:endParaRPr sz="1600"/>
          </a:p>
          <a:p>
            <a:pPr marL="457200" lvl="0" indent="-330200" algn="l" rtl="0">
              <a:spcBef>
                <a:spcPts val="0"/>
              </a:spcBef>
              <a:spcAft>
                <a:spcPts val="0"/>
              </a:spcAft>
              <a:buClr>
                <a:schemeClr val="accent3"/>
              </a:buClr>
              <a:buSzPts val="1600"/>
              <a:buChar char="➔"/>
            </a:pPr>
            <a:r>
              <a:rPr lang="en" sz="1600"/>
              <a:t>High cost and risky subprime loans were given to Americans that comprised a large percentage of the mortgage market.</a:t>
            </a:r>
            <a:endParaRPr sz="1600"/>
          </a:p>
          <a:p>
            <a:pPr marL="457200" lvl="0" indent="0" algn="l" rtl="0">
              <a:spcBef>
                <a:spcPts val="1600"/>
              </a:spcBef>
              <a:spcAft>
                <a:spcPts val="1600"/>
              </a:spcAft>
              <a:buNone/>
            </a:pPr>
            <a:endParaRPr sz="1400"/>
          </a:p>
        </p:txBody>
      </p:sp>
      <p:pic>
        <p:nvPicPr>
          <p:cNvPr id="138" name="Google Shape;138;p23"/>
          <p:cNvPicPr preferRelativeResize="0"/>
          <p:nvPr/>
        </p:nvPicPr>
        <p:blipFill>
          <a:blip r:embed="rId3">
            <a:alphaModFix/>
          </a:blip>
          <a:stretch>
            <a:fillRect/>
          </a:stretch>
        </p:blipFill>
        <p:spPr>
          <a:xfrm>
            <a:off x="4470400" y="1376338"/>
            <a:ext cx="4361901" cy="3082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body" idx="1"/>
          </p:nvPr>
        </p:nvSpPr>
        <p:spPr>
          <a:xfrm>
            <a:off x="161225" y="1251550"/>
            <a:ext cx="4260300" cy="3530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accent3"/>
              </a:buClr>
              <a:buSzPts val="1600"/>
              <a:buChar char="➔"/>
            </a:pPr>
            <a:r>
              <a:rPr lang="en" sz="1600"/>
              <a:t>Foreclosures increased among prime fixed-rate loans as the economy crumbled in 2008 leading into 2009.</a:t>
            </a:r>
            <a:endParaRPr sz="1600"/>
          </a:p>
          <a:p>
            <a:pPr marL="914400" lvl="1" indent="-330200" algn="l" rtl="0">
              <a:spcBef>
                <a:spcPts val="0"/>
              </a:spcBef>
              <a:spcAft>
                <a:spcPts val="0"/>
              </a:spcAft>
              <a:buClr>
                <a:schemeClr val="accent1"/>
              </a:buClr>
              <a:buSzPts val="1600"/>
              <a:buChar char="◆"/>
            </a:pPr>
            <a:r>
              <a:rPr lang="en" sz="1600"/>
              <a:t>Foreclosure and delinquency rates among Alt-A loans increased dramatically.</a:t>
            </a:r>
            <a:endParaRPr sz="1600"/>
          </a:p>
          <a:p>
            <a:pPr marL="457200" lvl="0" indent="-330200" algn="l" rtl="0">
              <a:spcBef>
                <a:spcPts val="0"/>
              </a:spcBef>
              <a:spcAft>
                <a:spcPts val="0"/>
              </a:spcAft>
              <a:buClr>
                <a:schemeClr val="accent3"/>
              </a:buClr>
              <a:buSzPts val="1600"/>
              <a:buChar char="➔"/>
            </a:pPr>
            <a:r>
              <a:rPr lang="en" sz="1600"/>
              <a:t>Banks and their agents made large profits during every stage of the approval process, leading to a rise in subprime lending. </a:t>
            </a:r>
            <a:endParaRPr sz="1600"/>
          </a:p>
          <a:p>
            <a:pPr marL="914400" lvl="1" indent="-330200" algn="l" rtl="0">
              <a:spcBef>
                <a:spcPts val="0"/>
              </a:spcBef>
              <a:spcAft>
                <a:spcPts val="0"/>
              </a:spcAft>
              <a:buClr>
                <a:schemeClr val="accent1"/>
              </a:buClr>
              <a:buSzPts val="1600"/>
              <a:buChar char="◆"/>
            </a:pPr>
            <a:r>
              <a:rPr lang="en" sz="1600"/>
              <a:t>Low mortgage interest rates</a:t>
            </a:r>
            <a:endParaRPr sz="1600"/>
          </a:p>
          <a:p>
            <a:pPr marL="457200" lvl="0" indent="0" algn="l" rtl="0">
              <a:spcBef>
                <a:spcPts val="1600"/>
              </a:spcBef>
              <a:spcAft>
                <a:spcPts val="0"/>
              </a:spcAft>
              <a:buNone/>
            </a:pPr>
            <a:endParaRPr sz="1400"/>
          </a:p>
          <a:p>
            <a:pPr marL="0" lvl="0" indent="0" algn="l" rtl="0">
              <a:spcBef>
                <a:spcPts val="1600"/>
              </a:spcBef>
              <a:spcAft>
                <a:spcPts val="1600"/>
              </a:spcAft>
              <a:buNone/>
            </a:pPr>
            <a:endParaRPr>
              <a:solidFill>
                <a:schemeClr val="accent1"/>
              </a:solidFill>
            </a:endParaRPr>
          </a:p>
        </p:txBody>
      </p:sp>
      <p:pic>
        <p:nvPicPr>
          <p:cNvPr id="144" name="Google Shape;144;p24"/>
          <p:cNvPicPr preferRelativeResize="0"/>
          <p:nvPr/>
        </p:nvPicPr>
        <p:blipFill>
          <a:blip r:embed="rId3">
            <a:alphaModFix/>
          </a:blip>
          <a:stretch>
            <a:fillRect/>
          </a:stretch>
        </p:blipFill>
        <p:spPr>
          <a:xfrm>
            <a:off x="4741926" y="777838"/>
            <a:ext cx="4165599" cy="2485589"/>
          </a:xfrm>
          <a:prstGeom prst="rect">
            <a:avLst/>
          </a:prstGeom>
          <a:noFill/>
          <a:ln>
            <a:noFill/>
          </a:ln>
        </p:spPr>
      </p:pic>
      <p:sp>
        <p:nvSpPr>
          <p:cNvPr id="145" name="Google Shape;145;p24"/>
          <p:cNvSpPr txBox="1">
            <a:spLocks noGrp="1"/>
          </p:cNvSpPr>
          <p:nvPr>
            <p:ph type="title"/>
          </p:nvPr>
        </p:nvSpPr>
        <p:spPr>
          <a:xfrm>
            <a:off x="161225" y="1478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Housing Bubble: Subprime &amp; Alt-A Loans</a:t>
            </a:r>
            <a:endParaRPr/>
          </a:p>
        </p:txBody>
      </p:sp>
      <p:sp>
        <p:nvSpPr>
          <p:cNvPr id="146" name="Google Shape;146;p24"/>
          <p:cNvSpPr txBox="1"/>
          <p:nvPr/>
        </p:nvSpPr>
        <p:spPr>
          <a:xfrm>
            <a:off x="4329000" y="3263425"/>
            <a:ext cx="4815000" cy="1737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accent3"/>
              </a:buClr>
              <a:buSzPts val="1400"/>
              <a:buFont typeface="Open Sans"/>
              <a:buChar char="★"/>
            </a:pPr>
            <a:r>
              <a:rPr lang="en">
                <a:solidFill>
                  <a:schemeClr val="dk2"/>
                </a:solidFill>
                <a:latin typeface="Open Sans"/>
                <a:ea typeface="Open Sans"/>
                <a:cs typeface="Open Sans"/>
                <a:sym typeface="Open Sans"/>
              </a:rPr>
              <a:t>The abundance of capital from lenders and investors who were pursuing high profits flooded into even riskier loans, especially after 2003</a:t>
            </a:r>
            <a:endParaRPr>
              <a:solidFill>
                <a:schemeClr val="dk2"/>
              </a:solidFill>
              <a:latin typeface="Open Sans"/>
              <a:ea typeface="Open Sans"/>
              <a:cs typeface="Open Sans"/>
              <a:sym typeface="Open Sans"/>
            </a:endParaRPr>
          </a:p>
          <a:p>
            <a:pPr marL="457200" lvl="0" indent="-317500" algn="l" rtl="0">
              <a:lnSpc>
                <a:spcPct val="115000"/>
              </a:lnSpc>
              <a:spcBef>
                <a:spcPts val="0"/>
              </a:spcBef>
              <a:spcAft>
                <a:spcPts val="0"/>
              </a:spcAft>
              <a:buClr>
                <a:schemeClr val="accent3"/>
              </a:buClr>
              <a:buSzPts val="1400"/>
              <a:buFont typeface="Open Sans"/>
              <a:buChar char="★"/>
            </a:pPr>
            <a:r>
              <a:rPr lang="en">
                <a:solidFill>
                  <a:schemeClr val="dk2"/>
                </a:solidFill>
                <a:latin typeface="Open Sans"/>
                <a:ea typeface="Open Sans"/>
                <a:cs typeface="Open Sans"/>
                <a:sym typeface="Open Sans"/>
              </a:rPr>
              <a:t>Unemployment often accelerated homeowner’s vulnerability by stripping their income.</a:t>
            </a:r>
            <a:endParaRPr>
              <a:solidFill>
                <a:schemeClr val="dk2"/>
              </a:solidFill>
              <a:latin typeface="Open Sans"/>
              <a:ea typeface="Open Sans"/>
              <a:cs typeface="Open Sans"/>
              <a:sym typeface="Open Sans"/>
            </a:endParaRPr>
          </a:p>
          <a:p>
            <a:pPr marL="914400" lvl="1" indent="-317500" algn="l" rtl="0">
              <a:lnSpc>
                <a:spcPct val="115000"/>
              </a:lnSpc>
              <a:spcBef>
                <a:spcPts val="0"/>
              </a:spcBef>
              <a:spcAft>
                <a:spcPts val="0"/>
              </a:spcAft>
              <a:buClr>
                <a:schemeClr val="accent1"/>
              </a:buClr>
              <a:buSzPts val="1400"/>
              <a:buFont typeface="Open Sans"/>
              <a:buChar char="○"/>
            </a:pPr>
            <a:r>
              <a:rPr lang="en">
                <a:solidFill>
                  <a:schemeClr val="dk2"/>
                </a:solidFill>
                <a:latin typeface="Open Sans"/>
                <a:ea typeface="Open Sans"/>
                <a:cs typeface="Open Sans"/>
                <a:sym typeface="Open Sans"/>
              </a:rPr>
              <a:t>These was more commonly seen in the industrial states of the Midwest</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82025" y="445025"/>
            <a:ext cx="87504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Subprime and Alt-A Loans</a:t>
            </a:r>
            <a:endParaRPr/>
          </a:p>
        </p:txBody>
      </p:sp>
      <p:pic>
        <p:nvPicPr>
          <p:cNvPr id="152" name="Google Shape;152;p25"/>
          <p:cNvPicPr preferRelativeResize="0"/>
          <p:nvPr/>
        </p:nvPicPr>
        <p:blipFill>
          <a:blip r:embed="rId3">
            <a:alphaModFix/>
          </a:blip>
          <a:stretch>
            <a:fillRect/>
          </a:stretch>
        </p:blipFill>
        <p:spPr>
          <a:xfrm>
            <a:off x="4960250" y="726075"/>
            <a:ext cx="3975975" cy="2424550"/>
          </a:xfrm>
          <a:prstGeom prst="rect">
            <a:avLst/>
          </a:prstGeom>
          <a:noFill/>
          <a:ln>
            <a:noFill/>
          </a:ln>
        </p:spPr>
      </p:pic>
      <p:sp>
        <p:nvSpPr>
          <p:cNvPr id="153" name="Google Shape;153;p25"/>
          <p:cNvSpPr txBox="1"/>
          <p:nvPr/>
        </p:nvSpPr>
        <p:spPr>
          <a:xfrm rot="10800000" flipH="1">
            <a:off x="3106325" y="1437425"/>
            <a:ext cx="58299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5"/>
          <p:cNvSpPr txBox="1"/>
          <p:nvPr/>
        </p:nvSpPr>
        <p:spPr>
          <a:xfrm>
            <a:off x="295325" y="1152425"/>
            <a:ext cx="4276800" cy="4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5"/>
          <p:cNvSpPr txBox="1"/>
          <p:nvPr/>
        </p:nvSpPr>
        <p:spPr>
          <a:xfrm>
            <a:off x="295325" y="1306577"/>
            <a:ext cx="3975900" cy="32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Alt-A Mortgage….Borrowers who have higher credit scores and have lower interest rates get prime mortgage.</a:t>
            </a:r>
            <a:endParaRPr sz="1800">
              <a:solidFill>
                <a:schemeClr val="dk2"/>
              </a:solidFill>
              <a:latin typeface="Open Sans"/>
              <a:ea typeface="Open Sans"/>
              <a:cs typeface="Open Sans"/>
              <a:sym typeface="Open Sans"/>
            </a:endParaRPr>
          </a:p>
          <a:p>
            <a:pPr marL="0" lvl="0" indent="0" algn="l" rtl="0">
              <a:spcBef>
                <a:spcPts val="0"/>
              </a:spcBef>
              <a:spcAft>
                <a:spcPts val="0"/>
              </a:spcAft>
              <a:buNone/>
            </a:pPr>
            <a:endParaRPr sz="1800">
              <a:solidFill>
                <a:schemeClr val="dk2"/>
              </a:solidFill>
              <a:latin typeface="Open Sans"/>
              <a:ea typeface="Open Sans"/>
              <a:cs typeface="Open Sans"/>
              <a:sym typeface="Open Sans"/>
            </a:endParaRPr>
          </a:p>
          <a:p>
            <a:pPr marL="0" lvl="0" indent="0" algn="l" rtl="0">
              <a:spcBef>
                <a:spcPts val="0"/>
              </a:spcBef>
              <a:spcAft>
                <a:spcPts val="0"/>
              </a:spcAft>
              <a:buNone/>
            </a:pPr>
            <a:r>
              <a:rPr lang="en" sz="1800">
                <a:solidFill>
                  <a:schemeClr val="dk2"/>
                </a:solidFill>
                <a:latin typeface="Open Sans"/>
                <a:ea typeface="Open Sans"/>
                <a:cs typeface="Open Sans"/>
                <a:sym typeface="Open Sans"/>
              </a:rPr>
              <a:t>Subprime mortgage are offered to borrowers with lower credit scores and have higher interest rates. Alt-A mortgages fall in between prime and subprime mortgage in terms of risk and interest rates.</a:t>
            </a:r>
            <a:endParaRPr sz="1800">
              <a:solidFill>
                <a:schemeClr val="dk2"/>
              </a:solidFill>
              <a:latin typeface="Open Sans"/>
              <a:ea typeface="Open Sans"/>
              <a:cs typeface="Open Sans"/>
              <a:sym typeface="Open Sans"/>
            </a:endParaRPr>
          </a:p>
        </p:txBody>
      </p:sp>
      <p:sp>
        <p:nvSpPr>
          <p:cNvPr id="156" name="Google Shape;156;p25"/>
          <p:cNvSpPr txBox="1"/>
          <p:nvPr/>
        </p:nvSpPr>
        <p:spPr>
          <a:xfrm>
            <a:off x="5088775" y="3337800"/>
            <a:ext cx="3743700" cy="13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latin typeface="Open Sans"/>
                <a:ea typeface="Open Sans"/>
                <a:cs typeface="Open Sans"/>
                <a:sym typeface="Open Sans"/>
              </a:rPr>
              <a:t>“Many of the people who fell off the economic ladder were those who faced foreclosure of their homes, often precipitated by job loss and subsequent default on high-risk, high-cost subprime and Alt-A loans”(DasGupta, 2015, pg 51).</a:t>
            </a:r>
            <a:endParaRPr>
              <a:solidFill>
                <a:schemeClr val="accent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Rent Inequality</a:t>
            </a:r>
            <a:endParaRPr/>
          </a:p>
        </p:txBody>
      </p:sp>
      <p:sp>
        <p:nvSpPr>
          <p:cNvPr id="162" name="Google Shape;162;p26"/>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The impact of income inequality on rental affordability: An empirical study in large American metropolitan areas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 of the Study</a:t>
            </a:r>
            <a:endParaRPr/>
          </a:p>
        </p:txBody>
      </p:sp>
      <p:sp>
        <p:nvSpPr>
          <p:cNvPr id="168" name="Google Shape;168;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longitudinal and cross-sectional study by Hongwei Dong published by the Urban Studies Journal in 2018.</a:t>
            </a:r>
            <a:endParaRPr/>
          </a:p>
          <a:p>
            <a:pPr marL="457200" lvl="0" indent="-342900" algn="l" rtl="0">
              <a:spcBef>
                <a:spcPts val="0"/>
              </a:spcBef>
              <a:spcAft>
                <a:spcPts val="0"/>
              </a:spcAft>
              <a:buSzPts val="1800"/>
              <a:buChar char="-"/>
            </a:pPr>
            <a:r>
              <a:rPr lang="en"/>
              <a:t>The study analyzed the rising inequality in rental affordability in relation with rising income inequality in 100 American Metropolitan areas.</a:t>
            </a:r>
            <a:endParaRPr/>
          </a:p>
          <a:p>
            <a:pPr marL="457200" lvl="0" indent="-342900" algn="l" rtl="0">
              <a:spcBef>
                <a:spcPts val="0"/>
              </a:spcBef>
              <a:spcAft>
                <a:spcPts val="0"/>
              </a:spcAft>
              <a:buSzPts val="1800"/>
              <a:buChar char="-"/>
            </a:pPr>
            <a:r>
              <a:rPr lang="en"/>
              <a:t>The study found that during the 2000 to 2012 survey, when a city’s Gini coefficient increased by just 0.1, the rate of rent-burdened households increased by 2.9% at the county level.</a:t>
            </a:r>
            <a:endParaRPr/>
          </a:p>
          <a:p>
            <a:pPr marL="457200" lvl="0" indent="-342900" algn="l" rtl="0">
              <a:spcBef>
                <a:spcPts val="0"/>
              </a:spcBef>
              <a:spcAft>
                <a:spcPts val="0"/>
              </a:spcAft>
              <a:buSzPts val="1800"/>
              <a:buChar char="-"/>
            </a:pPr>
            <a:r>
              <a:rPr lang="en"/>
              <a:t>Found that there is a significant association between income inequality and rental unaffordability.</a:t>
            </a:r>
            <a:endParaRPr/>
          </a:p>
          <a:p>
            <a:pPr marL="457200" lvl="0" indent="-342900" algn="l" rtl="0">
              <a:spcBef>
                <a:spcPts val="0"/>
              </a:spcBef>
              <a:spcAft>
                <a:spcPts val="0"/>
              </a:spcAft>
              <a:buSzPts val="1800"/>
              <a:buChar char="-"/>
            </a:pPr>
            <a:r>
              <a:rPr lang="en"/>
              <a:t>Rent Burdens became worse over time for populations of poor, young adults, blacks, immigrants, and baby boomers.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311700" y="555600"/>
            <a:ext cx="52986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Longitudinal Model</a:t>
            </a:r>
            <a:endParaRPr/>
          </a:p>
        </p:txBody>
      </p:sp>
      <p:sp>
        <p:nvSpPr>
          <p:cNvPr id="174" name="Google Shape;174;p28"/>
          <p:cNvSpPr txBox="1">
            <a:spLocks noGrp="1"/>
          </p:cNvSpPr>
          <p:nvPr>
            <p:ph type="body" idx="1"/>
          </p:nvPr>
        </p:nvSpPr>
        <p:spPr>
          <a:xfrm>
            <a:off x="311700" y="1389600"/>
            <a:ext cx="5298600" cy="3179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As the Gini coefficient increases, the amount of severely rent burdened households increases in each county.</a:t>
            </a:r>
            <a:endParaRPr sz="1400"/>
          </a:p>
          <a:p>
            <a:pPr marL="457200" lvl="0" indent="-317500" algn="l" rtl="0">
              <a:spcBef>
                <a:spcPts val="0"/>
              </a:spcBef>
              <a:spcAft>
                <a:spcPts val="0"/>
              </a:spcAft>
              <a:buSzPts val="1400"/>
              <a:buChar char="-"/>
            </a:pPr>
            <a:r>
              <a:rPr lang="en" sz="1400"/>
              <a:t>The red data points indicate households before the 2008 housing crisis, and blue indicates after the crisis.</a:t>
            </a:r>
            <a:endParaRPr sz="1400"/>
          </a:p>
          <a:p>
            <a:pPr marL="457200" lvl="0" indent="-317500" algn="l" rtl="0">
              <a:spcBef>
                <a:spcPts val="0"/>
              </a:spcBef>
              <a:spcAft>
                <a:spcPts val="0"/>
              </a:spcAft>
              <a:buSzPts val="1400"/>
              <a:buChar char="-"/>
            </a:pPr>
            <a:r>
              <a:rPr lang="en" sz="1400"/>
              <a:t>The results of the control variables are consistent with expectations on income inequality.</a:t>
            </a:r>
            <a:endParaRPr sz="1400"/>
          </a:p>
          <a:p>
            <a:pPr marL="457200" lvl="0" indent="-317500" algn="l" rtl="0">
              <a:spcBef>
                <a:spcPts val="0"/>
              </a:spcBef>
              <a:spcAft>
                <a:spcPts val="0"/>
              </a:spcAft>
              <a:buSzPts val="1400"/>
              <a:buChar char="-"/>
            </a:pPr>
            <a:r>
              <a:rPr lang="en" sz="1400"/>
              <a:t>The study also shows that counties with rapid population growth have higher rates of rent burden. </a:t>
            </a:r>
            <a:endParaRPr sz="1400"/>
          </a:p>
          <a:p>
            <a:pPr marL="457200" lvl="0" indent="-317500" algn="l" rtl="0">
              <a:spcBef>
                <a:spcPts val="0"/>
              </a:spcBef>
              <a:spcAft>
                <a:spcPts val="0"/>
              </a:spcAft>
              <a:buSzPts val="1400"/>
              <a:buChar char="-"/>
            </a:pPr>
            <a:r>
              <a:rPr lang="en" sz="1400"/>
              <a:t>The study also shows that median rent is increasing at a rate faster than average income can increase.</a:t>
            </a:r>
            <a:endParaRPr sz="1400"/>
          </a:p>
        </p:txBody>
      </p:sp>
      <p:pic>
        <p:nvPicPr>
          <p:cNvPr id="175" name="Google Shape;175;p28"/>
          <p:cNvPicPr preferRelativeResize="0"/>
          <p:nvPr/>
        </p:nvPicPr>
        <p:blipFill>
          <a:blip r:embed="rId3">
            <a:alphaModFix/>
          </a:blip>
          <a:stretch>
            <a:fillRect/>
          </a:stretch>
        </p:blipFill>
        <p:spPr>
          <a:xfrm>
            <a:off x="5829950" y="120075"/>
            <a:ext cx="2610050" cy="4903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555600"/>
            <a:ext cx="37539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Cross-Sectional Model</a:t>
            </a:r>
            <a:endParaRPr/>
          </a:p>
        </p:txBody>
      </p:sp>
      <p:sp>
        <p:nvSpPr>
          <p:cNvPr id="181" name="Google Shape;181;p29"/>
          <p:cNvSpPr txBox="1">
            <a:spLocks noGrp="1"/>
          </p:cNvSpPr>
          <p:nvPr>
            <p:ph type="body" idx="1"/>
          </p:nvPr>
        </p:nvSpPr>
        <p:spPr>
          <a:xfrm>
            <a:off x="311700" y="1389600"/>
            <a:ext cx="3753900" cy="3179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The two models show that income inequality has positive coefficients.</a:t>
            </a:r>
            <a:endParaRPr sz="1400"/>
          </a:p>
          <a:p>
            <a:pPr marL="457200" lvl="0" indent="-317500" algn="l" rtl="0">
              <a:spcBef>
                <a:spcPts val="0"/>
              </a:spcBef>
              <a:spcAft>
                <a:spcPts val="0"/>
              </a:spcAft>
              <a:buSzPts val="1400"/>
              <a:buChar char="-"/>
            </a:pPr>
            <a:r>
              <a:rPr lang="en" sz="1400"/>
              <a:t>Counties with an increased Gini coefficient are more severely rent-burdened, and low income households.</a:t>
            </a:r>
            <a:endParaRPr sz="1400"/>
          </a:p>
          <a:p>
            <a:pPr marL="457200" lvl="0" indent="-317500" algn="l" rtl="0">
              <a:spcBef>
                <a:spcPts val="0"/>
              </a:spcBef>
              <a:spcAft>
                <a:spcPts val="0"/>
              </a:spcAft>
              <a:buSzPts val="1400"/>
              <a:buChar char="-"/>
            </a:pPr>
            <a:r>
              <a:rPr lang="en" sz="1400"/>
              <a:t>A similar finding to the longitudinal study was that higher median rents are associated with higher rates of rent burden.</a:t>
            </a:r>
            <a:endParaRPr sz="1400"/>
          </a:p>
        </p:txBody>
      </p:sp>
      <p:pic>
        <p:nvPicPr>
          <p:cNvPr id="182" name="Google Shape;182;p29"/>
          <p:cNvPicPr preferRelativeResize="0"/>
          <p:nvPr/>
        </p:nvPicPr>
        <p:blipFill>
          <a:blip r:embed="rId3">
            <a:alphaModFix/>
          </a:blip>
          <a:stretch>
            <a:fillRect/>
          </a:stretch>
        </p:blipFill>
        <p:spPr>
          <a:xfrm>
            <a:off x="4126375" y="982050"/>
            <a:ext cx="5017630" cy="3179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Homeownership vs. Renting Statistics: </a:t>
            </a:r>
            <a:endParaRPr/>
          </a:p>
        </p:txBody>
      </p:sp>
      <p:sp>
        <p:nvSpPr>
          <p:cNvPr id="188" name="Google Shape;188;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highlight>
                  <a:srgbClr val="FFFFFF"/>
                </a:highlight>
              </a:rPr>
              <a:t>There are more renters today than at any other time over the past 50 years.</a:t>
            </a:r>
            <a:endParaRPr sz="1400">
              <a:solidFill>
                <a:srgbClr val="000000"/>
              </a:solidFill>
              <a:highlight>
                <a:srgbClr val="FFFFFF"/>
              </a:highlight>
            </a:endParaRPr>
          </a:p>
          <a:p>
            <a:pPr marL="457200" lvl="0" indent="-317500" algn="l" rtl="0">
              <a:lnSpc>
                <a:spcPct val="160000"/>
              </a:lnSpc>
              <a:spcBef>
                <a:spcPts val="0"/>
              </a:spcBef>
              <a:spcAft>
                <a:spcPts val="0"/>
              </a:spcAft>
              <a:buClr>
                <a:srgbClr val="000000"/>
              </a:buClr>
              <a:buSzPts val="1400"/>
              <a:buChar char="●"/>
            </a:pPr>
            <a:r>
              <a:rPr lang="en" sz="1400">
                <a:solidFill>
                  <a:srgbClr val="000000"/>
                </a:solidFill>
                <a:highlight>
                  <a:srgbClr val="FFFFFF"/>
                </a:highlight>
              </a:rPr>
              <a:t>There are currently over 136.57 million housing units in the U.S.</a:t>
            </a:r>
            <a:endParaRPr sz="1400">
              <a:solidFill>
                <a:srgbClr val="000000"/>
              </a:solidFill>
              <a:highlight>
                <a:srgbClr val="FFFFFF"/>
              </a:highlight>
            </a:endParaRPr>
          </a:p>
          <a:p>
            <a:pPr marL="457200" lvl="0" indent="-317500" algn="l" rtl="0">
              <a:lnSpc>
                <a:spcPct val="160000"/>
              </a:lnSpc>
              <a:spcBef>
                <a:spcPts val="0"/>
              </a:spcBef>
              <a:spcAft>
                <a:spcPts val="0"/>
              </a:spcAft>
              <a:buClr>
                <a:srgbClr val="000000"/>
              </a:buClr>
              <a:buSzPts val="1400"/>
              <a:buChar char="●"/>
            </a:pPr>
            <a:r>
              <a:rPr lang="en" sz="1400">
                <a:solidFill>
                  <a:srgbClr val="000000"/>
                </a:solidFill>
                <a:highlight>
                  <a:srgbClr val="FFFFFF"/>
                </a:highlight>
              </a:rPr>
              <a:t>36.6% of households rent their homes.</a:t>
            </a:r>
            <a:endParaRPr sz="1400">
              <a:solidFill>
                <a:srgbClr val="000000"/>
              </a:solidFill>
              <a:highlight>
                <a:srgbClr val="FFFFFF"/>
              </a:highlight>
            </a:endParaRPr>
          </a:p>
          <a:p>
            <a:pPr marL="457200" lvl="0" indent="-317500" algn="l" rtl="0">
              <a:lnSpc>
                <a:spcPct val="160000"/>
              </a:lnSpc>
              <a:spcBef>
                <a:spcPts val="0"/>
              </a:spcBef>
              <a:spcAft>
                <a:spcPts val="0"/>
              </a:spcAft>
              <a:buClr>
                <a:srgbClr val="000000"/>
              </a:buClr>
              <a:buSzPts val="1400"/>
              <a:buChar char="●"/>
            </a:pPr>
            <a:r>
              <a:rPr lang="en" sz="1400">
                <a:solidFill>
                  <a:srgbClr val="000000"/>
                </a:solidFill>
                <a:highlight>
                  <a:srgbClr val="FFFFFF"/>
                </a:highlight>
              </a:rPr>
              <a:t>64.4% current homeownership rate </a:t>
            </a:r>
            <a:endParaRPr sz="1400">
              <a:solidFill>
                <a:srgbClr val="000000"/>
              </a:solidFill>
              <a:highlight>
                <a:srgbClr val="FFFFFF"/>
              </a:highlight>
            </a:endParaRPr>
          </a:p>
          <a:p>
            <a:pPr marL="457200" lvl="0" indent="-317500" algn="l" rtl="0">
              <a:lnSpc>
                <a:spcPct val="160000"/>
              </a:lnSpc>
              <a:spcBef>
                <a:spcPts val="0"/>
              </a:spcBef>
              <a:spcAft>
                <a:spcPts val="0"/>
              </a:spcAft>
              <a:buClr>
                <a:srgbClr val="000000"/>
              </a:buClr>
              <a:buSzPts val="1400"/>
              <a:buChar char="●"/>
            </a:pPr>
            <a:r>
              <a:rPr lang="en" sz="1400">
                <a:solidFill>
                  <a:srgbClr val="000000"/>
                </a:solidFill>
                <a:highlight>
                  <a:srgbClr val="FFFFFF"/>
                </a:highlight>
              </a:rPr>
              <a:t>Buying is more affordable than renting in about 64% of U.S. housing markets.</a:t>
            </a:r>
            <a:endParaRPr sz="1400">
              <a:solidFill>
                <a:srgbClr val="000000"/>
              </a:solidFill>
              <a:highlight>
                <a:srgbClr val="FFFFFF"/>
              </a:highlight>
            </a:endParaRPr>
          </a:p>
          <a:p>
            <a:pPr marL="457200" lvl="0" indent="-317500" algn="l" rtl="0">
              <a:lnSpc>
                <a:spcPct val="160000"/>
              </a:lnSpc>
              <a:spcBef>
                <a:spcPts val="0"/>
              </a:spcBef>
              <a:spcAft>
                <a:spcPts val="0"/>
              </a:spcAft>
              <a:buClr>
                <a:srgbClr val="000000"/>
              </a:buClr>
              <a:buSzPts val="1400"/>
              <a:buChar char="●"/>
            </a:pPr>
            <a:r>
              <a:rPr lang="en" sz="1400">
                <a:solidFill>
                  <a:srgbClr val="000000"/>
                </a:solidFill>
                <a:highlight>
                  <a:srgbClr val="FFFFFF"/>
                </a:highlight>
              </a:rPr>
              <a:t>91% of 100 U.S. cities have seen a rent increase recently.</a:t>
            </a:r>
            <a:endParaRPr sz="1400">
              <a:solidFill>
                <a:srgbClr val="000000"/>
              </a:solidFill>
              <a:highlight>
                <a:srgbClr val="FFFFFF"/>
              </a:highlight>
            </a:endParaRPr>
          </a:p>
          <a:p>
            <a:pPr marL="457200" lvl="0" indent="-317500" algn="l" rtl="0">
              <a:lnSpc>
                <a:spcPct val="160000"/>
              </a:lnSpc>
              <a:spcBef>
                <a:spcPts val="0"/>
              </a:spcBef>
              <a:spcAft>
                <a:spcPts val="0"/>
              </a:spcAft>
              <a:buClr>
                <a:srgbClr val="000000"/>
              </a:buClr>
              <a:buSzPts val="1400"/>
              <a:buChar char="●"/>
            </a:pPr>
            <a:r>
              <a:rPr lang="en" sz="1400">
                <a:solidFill>
                  <a:srgbClr val="000000"/>
                </a:solidFill>
                <a:highlight>
                  <a:srgbClr val="FFFFFF"/>
                </a:highlight>
              </a:rPr>
              <a:t>Households making at least $50K annually make up 36% of the rental market.</a:t>
            </a:r>
            <a:endParaRPr sz="1400">
              <a:solidFill>
                <a:srgbClr val="000000"/>
              </a:solidFill>
              <a:highlight>
                <a:srgbClr val="FFFFFF"/>
              </a:highlight>
            </a:endParaRPr>
          </a:p>
          <a:p>
            <a:pPr marL="457200" lvl="0" indent="-317500" algn="l" rtl="0">
              <a:lnSpc>
                <a:spcPct val="160000"/>
              </a:lnSpc>
              <a:spcBef>
                <a:spcPts val="0"/>
              </a:spcBef>
              <a:spcAft>
                <a:spcPts val="0"/>
              </a:spcAft>
              <a:buClr>
                <a:srgbClr val="000000"/>
              </a:buClr>
              <a:buSzPts val="1400"/>
              <a:buChar char="●"/>
            </a:pPr>
            <a:r>
              <a:rPr lang="en" sz="1400">
                <a:solidFill>
                  <a:srgbClr val="000000"/>
                </a:solidFill>
                <a:highlight>
                  <a:srgbClr val="FFFFFF"/>
                </a:highlight>
              </a:rPr>
              <a:t>Renters are getting older. Almost 40% of renters are aged 45 or older.</a:t>
            </a:r>
            <a:endParaRPr sz="1400">
              <a:solidFill>
                <a:srgbClr val="000000"/>
              </a:solidFill>
              <a:highlight>
                <a:srgbClr val="FFFFFF"/>
              </a:highlight>
            </a:endParaRPr>
          </a:p>
          <a:p>
            <a:pPr marL="0" lvl="0" indent="0" algn="l" rtl="0">
              <a:lnSpc>
                <a:spcPct val="160000"/>
              </a:lnSpc>
              <a:spcBef>
                <a:spcPts val="1700"/>
              </a:spcBef>
              <a:spcAft>
                <a:spcPts val="0"/>
              </a:spcAft>
              <a:buNone/>
            </a:pPr>
            <a:endParaRPr sz="1400">
              <a:solidFill>
                <a:srgbClr val="000000"/>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215850" y="104850"/>
            <a:ext cx="16344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Renters:</a:t>
            </a:r>
            <a:endParaRPr/>
          </a:p>
        </p:txBody>
      </p:sp>
      <p:sp>
        <p:nvSpPr>
          <p:cNvPr id="194" name="Google Shape;194;p31"/>
          <p:cNvSpPr txBox="1">
            <a:spLocks noGrp="1"/>
          </p:cNvSpPr>
          <p:nvPr>
            <p:ph type="body" idx="1"/>
          </p:nvPr>
        </p:nvSpPr>
        <p:spPr>
          <a:xfrm>
            <a:off x="215850" y="1012050"/>
            <a:ext cx="4709400" cy="43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b="1">
                <a:solidFill>
                  <a:srgbClr val="000000"/>
                </a:solidFill>
                <a:latin typeface="PT Sans Narrow"/>
                <a:ea typeface="PT Sans Narrow"/>
                <a:cs typeface="PT Sans Narrow"/>
                <a:sym typeface="PT Sans Narrow"/>
              </a:rPr>
              <a:t>Types of Structures Renters Live in:</a:t>
            </a:r>
            <a:endParaRPr sz="2200" b="1">
              <a:solidFill>
                <a:srgbClr val="000000"/>
              </a:solidFill>
              <a:latin typeface="PT Sans Narrow"/>
              <a:ea typeface="PT Sans Narrow"/>
              <a:cs typeface="PT Sans Narrow"/>
              <a:sym typeface="PT Sans Narrow"/>
            </a:endParaRPr>
          </a:p>
        </p:txBody>
      </p:sp>
      <p:pic>
        <p:nvPicPr>
          <p:cNvPr id="195" name="Google Shape;195;p31"/>
          <p:cNvPicPr preferRelativeResize="0"/>
          <p:nvPr/>
        </p:nvPicPr>
        <p:blipFill>
          <a:blip r:embed="rId3">
            <a:alphaModFix/>
          </a:blip>
          <a:stretch>
            <a:fillRect/>
          </a:stretch>
        </p:blipFill>
        <p:spPr>
          <a:xfrm>
            <a:off x="215850" y="1646850"/>
            <a:ext cx="4356150" cy="3278000"/>
          </a:xfrm>
          <a:prstGeom prst="rect">
            <a:avLst/>
          </a:prstGeom>
          <a:noFill/>
          <a:ln>
            <a:noFill/>
          </a:ln>
        </p:spPr>
      </p:pic>
      <p:pic>
        <p:nvPicPr>
          <p:cNvPr id="196" name="Google Shape;196;p31"/>
          <p:cNvPicPr preferRelativeResize="0"/>
          <p:nvPr/>
        </p:nvPicPr>
        <p:blipFill>
          <a:blip r:embed="rId4">
            <a:alphaModFix/>
          </a:blip>
          <a:stretch>
            <a:fillRect/>
          </a:stretch>
        </p:blipFill>
        <p:spPr>
          <a:xfrm>
            <a:off x="4751700" y="471075"/>
            <a:ext cx="3834499" cy="4566874"/>
          </a:xfrm>
          <a:prstGeom prst="rect">
            <a:avLst/>
          </a:prstGeom>
          <a:noFill/>
          <a:ln>
            <a:noFill/>
          </a:ln>
        </p:spPr>
      </p:pic>
      <p:sp>
        <p:nvSpPr>
          <p:cNvPr id="197" name="Google Shape;197;p31"/>
          <p:cNvSpPr txBox="1"/>
          <p:nvPr/>
        </p:nvSpPr>
        <p:spPr>
          <a:xfrm>
            <a:off x="5225300" y="213300"/>
            <a:ext cx="3360900" cy="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PT Sans Narrow"/>
                <a:ea typeface="PT Sans Narrow"/>
                <a:cs typeface="PT Sans Narrow"/>
                <a:sym typeface="PT Sans Narrow"/>
              </a:rPr>
              <a:t>Renters Per Household:</a:t>
            </a:r>
            <a:endParaRPr sz="2200" b="1">
              <a:latin typeface="PT Sans Narrow"/>
              <a:ea typeface="PT Sans Narrow"/>
              <a:cs typeface="PT Sans Narrow"/>
              <a:sym typeface="PT Sans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a:t>Overview</a:t>
            </a:r>
            <a:endParaRPr sz="5500"/>
          </a:p>
        </p:txBody>
      </p:sp>
      <p:sp>
        <p:nvSpPr>
          <p:cNvPr id="74" name="Google Shape;74;p14"/>
          <p:cNvSpPr txBox="1"/>
          <p:nvPr/>
        </p:nvSpPr>
        <p:spPr>
          <a:xfrm>
            <a:off x="311700" y="2676300"/>
            <a:ext cx="8511600" cy="2196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1"/>
                </a:solidFill>
                <a:latin typeface="Open Sans"/>
                <a:ea typeface="Open Sans"/>
                <a:cs typeface="Open Sans"/>
                <a:sym typeface="Open Sans"/>
              </a:rPr>
              <a:t>The structure of the housing market  and the inequalities within have been forming since the end of the 1930’s and are still seen today in the United States. This presentation will discuss how denying loans or insurance based on race(Redlining) and racial segregation, led into the Housing Crisis of 2008. Which lead into further rent inequality and how this has affected the rates of homeownership. Finally, how all the structurally based inequalities previously mentioned have led to the rising rates in homelessness seen today. </a:t>
            </a:r>
            <a:endParaRPr sz="1800">
              <a:solidFill>
                <a:schemeClr val="accent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Differences between Renting and Homeownership:</a:t>
            </a:r>
            <a:endParaRPr/>
          </a:p>
        </p:txBody>
      </p:sp>
      <p:sp>
        <p:nvSpPr>
          <p:cNvPr id="203" name="Google Shape;203;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highlight>
                  <a:srgbClr val="FFFFFF"/>
                </a:highlight>
              </a:rPr>
              <a:t>Homeownership brings intangible benefits such as a sense of stability, belonging to a community, and pride of ownership, along with the tangible ones of tax deductions and equity.</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en" sz="1400">
                <a:solidFill>
                  <a:srgbClr val="000000"/>
                </a:solidFill>
                <a:highlight>
                  <a:srgbClr val="FFFFFF"/>
                </a:highlight>
              </a:rPr>
              <a:t>Contrary to popular belief, renting doesn't mean you’re "throwing away money" every month, and owning doesn't always build wealth "in the long run."</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en" sz="1400">
                <a:solidFill>
                  <a:srgbClr val="000000"/>
                </a:solidFill>
                <a:highlight>
                  <a:srgbClr val="FFFFFF"/>
                </a:highlight>
              </a:rPr>
              <a:t>Renting always means you are not “stuck” there forever, you can move without penalty whenever your lease is up.</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en" sz="1400">
                <a:solidFill>
                  <a:srgbClr val="000000"/>
                </a:solidFill>
                <a:highlight>
                  <a:srgbClr val="FFFFFF"/>
                </a:highlight>
              </a:rPr>
              <a:t>Benefits of investing in a home include appreciation, home equity, tax deductions, and deductible expenses.</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en" sz="1400">
                <a:solidFill>
                  <a:srgbClr val="000000"/>
                </a:solidFill>
                <a:highlight>
                  <a:srgbClr val="FFFFFF"/>
                </a:highlight>
              </a:rPr>
              <a:t>Risks and things to think about before investing in a home can include high upfront costs, depreciation, and illiquidity.</a:t>
            </a:r>
            <a:endParaRPr sz="1400">
              <a:solidFill>
                <a:srgbClr val="000000"/>
              </a:solidFill>
              <a:highlight>
                <a:srgbClr val="FFFFFF"/>
              </a:highlight>
            </a:endParaRPr>
          </a:p>
          <a:p>
            <a:pPr marL="457200" lvl="0" indent="0" algn="l" rtl="0">
              <a:spcBef>
                <a:spcPts val="0"/>
              </a:spcBef>
              <a:spcAft>
                <a:spcPts val="0"/>
              </a:spcAft>
              <a:buNone/>
            </a:pPr>
            <a:endParaRPr sz="1300">
              <a:solidFill>
                <a:srgbClr val="111111"/>
              </a:solidFill>
              <a:highlight>
                <a:srgbClr val="FFFFFF"/>
              </a:highlight>
              <a:latin typeface="Arial"/>
              <a:ea typeface="Arial"/>
              <a:cs typeface="Arial"/>
              <a:sym typeface="Arial"/>
            </a:endParaRPr>
          </a:p>
          <a:p>
            <a:pPr marL="0" lvl="0" indent="0" algn="l" rtl="0">
              <a:spcBef>
                <a:spcPts val="0"/>
              </a:spcBef>
              <a:spcAft>
                <a:spcPts val="0"/>
              </a:spcAft>
              <a:buNone/>
            </a:pPr>
            <a:endParaRPr sz="1300">
              <a:solidFill>
                <a:srgbClr val="111111"/>
              </a:solidFill>
              <a:highlight>
                <a:srgbClr val="FFFFFF"/>
              </a:highlight>
              <a:latin typeface="Arial"/>
              <a:ea typeface="Arial"/>
              <a:cs typeface="Arial"/>
              <a:sym typeface="Arial"/>
            </a:endParaRPr>
          </a:p>
          <a:p>
            <a:pPr marL="457200" lvl="0" indent="0" algn="l" rtl="0">
              <a:spcBef>
                <a:spcPts val="0"/>
              </a:spcBef>
              <a:spcAft>
                <a:spcPts val="0"/>
              </a:spcAft>
              <a:buNone/>
            </a:pPr>
            <a:endParaRPr sz="1300">
              <a:solidFill>
                <a:srgbClr val="111111"/>
              </a:solidFill>
              <a:highlight>
                <a:srgbClr val="FFFFFF"/>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Homelessness in the United States</a:t>
            </a:r>
            <a:endParaRPr/>
          </a:p>
        </p:txBody>
      </p:sp>
      <p:sp>
        <p:nvSpPr>
          <p:cNvPr id="209" name="Google Shape;209;p3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000000"/>
                </a:solidFill>
              </a:rPr>
              <a:t>*Homelessness is a result of the different housing inequalities that prevent people from getting any sort of housing, leaving those with no family or friends homeless*</a:t>
            </a:r>
            <a:endParaRPr sz="1200">
              <a:solidFill>
                <a:srgbClr val="000000"/>
              </a:solidFill>
            </a:endParaRPr>
          </a:p>
          <a:p>
            <a:pPr marL="0" lvl="0" indent="0" algn="ctr"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13"/>
        <p:cNvGrpSpPr/>
        <p:nvPr/>
      </p:nvGrpSpPr>
      <p:grpSpPr>
        <a:xfrm>
          <a:off x="0" y="0"/>
          <a:ext cx="0" cy="0"/>
          <a:chOff x="0" y="0"/>
          <a:chExt cx="0" cy="0"/>
        </a:xfrm>
      </p:grpSpPr>
      <p:pic>
        <p:nvPicPr>
          <p:cNvPr id="214" name="Google Shape;214;p34"/>
          <p:cNvPicPr preferRelativeResize="0"/>
          <p:nvPr/>
        </p:nvPicPr>
        <p:blipFill>
          <a:blip r:embed="rId3">
            <a:alphaModFix/>
          </a:blip>
          <a:stretch>
            <a:fillRect/>
          </a:stretch>
        </p:blipFill>
        <p:spPr>
          <a:xfrm>
            <a:off x="88675" y="343650"/>
            <a:ext cx="4567076" cy="4522728"/>
          </a:xfrm>
          <a:prstGeom prst="rect">
            <a:avLst/>
          </a:prstGeom>
          <a:noFill/>
          <a:ln>
            <a:noFill/>
          </a:ln>
        </p:spPr>
      </p:pic>
      <p:pic>
        <p:nvPicPr>
          <p:cNvPr id="215" name="Google Shape;215;p34"/>
          <p:cNvPicPr preferRelativeResize="0"/>
          <p:nvPr/>
        </p:nvPicPr>
        <p:blipFill>
          <a:blip r:embed="rId4">
            <a:alphaModFix/>
          </a:blip>
          <a:stretch>
            <a:fillRect/>
          </a:stretch>
        </p:blipFill>
        <p:spPr>
          <a:xfrm>
            <a:off x="4655750" y="343650"/>
            <a:ext cx="4488247" cy="45227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Homelessness Statistics</a:t>
            </a:r>
            <a:endParaRPr/>
          </a:p>
        </p:txBody>
      </p:sp>
      <p:sp>
        <p:nvSpPr>
          <p:cNvPr id="221" name="Google Shape;221;p35"/>
          <p:cNvSpPr txBox="1">
            <a:spLocks noGrp="1"/>
          </p:cNvSpPr>
          <p:nvPr>
            <p:ph type="body" idx="1"/>
          </p:nvPr>
        </p:nvSpPr>
        <p:spPr>
          <a:xfrm>
            <a:off x="311700" y="1266175"/>
            <a:ext cx="56370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On an average night in the year 2011 in the U.S, over 636,000 people experience homelessness according to the National Alliance to End Homelessness.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Between Oct 1, 2009 to Sep 30, 2010 1.6 million people were homeless.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From 2009-2011 we see a 2% increase in people facing homelessness.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In 2011, four of every ten people were  homeless and unsheltered.</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January 2012 National Alliance to End Homelessness published a report on the state of homelessness in the United States...</a:t>
            </a:r>
            <a:endParaRPr>
              <a:solidFill>
                <a:srgbClr val="000000"/>
              </a:solidFill>
            </a:endParaRPr>
          </a:p>
        </p:txBody>
      </p:sp>
      <p:sp>
        <p:nvSpPr>
          <p:cNvPr id="222" name="Google Shape;222;p35"/>
          <p:cNvSpPr txBox="1">
            <a:spLocks noGrp="1"/>
          </p:cNvSpPr>
          <p:nvPr>
            <p:ph type="body" idx="2"/>
          </p:nvPr>
        </p:nvSpPr>
        <p:spPr>
          <a:xfrm>
            <a:off x="5485700" y="3315950"/>
            <a:ext cx="3165300" cy="160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These statistics are pulled from Chapter 5 of the book </a:t>
            </a:r>
            <a:r>
              <a:rPr lang="en" i="1"/>
              <a:t>Introducing Social Stratification: the Causes and Consequences of Inequality </a:t>
            </a:r>
            <a:r>
              <a:rPr lang="en"/>
              <a:t>by Kasturi DasGupta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Accounts for Homelessness</a:t>
            </a:r>
            <a:endParaRPr/>
          </a:p>
        </p:txBody>
      </p:sp>
      <p:sp>
        <p:nvSpPr>
          <p:cNvPr id="228" name="Google Shape;228;p36"/>
          <p:cNvSpPr txBox="1">
            <a:spLocks noGrp="1"/>
          </p:cNvSpPr>
          <p:nvPr>
            <p:ph type="body" idx="1"/>
          </p:nvPr>
        </p:nvSpPr>
        <p:spPr>
          <a:xfrm>
            <a:off x="311700" y="1266325"/>
            <a:ext cx="8520600" cy="36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Economic Factors like:</a:t>
            </a:r>
            <a:endParaRPr>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Unaffordable rent and mortgage costs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Unemployment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Foreclosure </a:t>
            </a:r>
            <a:endParaRPr sz="1400">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Social Factors </a:t>
            </a:r>
            <a:endParaRPr>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Social factors can be anything that influences someone to think or act a certain way.</a:t>
            </a:r>
            <a:endParaRPr sz="1400">
              <a:solidFill>
                <a:srgbClr val="000000"/>
              </a:solidFill>
            </a:endParaRPr>
          </a:p>
          <a:p>
            <a:pPr marL="914400" lvl="0" indent="-317500" algn="l" rtl="0">
              <a:spcBef>
                <a:spcPts val="0"/>
              </a:spcBef>
              <a:spcAft>
                <a:spcPts val="0"/>
              </a:spcAft>
              <a:buClr>
                <a:srgbClr val="000000"/>
              </a:buClr>
              <a:buSzPts val="1400"/>
              <a:buChar char="-"/>
            </a:pPr>
            <a:r>
              <a:rPr lang="en" sz="1400">
                <a:solidFill>
                  <a:srgbClr val="000000"/>
                </a:solidFill>
              </a:rPr>
              <a:t> Wealth, education, buying habits, and family size</a:t>
            </a:r>
            <a:endParaRPr sz="1400">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Linking Poverty to homelessness</a:t>
            </a:r>
            <a:endParaRPr>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Studies have found that those who are more likely to be homeless are people who are the “lowest” of the social hierarchy.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These people may have… “ A diagnosed mental disorder or problems with substance abuse, and showed lower levels of self-rated psychological distress.”</a:t>
            </a:r>
            <a:r>
              <a:rPr lang="en" sz="1200">
                <a:solidFill>
                  <a:srgbClr val="000000"/>
                </a:solidFill>
              </a:rPr>
              <a:t>(Ortiz-Ospina, 2017)</a:t>
            </a:r>
            <a:endParaRPr sz="1200">
              <a:solidFill>
                <a:srgbClr val="000000"/>
              </a:solidFill>
            </a:endParaRPr>
          </a:p>
          <a:p>
            <a:pPr marL="0" lvl="0" indent="0" algn="l" rtl="0">
              <a:spcBef>
                <a:spcPts val="1600"/>
              </a:spcBef>
              <a:spcAft>
                <a:spcPts val="0"/>
              </a:spcAft>
              <a:buNone/>
            </a:pPr>
            <a:endParaRPr sz="1400">
              <a:solidFill>
                <a:srgbClr val="000000"/>
              </a:solidFill>
              <a:latin typeface="Arial"/>
              <a:ea typeface="Arial"/>
              <a:cs typeface="Arial"/>
              <a:sym typeface="Arial"/>
            </a:endParaRPr>
          </a:p>
          <a:p>
            <a:pPr marL="457200" lvl="0" indent="0" algn="l" rtl="0">
              <a:spcBef>
                <a:spcPts val="1600"/>
              </a:spcBef>
              <a:spcAft>
                <a:spcPts val="0"/>
              </a:spcAft>
              <a:buNone/>
            </a:pPr>
            <a:endParaRPr sz="1400">
              <a:solidFill>
                <a:srgbClr val="000000"/>
              </a:solidFill>
              <a:latin typeface="Arial"/>
              <a:ea typeface="Arial"/>
              <a:cs typeface="Arial"/>
              <a:sym typeface="Arial"/>
            </a:endParaRPr>
          </a:p>
          <a:p>
            <a:pPr marL="457200" lvl="0" indent="0" algn="l" rtl="0">
              <a:spcBef>
                <a:spcPts val="1600"/>
              </a:spcBef>
              <a:spcAft>
                <a:spcPts val="0"/>
              </a:spcAft>
              <a:buNone/>
            </a:pPr>
            <a:endParaRPr sz="1400">
              <a:solidFill>
                <a:srgbClr val="000000"/>
              </a:solidFill>
              <a:latin typeface="Arial"/>
              <a:ea typeface="Arial"/>
              <a:cs typeface="Arial"/>
              <a:sym typeface="Arial"/>
            </a:endParaRPr>
          </a:p>
          <a:p>
            <a:pPr marL="0" lvl="0" indent="0" algn="l" rtl="0">
              <a:spcBef>
                <a:spcPts val="1600"/>
              </a:spcBef>
              <a:spcAft>
                <a:spcPts val="0"/>
              </a:spcAft>
              <a:buNone/>
            </a:pPr>
            <a:endParaRPr sz="1400">
              <a:solidFill>
                <a:srgbClr val="000000"/>
              </a:solidFill>
              <a:latin typeface="Arial"/>
              <a:ea typeface="Arial"/>
              <a:cs typeface="Arial"/>
              <a:sym typeface="Arial"/>
            </a:endParaRPr>
          </a:p>
          <a:p>
            <a:pPr marL="0" lvl="0" indent="0" algn="l" rtl="0">
              <a:spcBef>
                <a:spcPts val="1600"/>
              </a:spcBef>
              <a:spcAft>
                <a:spcPts val="0"/>
              </a:spcAft>
              <a:buNone/>
            </a:pPr>
            <a:endParaRPr sz="1400">
              <a:solidFill>
                <a:srgbClr val="000000"/>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 Conclusion, </a:t>
            </a:r>
            <a:endParaRPr/>
          </a:p>
        </p:txBody>
      </p:sp>
      <p:sp>
        <p:nvSpPr>
          <p:cNvPr id="234" name="Google Shape;234;p37"/>
          <p:cNvSpPr txBox="1"/>
          <p:nvPr/>
        </p:nvSpPr>
        <p:spPr>
          <a:xfrm>
            <a:off x="774000" y="2681175"/>
            <a:ext cx="7646700" cy="2333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accent1"/>
                </a:solidFill>
                <a:latin typeface="Open Sans"/>
                <a:ea typeface="Open Sans"/>
                <a:cs typeface="Open Sans"/>
                <a:sym typeface="Open Sans"/>
              </a:rPr>
              <a:t>The topics mentioned throughout this presentation all show a timeline of how one inequality has led into another in the housing structure of the United States. Furthermore, it highlights how each topic affects Americans in different ways. Overall, it may be said that each topic shows the different ways in which the United States allowed and supported inequality within housing, and how it is still affecting Americans to this day. </a:t>
            </a:r>
            <a:endParaRPr sz="1800">
              <a:solidFill>
                <a:schemeClr val="accent1"/>
              </a:solidFill>
              <a:latin typeface="Open Sans"/>
              <a:ea typeface="Open Sans"/>
              <a:cs typeface="Open Sans"/>
              <a:sym typeface="Open Sans"/>
            </a:endParaRPr>
          </a:p>
          <a:p>
            <a:pPr marL="0" lvl="0" indent="0" algn="l" rtl="0">
              <a:lnSpc>
                <a:spcPct val="115000"/>
              </a:lnSpc>
              <a:spcBef>
                <a:spcPts val="0"/>
              </a:spcBef>
              <a:spcAft>
                <a:spcPts val="0"/>
              </a:spcAft>
              <a:buNone/>
            </a:pPr>
            <a:endParaRPr sz="900"/>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223025" y="681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40" name="Google Shape;240;p38"/>
          <p:cNvSpPr txBox="1">
            <a:spLocks noGrp="1"/>
          </p:cNvSpPr>
          <p:nvPr>
            <p:ph type="body" idx="1"/>
          </p:nvPr>
        </p:nvSpPr>
        <p:spPr>
          <a:xfrm>
            <a:off x="223025" y="710250"/>
            <a:ext cx="8520600" cy="423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rgbClr val="FFFFFF"/>
                </a:highlight>
                <a:latin typeface="Times New Roman"/>
                <a:ea typeface="Times New Roman"/>
                <a:cs typeface="Times New Roman"/>
                <a:sym typeface="Times New Roman"/>
              </a:rPr>
              <a:t>Anon. 2020. “Homeowners vs Renters Statistics &amp; Demographics by State [2020].” </a:t>
            </a:r>
            <a:r>
              <a:rPr lang="en" sz="1200" i="1">
                <a:solidFill>
                  <a:srgbClr val="434343"/>
                </a:solidFill>
                <a:latin typeface="Times New Roman"/>
                <a:ea typeface="Times New Roman"/>
                <a:cs typeface="Times New Roman"/>
                <a:sym typeface="Times New Roman"/>
              </a:rPr>
              <a:t>Property Management.com</a:t>
            </a:r>
            <a:r>
              <a:rPr lang="en" sz="1200">
                <a:solidFill>
                  <a:srgbClr val="434343"/>
                </a:solidFill>
                <a:highlight>
                  <a:srgbClr val="FFFFFF"/>
                </a:highlight>
                <a:latin typeface="Times New Roman"/>
                <a:ea typeface="Times New Roman"/>
                <a:cs typeface="Times New Roman"/>
                <a:sym typeface="Times New Roman"/>
              </a:rPr>
              <a:t>.</a:t>
            </a:r>
            <a:endParaRPr sz="1200">
              <a:solidFill>
                <a:srgbClr val="434343"/>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rgbClr val="FFFFFF"/>
                </a:highlight>
                <a:latin typeface="Times New Roman"/>
                <a:ea typeface="Times New Roman"/>
                <a:cs typeface="Times New Roman"/>
                <a:sym typeface="Times New Roman"/>
              </a:rPr>
              <a:t>Anon. n.d. “Alt-A Mortgages: What Are They and How Do They Work?” </a:t>
            </a:r>
            <a:r>
              <a:rPr lang="en" sz="1200" i="1">
                <a:solidFill>
                  <a:srgbClr val="434343"/>
                </a:solidFill>
                <a:latin typeface="Times New Roman"/>
                <a:ea typeface="Times New Roman"/>
                <a:cs typeface="Times New Roman"/>
                <a:sym typeface="Times New Roman"/>
              </a:rPr>
              <a:t>Alt-A Mortgages | Alt-A Lending | The Truth About Mortgage</a:t>
            </a:r>
            <a:r>
              <a:rPr lang="en" sz="1200">
                <a:solidFill>
                  <a:srgbClr val="434343"/>
                </a:solidFill>
                <a:highlight>
                  <a:srgbClr val="FFFFFF"/>
                </a:highlight>
                <a:latin typeface="Times New Roman"/>
                <a:ea typeface="Times New Roman"/>
                <a:cs typeface="Times New Roman"/>
                <a:sym typeface="Times New Roman"/>
              </a:rPr>
              <a:t>.</a:t>
            </a:r>
            <a:endParaRPr sz="1200">
              <a:solidFill>
                <a:srgbClr val="434343"/>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latin typeface="Times New Roman"/>
                <a:ea typeface="Times New Roman"/>
                <a:cs typeface="Times New Roman"/>
                <a:sym typeface="Times New Roman"/>
              </a:rPr>
              <a:t>Bischoff, Kendra and Sean F. Reardon. 2014. “Residential Segregation by Income, 1970-2009” In </a:t>
            </a:r>
            <a:r>
              <a:rPr lang="en" sz="1200" i="1">
                <a:solidFill>
                  <a:srgbClr val="434343"/>
                </a:solidFill>
                <a:latin typeface="Times New Roman"/>
                <a:ea typeface="Times New Roman"/>
                <a:cs typeface="Times New Roman"/>
                <a:sym typeface="Times New Roman"/>
              </a:rPr>
              <a:t>Diversity and Disparities: America Enters a New Century, </a:t>
            </a:r>
            <a:r>
              <a:rPr lang="en" sz="1200">
                <a:solidFill>
                  <a:srgbClr val="434343"/>
                </a:solidFill>
                <a:latin typeface="Times New Roman"/>
                <a:ea typeface="Times New Roman"/>
                <a:cs typeface="Times New Roman"/>
                <a:sym typeface="Times New Roman"/>
              </a:rPr>
              <a:t>edited by John Logan. New York: The Russell Sage Foundation</a:t>
            </a:r>
            <a:endParaRPr sz="1200">
              <a:solidFill>
                <a:srgbClr val="434343"/>
              </a:solidFill>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chemeClr val="lt1"/>
                </a:highlight>
                <a:latin typeface="Times New Roman"/>
                <a:ea typeface="Times New Roman"/>
                <a:cs typeface="Times New Roman"/>
                <a:sym typeface="Times New Roman"/>
              </a:rPr>
              <a:t>DasGupta, Kasturi. 2015. Introducing Social Stratification. The Causes and Consequences of Inequality. Boulder, CO: Lynne Rienner Press.</a:t>
            </a:r>
            <a:endParaRPr sz="1200">
              <a:solidFill>
                <a:srgbClr val="434343"/>
              </a:solidFill>
              <a:highlight>
                <a:schemeClr val="lt1"/>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chemeClr val="lt1"/>
                </a:highlight>
                <a:latin typeface="Times New Roman"/>
                <a:ea typeface="Times New Roman"/>
                <a:cs typeface="Times New Roman"/>
                <a:sym typeface="Times New Roman"/>
              </a:rPr>
              <a:t>Dong, Hongwei. 2018. “Urban Studies Journal.” </a:t>
            </a:r>
            <a:r>
              <a:rPr lang="en" sz="1200" i="1">
                <a:solidFill>
                  <a:srgbClr val="434343"/>
                </a:solidFill>
                <a:latin typeface="Times New Roman"/>
                <a:ea typeface="Times New Roman"/>
                <a:cs typeface="Times New Roman"/>
                <a:sym typeface="Times New Roman"/>
              </a:rPr>
              <a:t>The Impact of Income Inequality on Rental Affordability: An Empirical Study in Large American Metropolitan Areas</a:t>
            </a:r>
            <a:r>
              <a:rPr lang="en" sz="1200">
                <a:solidFill>
                  <a:srgbClr val="434343"/>
                </a:solidFill>
                <a:highlight>
                  <a:schemeClr val="lt1"/>
                </a:highlight>
                <a:latin typeface="Times New Roman"/>
                <a:ea typeface="Times New Roman"/>
                <a:cs typeface="Times New Roman"/>
                <a:sym typeface="Times New Roman"/>
              </a:rPr>
              <a:t> 55(10).</a:t>
            </a:r>
            <a:endParaRPr sz="1200">
              <a:solidFill>
                <a:srgbClr val="434343"/>
              </a:solidFill>
              <a:highlight>
                <a:schemeClr val="lt1"/>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rgbClr val="FFFFFF"/>
                </a:highlight>
                <a:latin typeface="Times New Roman"/>
                <a:ea typeface="Times New Roman"/>
                <a:cs typeface="Times New Roman"/>
                <a:sym typeface="Times New Roman"/>
              </a:rPr>
              <a:t>Holt, Jeff. 2009. “A Summary of the Primary Causes of the Housing Bubble and the Resulting Credit Crisis: A Non-Technical Paper.” </a:t>
            </a:r>
            <a:r>
              <a:rPr lang="en" sz="1200" i="1">
                <a:solidFill>
                  <a:srgbClr val="434343"/>
                </a:solidFill>
                <a:latin typeface="Times New Roman"/>
                <a:ea typeface="Times New Roman"/>
                <a:cs typeface="Times New Roman"/>
                <a:sym typeface="Times New Roman"/>
              </a:rPr>
              <a:t>The Journal of Business Inquiry</a:t>
            </a:r>
            <a:r>
              <a:rPr lang="en" sz="1200">
                <a:solidFill>
                  <a:srgbClr val="434343"/>
                </a:solidFill>
                <a:highlight>
                  <a:srgbClr val="FFFFFF"/>
                </a:highlight>
                <a:latin typeface="Times New Roman"/>
                <a:ea typeface="Times New Roman"/>
                <a:cs typeface="Times New Roman"/>
                <a:sym typeface="Times New Roman"/>
              </a:rPr>
              <a:t> 8(1).</a:t>
            </a:r>
            <a:endParaRPr sz="1200">
              <a:solidFill>
                <a:srgbClr val="434343"/>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rgbClr val="FFFFFF"/>
                </a:highlight>
                <a:latin typeface="Times New Roman"/>
                <a:ea typeface="Times New Roman"/>
                <a:cs typeface="Times New Roman"/>
                <a:sym typeface="Times New Roman"/>
              </a:rPr>
              <a:t>Jan, Tracy. 2018. “Analysis | Redlining Was Banned 50 Years Ago. It's Still Hurting Minorities Today.” </a:t>
            </a:r>
            <a:r>
              <a:rPr lang="en" sz="1200" i="1">
                <a:solidFill>
                  <a:srgbClr val="434343"/>
                </a:solidFill>
                <a:latin typeface="Times New Roman"/>
                <a:ea typeface="Times New Roman"/>
                <a:cs typeface="Times New Roman"/>
                <a:sym typeface="Times New Roman"/>
              </a:rPr>
              <a:t>The Washington Post</a:t>
            </a:r>
            <a:r>
              <a:rPr lang="en" sz="1200">
                <a:solidFill>
                  <a:srgbClr val="434343"/>
                </a:solidFill>
                <a:highlight>
                  <a:srgbClr val="FFFFFF"/>
                </a:highlight>
                <a:latin typeface="Times New Roman"/>
                <a:ea typeface="Times New Roman"/>
                <a:cs typeface="Times New Roman"/>
                <a:sym typeface="Times New Roman"/>
              </a:rPr>
              <a:t>.</a:t>
            </a:r>
            <a:endParaRPr sz="1200">
              <a:solidFill>
                <a:srgbClr val="434343"/>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rgbClr val="FFFFFF"/>
                </a:highlight>
                <a:latin typeface="Times New Roman"/>
                <a:ea typeface="Times New Roman"/>
                <a:cs typeface="Times New Roman"/>
                <a:sym typeface="Times New Roman"/>
              </a:rPr>
              <a:t>Lockwood, Beatrix. 2020. “The US Government Used These Maps to Keep Neighborhoods Segregated.” </a:t>
            </a:r>
            <a:r>
              <a:rPr lang="en" sz="1200" i="1">
                <a:solidFill>
                  <a:srgbClr val="434343"/>
                </a:solidFill>
                <a:latin typeface="Times New Roman"/>
                <a:ea typeface="Times New Roman"/>
                <a:cs typeface="Times New Roman"/>
                <a:sym typeface="Times New Roman"/>
              </a:rPr>
              <a:t>ThoughtCo</a:t>
            </a:r>
            <a:r>
              <a:rPr lang="en" sz="1200">
                <a:solidFill>
                  <a:srgbClr val="434343"/>
                </a:solidFill>
                <a:highlight>
                  <a:srgbClr val="FFFFFF"/>
                </a:highlight>
                <a:latin typeface="Times New Roman"/>
                <a:ea typeface="Times New Roman"/>
                <a:cs typeface="Times New Roman"/>
                <a:sym typeface="Times New Roman"/>
              </a:rPr>
              <a:t>.</a:t>
            </a:r>
            <a:endParaRPr sz="1200">
              <a:solidFill>
                <a:srgbClr val="434343"/>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rgbClr val="FFFFFF"/>
                </a:highlight>
                <a:latin typeface="Times New Roman"/>
                <a:ea typeface="Times New Roman"/>
                <a:cs typeface="Times New Roman"/>
                <a:sym typeface="Times New Roman"/>
              </a:rPr>
              <a:t>Ortiz-Ospina, Esteban and Max Roser. 2017. “Homelessness.” Our World in Data. Retrieved April 22, 2020 (https://ourworldindata.org/homelessness).</a:t>
            </a:r>
            <a:endParaRPr sz="1200">
              <a:solidFill>
                <a:srgbClr val="434343"/>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Char char="●"/>
            </a:pPr>
            <a:r>
              <a:rPr lang="en" sz="1200">
                <a:solidFill>
                  <a:srgbClr val="434343"/>
                </a:solidFill>
                <a:highlight>
                  <a:srgbClr val="FFFFFF"/>
                </a:highlight>
                <a:latin typeface="Times New Roman"/>
                <a:ea typeface="Times New Roman"/>
                <a:cs typeface="Times New Roman"/>
                <a:sym typeface="Times New Roman"/>
              </a:rPr>
              <a:t>Probasco, Jim. 2020. “All the Pros and Cons of Investing in a Home.” </a:t>
            </a:r>
            <a:r>
              <a:rPr lang="en" sz="1200" i="1">
                <a:solidFill>
                  <a:srgbClr val="434343"/>
                </a:solidFill>
                <a:latin typeface="Times New Roman"/>
                <a:ea typeface="Times New Roman"/>
                <a:cs typeface="Times New Roman"/>
                <a:sym typeface="Times New Roman"/>
              </a:rPr>
              <a:t>Investopedia</a:t>
            </a:r>
            <a:r>
              <a:rPr lang="en" sz="1200">
                <a:solidFill>
                  <a:srgbClr val="434343"/>
                </a:solidFill>
                <a:highlight>
                  <a:srgbClr val="FFFFFF"/>
                </a:highlight>
                <a:latin typeface="Times New Roman"/>
                <a:ea typeface="Times New Roman"/>
                <a:cs typeface="Times New Roman"/>
                <a:sym typeface="Times New Roman"/>
              </a:rPr>
              <a:t>.</a:t>
            </a:r>
            <a:endParaRPr sz="1200">
              <a:solidFill>
                <a:srgbClr val="434343"/>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rgbClr val="FFFFFF"/>
                </a:highlight>
                <a:latin typeface="Times New Roman"/>
                <a:ea typeface="Times New Roman"/>
                <a:cs typeface="Times New Roman"/>
                <a:sym typeface="Times New Roman"/>
              </a:rPr>
              <a:t>Toro, P. A., Bellavia, C. W., Daeschler, C. V., Owens, B. J., Wall, D. D., Passero, J. M., &amp; Thomas, D. M. (1995). Distinguishing homelessness from poverty: A comparative study. Journal of consulting and clinical psychology, 63(2), 280.</a:t>
            </a:r>
            <a:endParaRPr sz="1200">
              <a:solidFill>
                <a:srgbClr val="434343"/>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rgbClr val="434343"/>
              </a:buClr>
              <a:buSzPts val="1200"/>
              <a:buFont typeface="Times New Roman"/>
              <a:buChar char="●"/>
            </a:pPr>
            <a:r>
              <a:rPr lang="en" sz="1200">
                <a:solidFill>
                  <a:srgbClr val="434343"/>
                </a:solidFill>
                <a:highlight>
                  <a:srgbClr val="FFFFFF"/>
                </a:highlight>
                <a:latin typeface="Times New Roman"/>
                <a:ea typeface="Times New Roman"/>
                <a:cs typeface="Times New Roman"/>
                <a:sym typeface="Times New Roman"/>
              </a:rPr>
              <a:t>Weintraub, Elizabeth. 2019. “What Redlining Means-And Yes, It Still Happens Today.” </a:t>
            </a:r>
            <a:r>
              <a:rPr lang="en" sz="1200" i="1">
                <a:solidFill>
                  <a:srgbClr val="434343"/>
                </a:solidFill>
                <a:latin typeface="Times New Roman"/>
                <a:ea typeface="Times New Roman"/>
                <a:cs typeface="Times New Roman"/>
                <a:sym typeface="Times New Roman"/>
              </a:rPr>
              <a:t>The Balance</a:t>
            </a:r>
            <a:r>
              <a:rPr lang="en" sz="1200">
                <a:solidFill>
                  <a:srgbClr val="434343"/>
                </a:solidFill>
                <a:highlight>
                  <a:srgbClr val="FFFFFF"/>
                </a:highlight>
                <a:latin typeface="Times New Roman"/>
                <a:ea typeface="Times New Roman"/>
                <a:cs typeface="Times New Roman"/>
                <a:sym typeface="Times New Roman"/>
              </a:rPr>
              <a:t>.</a:t>
            </a:r>
            <a:endParaRPr sz="12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150">
              <a:solidFill>
                <a:srgbClr val="434343"/>
              </a:solidFill>
              <a:highlight>
                <a:srgbClr val="FFFFFF"/>
              </a:highlight>
              <a:latin typeface="Times New Roman"/>
              <a:ea typeface="Times New Roman"/>
              <a:cs typeface="Times New Roman"/>
              <a:sym typeface="Times New Roman"/>
            </a:endParaRPr>
          </a:p>
          <a:p>
            <a:pPr marL="457200" lvl="0" indent="0" algn="l" rtl="0">
              <a:spcBef>
                <a:spcPts val="1600"/>
              </a:spcBef>
              <a:spcAft>
                <a:spcPts val="0"/>
              </a:spcAft>
              <a:buNone/>
            </a:pPr>
            <a:endParaRPr sz="1150">
              <a:solidFill>
                <a:srgbClr val="434343"/>
              </a:solidFill>
              <a:highlight>
                <a:srgbClr val="FFFFFF"/>
              </a:highlight>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1601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a:latin typeface="Times New Roman"/>
                <a:ea typeface="Times New Roman"/>
                <a:cs typeface="Times New Roman"/>
                <a:sym typeface="Times New Roman"/>
              </a:rPr>
              <a:t>        </a:t>
            </a:r>
            <a:r>
              <a:rPr lang="en">
                <a:solidFill>
                  <a:srgbClr val="FFFFFF"/>
                </a:solidFill>
                <a:latin typeface="Times New Roman"/>
                <a:ea typeface="Times New Roman"/>
                <a:cs typeface="Times New Roman"/>
                <a:sym typeface="Times New Roman"/>
              </a:rPr>
              <a:t> </a:t>
            </a:r>
            <a:r>
              <a:rPr lang="en">
                <a:solidFill>
                  <a:srgbClr val="0000FF"/>
                </a:solidFill>
              </a:rPr>
              <a:t>Redlining</a:t>
            </a:r>
            <a:endParaRPr>
              <a:solidFill>
                <a:srgbClr val="0000FF"/>
              </a:solidFill>
            </a:endParaRPr>
          </a:p>
        </p:txBody>
      </p:sp>
      <p:pic>
        <p:nvPicPr>
          <p:cNvPr id="80" name="Google Shape;80;p15"/>
          <p:cNvPicPr preferRelativeResize="0"/>
          <p:nvPr/>
        </p:nvPicPr>
        <p:blipFill rotWithShape="1">
          <a:blip r:embed="rId3">
            <a:alphaModFix/>
          </a:blip>
          <a:srcRect r="23165"/>
          <a:stretch/>
        </p:blipFill>
        <p:spPr>
          <a:xfrm>
            <a:off x="4186388" y="2359225"/>
            <a:ext cx="4645925" cy="2209800"/>
          </a:xfrm>
          <a:prstGeom prst="rect">
            <a:avLst/>
          </a:prstGeom>
          <a:noFill/>
          <a:ln>
            <a:noFill/>
          </a:ln>
        </p:spPr>
      </p:pic>
      <p:pic>
        <p:nvPicPr>
          <p:cNvPr id="81" name="Google Shape;81;p15"/>
          <p:cNvPicPr preferRelativeResize="0"/>
          <p:nvPr/>
        </p:nvPicPr>
        <p:blipFill>
          <a:blip r:embed="rId4">
            <a:alphaModFix/>
          </a:blip>
          <a:stretch>
            <a:fillRect/>
          </a:stretch>
        </p:blipFill>
        <p:spPr>
          <a:xfrm>
            <a:off x="405000" y="963000"/>
            <a:ext cx="3606025" cy="3606025"/>
          </a:xfrm>
          <a:prstGeom prst="rect">
            <a:avLst/>
          </a:prstGeom>
          <a:noFill/>
          <a:ln>
            <a:noFill/>
          </a:ln>
        </p:spPr>
      </p:pic>
      <p:sp>
        <p:nvSpPr>
          <p:cNvPr id="82" name="Google Shape;82;p15"/>
          <p:cNvSpPr txBox="1"/>
          <p:nvPr/>
        </p:nvSpPr>
        <p:spPr>
          <a:xfrm>
            <a:off x="4011025" y="790325"/>
            <a:ext cx="4645800" cy="170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Open Sans"/>
                <a:ea typeface="Open Sans"/>
                <a:cs typeface="Open Sans"/>
                <a:sym typeface="Open Sans"/>
              </a:rPr>
              <a:t>Definition</a:t>
            </a:r>
            <a:r>
              <a:rPr lang="en" sz="1200">
                <a:latin typeface="Open Sans"/>
                <a:ea typeface="Open Sans"/>
                <a:cs typeface="Open Sans"/>
                <a:sym typeface="Open Sans"/>
              </a:rPr>
              <a:t>: </a:t>
            </a:r>
            <a:r>
              <a:rPr lang="en" sz="1200">
                <a:solidFill>
                  <a:srgbClr val="111111"/>
                </a:solidFill>
                <a:highlight>
                  <a:srgbClr val="FFFFFF"/>
                </a:highlight>
                <a:latin typeface="Open Sans"/>
                <a:ea typeface="Open Sans"/>
                <a:cs typeface="Open Sans"/>
                <a:sym typeface="Open Sans"/>
              </a:rPr>
              <a:t>Redlining is an unethical practice that puts services (financial and otherwise) out of reach for residents of certain areas based on race or ethnicity. It can be seen in the systematic denial of mortgages, insurance, loans, and other financial services based on location (rather than an individual’s qualifications).Notably, the policy of redlining is felt the most by residents of minority neighborhoods.</a:t>
            </a:r>
            <a:endParaRPr sz="12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83475" y="-542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   </a:t>
            </a:r>
            <a:r>
              <a:rPr lang="en" sz="3000">
                <a:solidFill>
                  <a:srgbClr val="0000FF"/>
                </a:solidFill>
              </a:rPr>
              <a:t>It’s more than denying me housing,loans,etc.  </a:t>
            </a:r>
            <a:endParaRPr sz="3000">
              <a:solidFill>
                <a:srgbClr val="0000FF"/>
              </a:solidFill>
            </a:endParaRPr>
          </a:p>
        </p:txBody>
      </p:sp>
      <p:sp>
        <p:nvSpPr>
          <p:cNvPr id="88" name="Google Shape;88;p16"/>
          <p:cNvSpPr txBox="1">
            <a:spLocks noGrp="1"/>
          </p:cNvSpPr>
          <p:nvPr>
            <p:ph type="body" idx="1"/>
          </p:nvPr>
        </p:nvSpPr>
        <p:spPr>
          <a:xfrm>
            <a:off x="290825" y="532850"/>
            <a:ext cx="4343100" cy="42429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solidFill>
                  <a:srgbClr val="000000"/>
                </a:solidFill>
              </a:rPr>
              <a:t>“Groundbreaking research on the intersection of climate change and segregation reveals how racist banking practices banned by Congress 52 years ago continue to shape how black and lower-income Americans experience the effects of global warming”.</a:t>
            </a:r>
            <a:endParaRPr sz="1200">
              <a:solidFill>
                <a:srgbClr val="000000"/>
              </a:solidFill>
            </a:endParaRPr>
          </a:p>
          <a:p>
            <a:pPr marL="457200" lvl="0" indent="-304800" algn="l" rtl="0">
              <a:spcBef>
                <a:spcPts val="0"/>
              </a:spcBef>
              <a:spcAft>
                <a:spcPts val="0"/>
              </a:spcAft>
              <a:buSzPts val="1200"/>
              <a:buChar char="●"/>
            </a:pPr>
            <a:r>
              <a:rPr lang="en" sz="1200">
                <a:solidFill>
                  <a:srgbClr val="000000"/>
                </a:solidFill>
              </a:rPr>
              <a:t>“Among other things, researchers found that historical “redlining” of minority neighborhoods in more than 100 American cities has placed a </a:t>
            </a:r>
            <a:r>
              <a:rPr lang="en" sz="1200">
                <a:solidFill>
                  <a:srgbClr val="656565"/>
                </a:solidFill>
                <a:uFill>
                  <a:noFill/>
                </a:uFill>
                <a:hlinkClick r:id="rId3"/>
              </a:rPr>
              <a:t>heavier burden</a:t>
            </a:r>
            <a:r>
              <a:rPr lang="en" sz="1200">
                <a:solidFill>
                  <a:srgbClr val="000000"/>
                </a:solidFill>
              </a:rPr>
              <a:t> on residents from extreme heat than other communities, according to the findings published in the journal </a:t>
            </a:r>
            <a:r>
              <a:rPr lang="en" sz="1200" i="1">
                <a:solidFill>
                  <a:srgbClr val="000000"/>
                </a:solidFill>
              </a:rPr>
              <a:t>Climate”</a:t>
            </a:r>
            <a:r>
              <a:rPr lang="en" sz="1200">
                <a:solidFill>
                  <a:srgbClr val="000000"/>
                </a:solidFill>
              </a:rPr>
              <a:t>.</a:t>
            </a:r>
            <a:endParaRPr sz="1200">
              <a:solidFill>
                <a:srgbClr val="B2B2B2"/>
              </a:solidFill>
            </a:endParaRPr>
          </a:p>
          <a:p>
            <a:pPr marL="457200" lvl="0" indent="-304800" algn="l" rtl="0">
              <a:spcBef>
                <a:spcPts val="0"/>
              </a:spcBef>
              <a:spcAft>
                <a:spcPts val="0"/>
              </a:spcAft>
              <a:buSzPts val="1200"/>
              <a:buChar char="●"/>
            </a:pPr>
            <a:r>
              <a:rPr lang="en" sz="1200">
                <a:solidFill>
                  <a:srgbClr val="000000"/>
                </a:solidFill>
              </a:rPr>
              <a:t>“For instance, air pollution and extreme heat are killing inner-city residents at a higher rate than almost all other causes, according to experts. And as average temperatures continue to rise—contributing to what scientists call the “urban heat island effect”—death and illness from the effects of climate change are expected to rise further”.</a:t>
            </a:r>
            <a:endParaRPr sz="1200">
              <a:solidFill>
                <a:srgbClr val="000000"/>
              </a:solidFill>
            </a:endParaRPr>
          </a:p>
          <a:p>
            <a:pPr marL="457200" lvl="0" indent="0" algn="l" rtl="0">
              <a:spcBef>
                <a:spcPts val="0"/>
              </a:spcBef>
              <a:spcAft>
                <a:spcPts val="1600"/>
              </a:spcAft>
              <a:buNone/>
            </a:pPr>
            <a:endParaRPr sz="1100">
              <a:latin typeface="Times New Roman"/>
              <a:ea typeface="Times New Roman"/>
              <a:cs typeface="Times New Roman"/>
              <a:sym typeface="Times New Roman"/>
            </a:endParaRPr>
          </a:p>
        </p:txBody>
      </p:sp>
      <p:sp>
        <p:nvSpPr>
          <p:cNvPr id="89" name="Google Shape;89;p16"/>
          <p:cNvSpPr txBox="1"/>
          <p:nvPr/>
        </p:nvSpPr>
        <p:spPr>
          <a:xfrm>
            <a:off x="4432975" y="532850"/>
            <a:ext cx="4571100" cy="4429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2300"/>
              </a:spcBef>
              <a:spcAft>
                <a:spcPts val="0"/>
              </a:spcAft>
              <a:buClr>
                <a:schemeClr val="dk2"/>
              </a:buClr>
              <a:buSzPts val="1200"/>
              <a:buFont typeface="Open Sans"/>
              <a:buChar char="●"/>
            </a:pPr>
            <a:r>
              <a:rPr lang="en" sz="1200">
                <a:latin typeface="Open Sans"/>
                <a:ea typeface="Open Sans"/>
                <a:cs typeface="Open Sans"/>
                <a:sym typeface="Open Sans"/>
              </a:rPr>
              <a:t>“Mustafa Santiago Ali, vice president for environmental justice, climate and community revitalization at the National Wildlife Federation and former leader of the congressional Hip Hop Caucus, said at a recent political forum that air pollution is “an epidemic” in minority communities where residents are “literally dying for a breath of fresh air.”</a:t>
            </a:r>
            <a:endParaRPr sz="1200">
              <a:latin typeface="Open Sans"/>
              <a:ea typeface="Open Sans"/>
              <a:cs typeface="Open Sans"/>
              <a:sym typeface="Open Sans"/>
            </a:endParaRPr>
          </a:p>
          <a:p>
            <a:pPr marL="457200" lvl="0" indent="-304800" algn="l" rtl="0">
              <a:lnSpc>
                <a:spcPct val="115000"/>
              </a:lnSpc>
              <a:spcBef>
                <a:spcPts val="0"/>
              </a:spcBef>
              <a:spcAft>
                <a:spcPts val="0"/>
              </a:spcAft>
              <a:buClr>
                <a:schemeClr val="dk2"/>
              </a:buClr>
              <a:buSzPts val="1200"/>
              <a:buFont typeface="Open Sans"/>
              <a:buChar char="●"/>
            </a:pPr>
            <a:r>
              <a:rPr lang="en" sz="1200">
                <a:latin typeface="Open Sans"/>
                <a:ea typeface="Open Sans"/>
                <a:cs typeface="Open Sans"/>
                <a:sym typeface="Open Sans"/>
              </a:rPr>
              <a:t>“In fact, historically redlined districts are on average 5 degrees Fahrenheit warmer than non-redlined districts, the study shows”. </a:t>
            </a:r>
            <a:endParaRPr sz="1200">
              <a:latin typeface="Open Sans"/>
              <a:ea typeface="Open Sans"/>
              <a:cs typeface="Open Sans"/>
              <a:sym typeface="Open Sans"/>
            </a:endParaRPr>
          </a:p>
          <a:p>
            <a:pPr marL="457200" lvl="0" indent="-304800" algn="l" rtl="0">
              <a:lnSpc>
                <a:spcPct val="115000"/>
              </a:lnSpc>
              <a:spcBef>
                <a:spcPts val="0"/>
              </a:spcBef>
              <a:spcAft>
                <a:spcPts val="0"/>
              </a:spcAft>
              <a:buClr>
                <a:schemeClr val="dk2"/>
              </a:buClr>
              <a:buSzPts val="1200"/>
              <a:buFont typeface="Open Sans"/>
              <a:buChar char="●"/>
            </a:pPr>
            <a:r>
              <a:rPr lang="en" sz="1200">
                <a:latin typeface="Open Sans"/>
                <a:ea typeface="Open Sans"/>
                <a:cs typeface="Open Sans"/>
                <a:sym typeface="Open Sans"/>
              </a:rPr>
              <a:t>“Those experiencing elevated temperatures face substantially higher risk of heatstroke and other heat-related illnesses, experts say, with the greatest risk to vulnerable populations whose homes lack air conditioning or adequate ventilation”.</a:t>
            </a:r>
            <a:endParaRPr sz="12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218175"/>
            <a:ext cx="6245100" cy="48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222222"/>
                </a:solidFill>
                <a:highlight>
                  <a:srgbClr val="FFFFFF"/>
                </a:highlight>
              </a:rPr>
              <a:t> </a:t>
            </a:r>
            <a:r>
              <a:rPr lang="en" sz="2600">
                <a:solidFill>
                  <a:srgbClr val="0000FF"/>
                </a:solidFill>
                <a:highlight>
                  <a:srgbClr val="FFFFFF"/>
                </a:highlight>
              </a:rPr>
              <a:t>The Fair Housing Act of 1968</a:t>
            </a:r>
            <a:endParaRPr sz="2600">
              <a:solidFill>
                <a:srgbClr val="0000FF"/>
              </a:solidFill>
            </a:endParaRPr>
          </a:p>
        </p:txBody>
      </p:sp>
      <p:sp>
        <p:nvSpPr>
          <p:cNvPr id="95" name="Google Shape;95;p17"/>
          <p:cNvSpPr txBox="1">
            <a:spLocks noGrp="1"/>
          </p:cNvSpPr>
          <p:nvPr>
            <p:ph type="body" idx="1"/>
          </p:nvPr>
        </p:nvSpPr>
        <p:spPr>
          <a:xfrm>
            <a:off x="311700" y="777400"/>
            <a:ext cx="4050000" cy="38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50">
              <a:solidFill>
                <a:srgbClr val="000000"/>
              </a:solidFill>
              <a:latin typeface="Arial"/>
              <a:ea typeface="Arial"/>
              <a:cs typeface="Arial"/>
              <a:sym typeface="Arial"/>
            </a:endParaRPr>
          </a:p>
          <a:p>
            <a:pPr marL="0" lvl="0" indent="0" algn="l" rtl="0">
              <a:spcBef>
                <a:spcPts val="1600"/>
              </a:spcBef>
              <a:spcAft>
                <a:spcPts val="1600"/>
              </a:spcAft>
              <a:buNone/>
            </a:pPr>
            <a:r>
              <a:rPr lang="en" sz="1400">
                <a:solidFill>
                  <a:srgbClr val="000000"/>
                </a:solidFill>
              </a:rPr>
              <a:t>“April 11, 1968, President Lyndon Johnson signed the Civil Rights Act of 1968, which was meant as a follow-up to the Civil Rights Act of 1964. The 1968 Act expanded on previous acts and prohibited discrimination concerning the sale, rental, and financing of housing based on race, religion, national origin, sex, (and as amended) handicap and family status. Title VIII of the Act is also known as the Fair Housing Act (of 1968)”.</a:t>
            </a:r>
            <a:endParaRPr sz="1400"/>
          </a:p>
        </p:txBody>
      </p:sp>
      <p:pic>
        <p:nvPicPr>
          <p:cNvPr id="96" name="Google Shape;96;p17"/>
          <p:cNvPicPr preferRelativeResize="0"/>
          <p:nvPr/>
        </p:nvPicPr>
        <p:blipFill>
          <a:blip r:embed="rId3">
            <a:alphaModFix/>
          </a:blip>
          <a:stretch>
            <a:fillRect/>
          </a:stretch>
        </p:blipFill>
        <p:spPr>
          <a:xfrm>
            <a:off x="4314125" y="705976"/>
            <a:ext cx="4669725" cy="42830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4983650" y="1080639"/>
            <a:ext cx="4160349" cy="2868160"/>
          </a:xfrm>
          <a:prstGeom prst="rect">
            <a:avLst/>
          </a:prstGeom>
          <a:noFill/>
          <a:ln>
            <a:noFill/>
          </a:ln>
        </p:spPr>
      </p:pic>
      <p:sp>
        <p:nvSpPr>
          <p:cNvPr id="102" name="Google Shape;102;p18"/>
          <p:cNvSpPr txBox="1"/>
          <p:nvPr/>
        </p:nvSpPr>
        <p:spPr>
          <a:xfrm>
            <a:off x="123700" y="247400"/>
            <a:ext cx="4938300" cy="38346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800"/>
              </a:spcBef>
              <a:spcAft>
                <a:spcPts val="0"/>
              </a:spcAft>
              <a:buNone/>
            </a:pPr>
            <a:r>
              <a:rPr lang="en" sz="2600" b="1">
                <a:solidFill>
                  <a:srgbClr val="0000FF"/>
                </a:solidFill>
                <a:latin typeface="PT Sans Narrow"/>
                <a:ea typeface="PT Sans Narrow"/>
                <a:cs typeface="PT Sans Narrow"/>
                <a:sym typeface="PT Sans Narrow"/>
              </a:rPr>
              <a:t>    History of Housing Discrimination </a:t>
            </a:r>
            <a:endParaRPr sz="2600" b="1">
              <a:solidFill>
                <a:srgbClr val="0000FF"/>
              </a:solidFill>
              <a:latin typeface="PT Sans Narrow"/>
              <a:ea typeface="PT Sans Narrow"/>
              <a:cs typeface="PT Sans Narrow"/>
              <a:sym typeface="PT Sans Narrow"/>
            </a:endParaRPr>
          </a:p>
          <a:p>
            <a:pPr marL="0" marR="0" lvl="0" indent="0" algn="l" rtl="0">
              <a:lnSpc>
                <a:spcPct val="115000"/>
              </a:lnSpc>
              <a:spcBef>
                <a:spcPts val="800"/>
              </a:spcBef>
              <a:spcAft>
                <a:spcPts val="0"/>
              </a:spcAft>
              <a:buNone/>
            </a:pPr>
            <a:r>
              <a:rPr lang="en" sz="1300">
                <a:solidFill>
                  <a:srgbClr val="282828"/>
                </a:solidFill>
                <a:latin typeface="Open Sans"/>
                <a:ea typeface="Open Sans"/>
                <a:cs typeface="Open Sans"/>
                <a:sym typeface="Open Sans"/>
              </a:rPr>
              <a:t>Fifty years after the abolition of slavery, local governments continued to legally enforce housing </a:t>
            </a:r>
            <a:r>
              <a:rPr lang="en" sz="1300">
                <a:solidFill>
                  <a:srgbClr val="282828"/>
                </a:solidFill>
                <a:uFill>
                  <a:noFill/>
                </a:uFill>
                <a:latin typeface="Open Sans"/>
                <a:ea typeface="Open Sans"/>
                <a:cs typeface="Open Sans"/>
                <a:sym typeface="Open Sans"/>
                <a:hlinkClick r:id="rId4"/>
              </a:rPr>
              <a:t>segregation</a:t>
            </a:r>
            <a:r>
              <a:rPr lang="en" sz="1300">
                <a:solidFill>
                  <a:srgbClr val="282828"/>
                </a:solidFill>
                <a:latin typeface="Open Sans"/>
                <a:ea typeface="Open Sans"/>
                <a:cs typeface="Open Sans"/>
                <a:sym typeface="Open Sans"/>
              </a:rPr>
              <a:t> through </a:t>
            </a:r>
            <a:r>
              <a:rPr lang="en" sz="1300" b="1">
                <a:solidFill>
                  <a:srgbClr val="282828"/>
                </a:solidFill>
                <a:latin typeface="Open Sans"/>
                <a:ea typeface="Open Sans"/>
                <a:cs typeface="Open Sans"/>
                <a:sym typeface="Open Sans"/>
              </a:rPr>
              <a:t>exclusionary zoning laws</a:t>
            </a:r>
            <a:r>
              <a:rPr lang="en" sz="1300">
                <a:solidFill>
                  <a:srgbClr val="282828"/>
                </a:solidFill>
                <a:latin typeface="Open Sans"/>
                <a:ea typeface="Open Sans"/>
                <a:cs typeface="Open Sans"/>
                <a:sym typeface="Open Sans"/>
              </a:rPr>
              <a:t>, city ordinances which prohibited the </a:t>
            </a:r>
            <a:r>
              <a:rPr lang="en" sz="1300">
                <a:solidFill>
                  <a:srgbClr val="282828"/>
                </a:solidFill>
                <a:uFill>
                  <a:noFill/>
                </a:uFill>
                <a:latin typeface="Open Sans"/>
                <a:ea typeface="Open Sans"/>
                <a:cs typeface="Open Sans"/>
                <a:sym typeface="Open Sans"/>
                <a:hlinkClick r:id="rId5"/>
              </a:rPr>
              <a:t>sale of property</a:t>
            </a:r>
            <a:r>
              <a:rPr lang="en" sz="1300">
                <a:solidFill>
                  <a:srgbClr val="282828"/>
                </a:solidFill>
                <a:latin typeface="Open Sans"/>
                <a:ea typeface="Open Sans"/>
                <a:cs typeface="Open Sans"/>
                <a:sym typeface="Open Sans"/>
              </a:rPr>
              <a:t> to Black people. In 1917, when the Supreme Court ruled these zoning laws unconstitutional, homeowners swiftly replaced them with </a:t>
            </a:r>
            <a:r>
              <a:rPr lang="en" sz="1300" b="1">
                <a:solidFill>
                  <a:srgbClr val="282828"/>
                </a:solidFill>
                <a:latin typeface="Open Sans"/>
                <a:ea typeface="Open Sans"/>
                <a:cs typeface="Open Sans"/>
                <a:sym typeface="Open Sans"/>
              </a:rPr>
              <a:t>racially restrictive covenants</a:t>
            </a:r>
            <a:r>
              <a:rPr lang="en" sz="1300">
                <a:solidFill>
                  <a:srgbClr val="282828"/>
                </a:solidFill>
                <a:latin typeface="Open Sans"/>
                <a:ea typeface="Open Sans"/>
                <a:cs typeface="Open Sans"/>
                <a:sym typeface="Open Sans"/>
              </a:rPr>
              <a:t>, agreements between property owners which banned the sale of homes in a neighborhood to certain racial groups.</a:t>
            </a:r>
            <a:endParaRPr sz="1300">
              <a:solidFill>
                <a:srgbClr val="282828"/>
              </a:solidFill>
              <a:latin typeface="Open Sans"/>
              <a:ea typeface="Open Sans"/>
              <a:cs typeface="Open Sans"/>
              <a:sym typeface="Open Sans"/>
            </a:endParaRPr>
          </a:p>
          <a:p>
            <a:pPr marL="0" marR="0" lvl="0" indent="0" algn="l" rtl="0">
              <a:lnSpc>
                <a:spcPct val="115000"/>
              </a:lnSpc>
              <a:spcBef>
                <a:spcPts val="800"/>
              </a:spcBef>
              <a:spcAft>
                <a:spcPts val="0"/>
              </a:spcAft>
              <a:buNone/>
            </a:pPr>
            <a:r>
              <a:rPr lang="en" sz="1300">
                <a:solidFill>
                  <a:srgbClr val="282828"/>
                </a:solidFill>
                <a:latin typeface="Open Sans"/>
                <a:ea typeface="Open Sans"/>
                <a:cs typeface="Open Sans"/>
                <a:sym typeface="Open Sans"/>
              </a:rPr>
              <a:t>By the time the Supreme Court found racially restrictive covenants themselves unconstitutional in 1947, the practice was so widespread that these agreements were difficult to invalidate and almost impossible to reverse. According to a </a:t>
            </a:r>
            <a:r>
              <a:rPr lang="en" sz="1300">
                <a:solidFill>
                  <a:srgbClr val="282828"/>
                </a:solidFill>
                <a:uFill>
                  <a:noFill/>
                </a:uFill>
                <a:latin typeface="Open Sans"/>
                <a:ea typeface="Open Sans"/>
                <a:cs typeface="Open Sans"/>
                <a:sym typeface="Open Sans"/>
                <a:hlinkClick r:id="rId6"/>
              </a:rPr>
              <a:t>magazine article</a:t>
            </a:r>
            <a:r>
              <a:rPr lang="en" sz="1300">
                <a:solidFill>
                  <a:srgbClr val="282828"/>
                </a:solidFill>
                <a:latin typeface="Open Sans"/>
                <a:ea typeface="Open Sans"/>
                <a:cs typeface="Open Sans"/>
                <a:sym typeface="Open Sans"/>
              </a:rPr>
              <a:t>, 80% of neighborhoods in Chicago and Los Angeles carried racially restrictive covenants by 1940.</a:t>
            </a:r>
            <a:endParaRPr sz="1300">
              <a:solidFill>
                <a:srgbClr val="282828"/>
              </a:solidFill>
              <a:latin typeface="Open Sans"/>
              <a:ea typeface="Open Sans"/>
              <a:cs typeface="Open Sans"/>
              <a:sym typeface="Open Sans"/>
            </a:endParaRPr>
          </a:p>
          <a:p>
            <a:pPr marL="0" lvl="0" indent="0" algn="l" rtl="0">
              <a:spcBef>
                <a:spcPts val="800"/>
              </a:spcBef>
              <a:spcAft>
                <a:spcPts val="0"/>
              </a:spcAft>
              <a:buNone/>
            </a:pP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00950" y="114175"/>
            <a:ext cx="7231500" cy="9954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2400">
                <a:solidFill>
                  <a:srgbClr val="0000FF"/>
                </a:solidFill>
                <a:latin typeface="Georgia"/>
                <a:ea typeface="Georgia"/>
                <a:cs typeface="Georgia"/>
                <a:sym typeface="Georgia"/>
              </a:rPr>
              <a:t>“</a:t>
            </a:r>
            <a:r>
              <a:rPr lang="en" sz="2400">
                <a:solidFill>
                  <a:srgbClr val="0000FF"/>
                </a:solidFill>
              </a:rPr>
              <a:t>Redlining was banned 50 years ago. It’s still hurting minorities today.”</a:t>
            </a:r>
            <a:endParaRPr sz="2400">
              <a:solidFill>
                <a:srgbClr val="0000FF"/>
              </a:solidFill>
            </a:endParaRPr>
          </a:p>
          <a:p>
            <a:pPr marL="0" lvl="0" indent="0" algn="l" rtl="0">
              <a:spcBef>
                <a:spcPts val="1200"/>
              </a:spcBef>
              <a:spcAft>
                <a:spcPts val="0"/>
              </a:spcAft>
              <a:buNone/>
            </a:pPr>
            <a:endParaRPr/>
          </a:p>
        </p:txBody>
      </p:sp>
      <p:sp>
        <p:nvSpPr>
          <p:cNvPr id="108" name="Google Shape;108;p19"/>
          <p:cNvSpPr txBox="1">
            <a:spLocks noGrp="1"/>
          </p:cNvSpPr>
          <p:nvPr>
            <p:ph type="body" idx="1"/>
          </p:nvPr>
        </p:nvSpPr>
        <p:spPr>
          <a:xfrm>
            <a:off x="418675" y="1227450"/>
            <a:ext cx="4214100" cy="379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a:solidFill>
                  <a:srgbClr val="000000"/>
                </a:solidFill>
              </a:rPr>
              <a:t>Tracy Jan, of The Washington Post, wrote this article that looked at racial discrimination in mortgage lending in the 1930s shaped the demographic and wealth patterns of American communities today.” In it she talks about how redlining encouraged loans in these neighborhoods to be unavailable or very expensive, making it more difficult for low-income minorities to buy homes and setting the stage for the country’s persistent </a:t>
            </a:r>
            <a:r>
              <a:rPr lang="en" sz="1300">
                <a:solidFill>
                  <a:srgbClr val="000000"/>
                </a:solidFill>
                <a:uFill>
                  <a:noFill/>
                </a:uFill>
                <a:hlinkClick r:id="rId3"/>
              </a:rPr>
              <a:t>racial wealth gap</a:t>
            </a:r>
            <a:r>
              <a:rPr lang="en" sz="1300">
                <a:solidFill>
                  <a:srgbClr val="000000"/>
                </a:solidFill>
              </a:rPr>
              <a:t>. And homeownership being the number-one method of accumulating wealth, the effects of these policies create more hurdles for the poor is a permanent underclass that’s disproportionately minority,the racial disparity is reflected in the city’s poverty statistics. </a:t>
            </a:r>
            <a:endParaRPr sz="1300">
              <a:solidFill>
                <a:srgbClr val="000000"/>
              </a:solidFill>
            </a:endParaRPr>
          </a:p>
        </p:txBody>
      </p:sp>
      <p:pic>
        <p:nvPicPr>
          <p:cNvPr id="109" name="Google Shape;109;p19" descr="Core City Growth Mainly Below Poverty Line | Newgeography.com"/>
          <p:cNvPicPr preferRelativeResize="0"/>
          <p:nvPr/>
        </p:nvPicPr>
        <p:blipFill>
          <a:blip r:embed="rId4">
            <a:alphaModFix/>
          </a:blip>
          <a:stretch>
            <a:fillRect/>
          </a:stretch>
        </p:blipFill>
        <p:spPr>
          <a:xfrm>
            <a:off x="4768825" y="1333525"/>
            <a:ext cx="4213974" cy="341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Racial Segregation by Income</a:t>
            </a:r>
            <a:endParaRPr/>
          </a:p>
        </p:txBody>
      </p:sp>
      <p:sp>
        <p:nvSpPr>
          <p:cNvPr id="115" name="Google Shape;115;p20"/>
          <p:cNvSpPr txBox="1">
            <a:spLocks noGrp="1"/>
          </p:cNvSpPr>
          <p:nvPr>
            <p:ph type="body" idx="1"/>
          </p:nvPr>
        </p:nvSpPr>
        <p:spPr>
          <a:xfrm>
            <a:off x="196800" y="1520550"/>
            <a:ext cx="4533900" cy="299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We refer to the uneven geographic distribution of families of different income levels within a metropolitan area “family income segregation,” or more simply “income segregation.” Our use of the term “segregation” is descriptive; it denotes the extent to which families of different income live in different neighborhoods.</a:t>
            </a:r>
            <a:endParaRPr/>
          </a:p>
        </p:txBody>
      </p:sp>
      <p:pic>
        <p:nvPicPr>
          <p:cNvPr id="116" name="Google Shape;116;p20"/>
          <p:cNvPicPr preferRelativeResize="0"/>
          <p:nvPr/>
        </p:nvPicPr>
        <p:blipFill>
          <a:blip r:embed="rId3">
            <a:alphaModFix/>
          </a:blip>
          <a:stretch>
            <a:fillRect/>
          </a:stretch>
        </p:blipFill>
        <p:spPr>
          <a:xfrm>
            <a:off x="5303277" y="354250"/>
            <a:ext cx="3604000" cy="3852601"/>
          </a:xfrm>
          <a:prstGeom prst="rect">
            <a:avLst/>
          </a:prstGeom>
          <a:noFill/>
          <a:ln>
            <a:noFill/>
          </a:ln>
        </p:spPr>
      </p:pic>
      <p:sp>
        <p:nvSpPr>
          <p:cNvPr id="117" name="Google Shape;117;p20"/>
          <p:cNvSpPr txBox="1"/>
          <p:nvPr/>
        </p:nvSpPr>
        <p:spPr>
          <a:xfrm>
            <a:off x="1060975" y="2198500"/>
            <a:ext cx="60000" cy="1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ctrTitle"/>
          </p:nvPr>
        </p:nvSpPr>
        <p:spPr>
          <a:xfrm>
            <a:off x="1003650" y="13550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a:t>The Housing Crisis of 2008</a:t>
            </a:r>
            <a:endParaRPr sz="4500"/>
          </a:p>
        </p:txBody>
      </p:sp>
      <p:sp>
        <p:nvSpPr>
          <p:cNvPr id="123" name="Google Shape;123;p21"/>
          <p:cNvSpPr txBox="1">
            <a:spLocks noGrp="1"/>
          </p:cNvSpPr>
          <p:nvPr>
            <p:ph type="subTitle" idx="1"/>
          </p:nvPr>
        </p:nvSpPr>
        <p:spPr>
          <a:xfrm>
            <a:off x="2097600" y="2434975"/>
            <a:ext cx="4948800" cy="1272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a:t>“The foreclosure crisis and the conditions that bred it have become the hallmarks of the economic downturn and deepening inequality that the United States continues to suffer”(DasGupta, 2015, pg 51).</a:t>
            </a:r>
            <a:endParaRPr sz="1600"/>
          </a:p>
          <a:p>
            <a:pPr marL="0" lvl="0" indent="0" algn="ctr" rtl="0">
              <a:lnSpc>
                <a:spcPct val="100000"/>
              </a:lnSpc>
              <a:spcBef>
                <a:spcPts val="0"/>
              </a:spcBef>
              <a:spcAft>
                <a:spcPts val="0"/>
              </a:spcAft>
              <a:buNone/>
            </a:pPr>
            <a:endParaRPr sz="1300">
              <a:solidFill>
                <a:srgbClr val="666666"/>
              </a:solidFill>
            </a:endParaRPr>
          </a:p>
          <a:p>
            <a:pPr marL="0" lvl="0" indent="0" algn="ctr" rtl="0">
              <a:lnSpc>
                <a:spcPct val="100000"/>
              </a:lnSpc>
              <a:spcBef>
                <a:spcPts val="0"/>
              </a:spcBef>
              <a:spcAft>
                <a:spcPts val="0"/>
              </a:spcAft>
              <a:buNone/>
            </a:pPr>
            <a:endParaRPr sz="1400">
              <a:solidFill>
                <a:srgbClr val="000000"/>
              </a:solidFill>
            </a:endParaRPr>
          </a:p>
          <a:p>
            <a:pPr marL="0" lvl="0" indent="0" algn="ctr" rtl="0">
              <a:lnSpc>
                <a:spcPct val="100000"/>
              </a:lnSpc>
              <a:spcBef>
                <a:spcPts val="0"/>
              </a:spcBef>
              <a:spcAft>
                <a:spcPts val="0"/>
              </a:spcAft>
              <a:buNone/>
            </a:pPr>
            <a:endParaRPr sz="1300">
              <a:solidFill>
                <a:srgbClr val="666666"/>
              </a:solidFill>
            </a:endParaRPr>
          </a:p>
          <a:p>
            <a:pPr marL="0" lvl="0" indent="0" algn="ctr" rtl="0">
              <a:spcBef>
                <a:spcPts val="0"/>
              </a:spcBef>
              <a:spcAft>
                <a:spcPts val="0"/>
              </a:spcAft>
              <a:buNone/>
            </a:pPr>
            <a:endParaRPr sz="1400">
              <a:solidFill>
                <a:srgbClr val="000000"/>
              </a:solidFill>
            </a:endParaRPr>
          </a:p>
          <a:p>
            <a:pPr marL="0" lvl="0" indent="0" algn="ctr" rtl="0">
              <a:spcBef>
                <a:spcPts val="0"/>
              </a:spcBef>
              <a:spcAft>
                <a:spcPts val="0"/>
              </a:spcAft>
              <a:buNone/>
            </a:pPr>
            <a:endParaRPr sz="1400">
              <a:solidFill>
                <a:srgbClr val="000000"/>
              </a:solidFill>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2664</Words>
  <Application>Microsoft Macintosh PowerPoint</Application>
  <PresentationFormat>On-screen Show (16:9)</PresentationFormat>
  <Paragraphs>132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Open Sans</vt:lpstr>
      <vt:lpstr>Georgia</vt:lpstr>
      <vt:lpstr>Times New Roman</vt:lpstr>
      <vt:lpstr>Arial</vt:lpstr>
      <vt:lpstr>PT Sans Narrow</vt:lpstr>
      <vt:lpstr>Tropic</vt:lpstr>
      <vt:lpstr>Housing Structure and Inequality in the United States</vt:lpstr>
      <vt:lpstr>Overview</vt:lpstr>
      <vt:lpstr>                                   Redlining</vt:lpstr>
      <vt:lpstr>   It’s more than denying me housing,loans,etc.  </vt:lpstr>
      <vt:lpstr> The Fair Housing Act of 1968</vt:lpstr>
      <vt:lpstr>PowerPoint Presentation</vt:lpstr>
      <vt:lpstr>“Redlining was banned 50 years ago. It’s still hurting minorities today.” </vt:lpstr>
      <vt:lpstr>Racial Segregation by Income</vt:lpstr>
      <vt:lpstr>The Housing Crisis of 2008</vt:lpstr>
      <vt:lpstr>Where it Began: The Glass-Steagall Act</vt:lpstr>
      <vt:lpstr>The Housing Bubble Burst: Mortgage Rates</vt:lpstr>
      <vt:lpstr>The Housing Bubble: Subprime &amp; Alt-A Loans</vt:lpstr>
      <vt:lpstr>Subprime and Alt-A Loans</vt:lpstr>
      <vt:lpstr>Rent Inequality</vt:lpstr>
      <vt:lpstr>Overview of the Study</vt:lpstr>
      <vt:lpstr>The Longitudinal Model</vt:lpstr>
      <vt:lpstr>The Cross-Sectional Model</vt:lpstr>
      <vt:lpstr>Homeownership vs. Renting Statistics: </vt:lpstr>
      <vt:lpstr>Renters:</vt:lpstr>
      <vt:lpstr>Differences between Renting and Homeownership:</vt:lpstr>
      <vt:lpstr>Homelessness in the United States</vt:lpstr>
      <vt:lpstr>PowerPoint Presentation</vt:lpstr>
      <vt:lpstr>Homelessness Statistics</vt:lpstr>
      <vt:lpstr>What Accounts for Homelessness</vt:lpstr>
      <vt:lpstr>In Conclusion,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Structure and Inequality in the United States</dc:title>
  <cp:lastModifiedBy>Thomas N. Baker</cp:lastModifiedBy>
  <cp:revision>1</cp:revision>
  <dcterms:modified xsi:type="dcterms:W3CDTF">2020-04-23T20:39:53Z</dcterms:modified>
</cp:coreProperties>
</file>