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Lato" panose="020F0502020204030203" pitchFamily="34" charset="77"/>
      <p:regular r:id="rId22"/>
      <p:bold r:id="rId23"/>
      <p:italic r:id="rId24"/>
      <p:boldItalic r:id="rId25"/>
    </p:embeddedFont>
    <p:embeddedFont>
      <p:font typeface="Raleway" panose="020B0503030101060003" pitchFamily="34" charset="77"/>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136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8E7285-3496-41A1-809C-550A359F5CDF}">
  <a:tblStyle styleId="{DB8E7285-3496-41A1-809C-550A359F5C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4"/>
  </p:normalViewPr>
  <p:slideViewPr>
    <p:cSldViewPr snapToGrid="0">
      <p:cViewPr varScale="1">
        <p:scale>
          <a:sx n="126" d="100"/>
          <a:sy n="126" d="100"/>
        </p:scale>
        <p:origin x="704" y="176"/>
      </p:cViewPr>
      <p:guideLst>
        <p:guide orient="horz" pos="1620"/>
        <p:guide pos="2880"/>
        <p:guide pos="1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34874599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3487459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3498b99ae_3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3498b99ae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34874599d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34874599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331176e3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331176e3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3498b99a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3498b99a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3498b99ae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3498b99ae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3498b99ae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3498b99ae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3da792af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3da792a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3498b99ae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83498b99a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3047c3e1e82b01d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3047c3e1e82b01d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3b9fa0024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3b9fa0024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331176e3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331176e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331176e3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331176e3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34874599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34874599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33b96d8c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33b96d8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3498b99ae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3498b99ae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3498b99ae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3498b99ae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3498b99ae_4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3498b99ae_4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bls.gov/news.release/pdf/empsit.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nwlc.org/wp-content/uploads/2017/08/Low-Wage-Jobs-are-Womens-Jobs.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www.lexingtonlaw.com/blog/finance/welfare-statistics.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equitablegrowth.org/fact"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Inequalities of Employment Within the U.S.</a:t>
            </a:r>
            <a:endParaRPr/>
          </a:p>
        </p:txBody>
      </p:sp>
      <p:sp>
        <p:nvSpPr>
          <p:cNvPr id="87" name="Google Shape;87;p13"/>
          <p:cNvSpPr txBox="1">
            <a:spLocks noGrp="1"/>
          </p:cNvSpPr>
          <p:nvPr>
            <p:ph type="subTitle" idx="1"/>
          </p:nvPr>
        </p:nvSpPr>
        <p:spPr>
          <a:xfrm>
            <a:off x="249750" y="3156375"/>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By: Conor Brooks, Lucas Knight, Allison Smith, Kayla Medina, and Mitchell Spaulding</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Effects of Capitalism</a:t>
            </a:r>
            <a:endParaRPr/>
          </a:p>
        </p:txBody>
      </p:sp>
      <p:sp>
        <p:nvSpPr>
          <p:cNvPr id="155" name="Google Shape;155;p22"/>
          <p:cNvSpPr txBox="1">
            <a:spLocks noGrp="1"/>
          </p:cNvSpPr>
          <p:nvPr>
            <p:ph type="body" idx="1"/>
          </p:nvPr>
        </p:nvSpPr>
        <p:spPr>
          <a:xfrm>
            <a:off x="761275" y="1781425"/>
            <a:ext cx="8219100" cy="112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rgbClr val="000000"/>
                </a:solidFill>
                <a:highlight>
                  <a:srgbClr val="FFFFFF"/>
                </a:highlight>
              </a:rPr>
              <a:t>The labor market has been adversely affected by the inequalities of Capitalism which disadvantages those with low to no economic status including the unemployed, those in poverty, and the working class. The rich and those who hold the most power in society benefit from these disadvantages.</a:t>
            </a:r>
            <a:endParaRPr sz="1400">
              <a:solidFill>
                <a:srgbClr val="000000"/>
              </a:solidFill>
              <a:highlight>
                <a:srgbClr val="FFFFFF"/>
              </a:highlight>
            </a:endParaRPr>
          </a:p>
          <a:p>
            <a:pPr marL="0" lvl="0" indent="0" algn="l" rtl="0">
              <a:lnSpc>
                <a:spcPct val="100000"/>
              </a:lnSpc>
              <a:spcBef>
                <a:spcPts val="1600"/>
              </a:spcBef>
              <a:spcAft>
                <a:spcPts val="0"/>
              </a:spcAft>
              <a:buNone/>
            </a:pPr>
            <a:r>
              <a:rPr lang="en" sz="1400">
                <a:solidFill>
                  <a:srgbClr val="000000"/>
                </a:solidFill>
                <a:highlight>
                  <a:srgbClr val="FFFFFF"/>
                </a:highlight>
              </a:rPr>
              <a:t>As of 2018, the richest 10% held 70% of the total household wealth while the poorest 50% are being decimated by the rising inequality.</a:t>
            </a:r>
            <a:r>
              <a:rPr lang="en" sz="1400" b="1">
                <a:solidFill>
                  <a:srgbClr val="000000"/>
                </a:solidFill>
                <a:highlight>
                  <a:srgbClr val="FFFFFF"/>
                </a:highlight>
              </a:rPr>
              <a:t> </a:t>
            </a:r>
            <a:endParaRPr sz="1200" b="1">
              <a:solidFill>
                <a:srgbClr val="000000"/>
              </a:solidFill>
              <a:highlight>
                <a:srgbClr val="FFFFFF"/>
              </a:highlight>
            </a:endParaRPr>
          </a:p>
          <a:p>
            <a:pPr marL="0" lvl="0" indent="0" algn="l" rtl="0">
              <a:lnSpc>
                <a:spcPct val="100000"/>
              </a:lnSpc>
              <a:spcBef>
                <a:spcPts val="1600"/>
              </a:spcBef>
              <a:spcAft>
                <a:spcPts val="0"/>
              </a:spcAft>
              <a:buNone/>
            </a:pPr>
            <a:endParaRPr sz="1400">
              <a:solidFill>
                <a:srgbClr val="000000"/>
              </a:solidFill>
              <a:highlight>
                <a:srgbClr val="FFFFFF"/>
              </a:highlight>
              <a:latin typeface="Times New Roman"/>
              <a:ea typeface="Times New Roman"/>
              <a:cs typeface="Times New Roman"/>
              <a:sym typeface="Times New Roman"/>
            </a:endParaRPr>
          </a:p>
          <a:p>
            <a:pPr marL="0" lvl="0" indent="0" algn="l" rtl="0">
              <a:spcBef>
                <a:spcPts val="1600"/>
              </a:spcBef>
              <a:spcAft>
                <a:spcPts val="0"/>
              </a:spcAft>
              <a:buNone/>
            </a:pPr>
            <a:endParaRPr sz="1400" i="1">
              <a:solidFill>
                <a:srgbClr val="000000"/>
              </a:solidFill>
              <a:highlight>
                <a:srgbClr val="FFFFFF"/>
              </a:highlight>
              <a:latin typeface="Times New Roman"/>
              <a:ea typeface="Times New Roman"/>
              <a:cs typeface="Times New Roman"/>
              <a:sym typeface="Times New Roman"/>
            </a:endParaRPr>
          </a:p>
          <a:p>
            <a:pPr marL="0" lvl="0" indent="0" algn="l" rtl="0">
              <a:spcBef>
                <a:spcPts val="1600"/>
              </a:spcBef>
              <a:spcAft>
                <a:spcPts val="1600"/>
              </a:spcAft>
              <a:buNone/>
            </a:pPr>
            <a:endParaRPr sz="1400">
              <a:solidFill>
                <a:srgbClr val="000000"/>
              </a:solidFill>
              <a:highlight>
                <a:srgbClr val="FFFFFF"/>
              </a:highlight>
              <a:latin typeface="Times New Roman"/>
              <a:ea typeface="Times New Roman"/>
              <a:cs typeface="Times New Roman"/>
              <a:sym typeface="Times New Roman"/>
            </a:endParaRPr>
          </a:p>
        </p:txBody>
      </p:sp>
      <p:pic>
        <p:nvPicPr>
          <p:cNvPr id="156" name="Google Shape;156;p22"/>
          <p:cNvPicPr preferRelativeResize="0"/>
          <p:nvPr/>
        </p:nvPicPr>
        <p:blipFill>
          <a:blip r:embed="rId3">
            <a:alphaModFix/>
          </a:blip>
          <a:stretch>
            <a:fillRect/>
          </a:stretch>
        </p:blipFill>
        <p:spPr>
          <a:xfrm>
            <a:off x="1942250" y="3179825"/>
            <a:ext cx="5184276" cy="1811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 Capitalism the Root of all Evil? </a:t>
            </a:r>
            <a:endParaRPr/>
          </a:p>
        </p:txBody>
      </p:sp>
      <p:sp>
        <p:nvSpPr>
          <p:cNvPr id="162" name="Google Shape;162;p23"/>
          <p:cNvSpPr txBox="1">
            <a:spLocks noGrp="1"/>
          </p:cNvSpPr>
          <p:nvPr>
            <p:ph type="body" idx="1"/>
          </p:nvPr>
        </p:nvSpPr>
        <p:spPr>
          <a:xfrm>
            <a:off x="729450" y="1853850"/>
            <a:ext cx="4823100" cy="277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Capitalism is dependent on the decisions of those with the most political and economic power with the sole goal of gaining profit, and if they are unable to acquire profit then unemployment occurs. Essentially, there is a small percentage of wealthy individuals that make decisions based on supply and demand that gamble with the jobs of those that provide labor.</a:t>
            </a:r>
            <a:endParaRPr>
              <a:solidFill>
                <a:srgbClr val="000000"/>
              </a:solidFill>
            </a:endParaRPr>
          </a:p>
          <a:p>
            <a:pPr marL="0" lvl="0" indent="0" algn="l" rtl="0">
              <a:spcBef>
                <a:spcPts val="1600"/>
              </a:spcBef>
              <a:spcAft>
                <a:spcPts val="0"/>
              </a:spcAft>
              <a:buNone/>
            </a:pPr>
            <a:r>
              <a:rPr lang="en">
                <a:solidFill>
                  <a:srgbClr val="000000"/>
                </a:solidFill>
              </a:rPr>
              <a:t>The means of production (owned by the capitalists) requires workers to sell their labor for a living, thus creating the inequalities perpetuated by the preferential economic system of the U.S. and the ever-increasing wealth gap.</a:t>
            </a:r>
            <a:endParaRPr>
              <a:solidFill>
                <a:srgbClr val="000000"/>
              </a:solidFill>
            </a:endParaRPr>
          </a:p>
          <a:p>
            <a:pPr marL="0" lvl="0" indent="0" algn="l" rtl="0">
              <a:spcBef>
                <a:spcPts val="1600"/>
              </a:spcBef>
              <a:spcAft>
                <a:spcPts val="1600"/>
              </a:spcAft>
              <a:buNone/>
            </a:pPr>
            <a:endParaRPr/>
          </a:p>
        </p:txBody>
      </p:sp>
      <p:pic>
        <p:nvPicPr>
          <p:cNvPr id="163" name="Google Shape;163;p23"/>
          <p:cNvPicPr preferRelativeResize="0"/>
          <p:nvPr/>
        </p:nvPicPr>
        <p:blipFill>
          <a:blip r:embed="rId3">
            <a:alphaModFix/>
          </a:blip>
          <a:stretch>
            <a:fillRect/>
          </a:stretch>
        </p:blipFill>
        <p:spPr>
          <a:xfrm>
            <a:off x="5898700" y="2032625"/>
            <a:ext cx="2780300" cy="1945375"/>
          </a:xfrm>
          <a:prstGeom prst="rect">
            <a:avLst/>
          </a:prstGeom>
          <a:noFill/>
          <a:ln>
            <a:noFill/>
          </a:ln>
        </p:spPr>
      </p:pic>
      <p:sp>
        <p:nvSpPr>
          <p:cNvPr id="164" name="Google Shape;164;p23"/>
          <p:cNvSpPr txBox="1"/>
          <p:nvPr/>
        </p:nvSpPr>
        <p:spPr>
          <a:xfrm>
            <a:off x="6283750" y="4114800"/>
            <a:ext cx="2280600" cy="6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Source: </a:t>
            </a:r>
            <a:r>
              <a:rPr lang="en" sz="1100" u="sng">
                <a:solidFill>
                  <a:schemeClr val="hlink"/>
                </a:solidFill>
                <a:hlinkClick r:id="rId4"/>
              </a:rPr>
              <a:t>https://www.bls.gov/news.release/pdf/empsit.pdf</a:t>
            </a: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Loss of Manufacturing Jobs</a:t>
            </a:r>
            <a:endParaRPr/>
          </a:p>
        </p:txBody>
      </p:sp>
      <p:sp>
        <p:nvSpPr>
          <p:cNvPr id="170" name="Google Shape;170;p24"/>
          <p:cNvSpPr txBox="1">
            <a:spLocks noGrp="1"/>
          </p:cNvSpPr>
          <p:nvPr>
            <p:ph type="body" idx="1"/>
          </p:nvPr>
        </p:nvSpPr>
        <p:spPr>
          <a:xfrm>
            <a:off x="729450" y="1967325"/>
            <a:ext cx="4550400" cy="3009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rgbClr val="000000"/>
                </a:solidFill>
                <a:highlight>
                  <a:srgbClr val="FFFFFF"/>
                </a:highlight>
              </a:rPr>
              <a:t>Those that benefit from this economic system (the top 1% and wealthy capitalists) have created job loss and further inequalities from business practices such as </a:t>
            </a:r>
            <a:r>
              <a:rPr lang="en" sz="1400" i="1">
                <a:solidFill>
                  <a:srgbClr val="000000"/>
                </a:solidFill>
                <a:highlight>
                  <a:srgbClr val="FFFFFF"/>
                </a:highlight>
              </a:rPr>
              <a:t>outsourcing </a:t>
            </a:r>
            <a:r>
              <a:rPr lang="en" sz="1400">
                <a:solidFill>
                  <a:srgbClr val="000000"/>
                </a:solidFill>
                <a:highlight>
                  <a:srgbClr val="FFFFFF"/>
                </a:highlight>
              </a:rPr>
              <a:t>and </a:t>
            </a:r>
            <a:r>
              <a:rPr lang="en" sz="1400" i="1">
                <a:solidFill>
                  <a:srgbClr val="000000"/>
                </a:solidFill>
                <a:highlight>
                  <a:srgbClr val="FFFFFF"/>
                </a:highlight>
              </a:rPr>
              <a:t>deindustrialization. </a:t>
            </a:r>
            <a:endParaRPr sz="1400" i="1">
              <a:solidFill>
                <a:srgbClr val="000000"/>
              </a:solidFill>
              <a:highlight>
                <a:srgbClr val="FFFFFF"/>
              </a:highlight>
            </a:endParaRPr>
          </a:p>
          <a:p>
            <a:pPr marL="0" lvl="0" indent="0" algn="l" rtl="0">
              <a:lnSpc>
                <a:spcPct val="100000"/>
              </a:lnSpc>
              <a:spcBef>
                <a:spcPts val="1600"/>
              </a:spcBef>
              <a:spcAft>
                <a:spcPts val="0"/>
              </a:spcAft>
              <a:buNone/>
            </a:pPr>
            <a:r>
              <a:rPr lang="en" sz="1400">
                <a:solidFill>
                  <a:srgbClr val="000000"/>
                </a:solidFill>
                <a:highlight>
                  <a:srgbClr val="FFFFFF"/>
                </a:highlight>
              </a:rPr>
              <a:t>This is evident by the rapid unemployment growth in cities such as Detroit and Flint that suffered from the loss of manufacturing jobs. </a:t>
            </a:r>
            <a:endParaRPr sz="1400">
              <a:solidFill>
                <a:srgbClr val="000000"/>
              </a:solidFill>
              <a:highlight>
                <a:srgbClr val="FFFFFF"/>
              </a:highlight>
            </a:endParaRPr>
          </a:p>
          <a:p>
            <a:pPr marL="0" lvl="0" indent="0" algn="l" rtl="0">
              <a:lnSpc>
                <a:spcPct val="100000"/>
              </a:lnSpc>
              <a:spcBef>
                <a:spcPts val="1600"/>
              </a:spcBef>
              <a:spcAft>
                <a:spcPts val="0"/>
              </a:spcAft>
              <a:buNone/>
            </a:pPr>
            <a:r>
              <a:rPr lang="en" sz="1400">
                <a:solidFill>
                  <a:srgbClr val="000000"/>
                </a:solidFill>
                <a:highlight>
                  <a:srgbClr val="FFFFFF"/>
                </a:highlight>
              </a:rPr>
              <a:t>Since low paying industrial and manufacturing jobs are usually occupied by the working and lower-middle classes, the wealth gap increases as these jobs are cut while the top 1% gain more profit. </a:t>
            </a:r>
            <a:endParaRPr sz="1400">
              <a:solidFill>
                <a:srgbClr val="000000"/>
              </a:solidFill>
              <a:highlight>
                <a:srgbClr val="FFFFFF"/>
              </a:highlight>
            </a:endParaRPr>
          </a:p>
          <a:p>
            <a:pPr marL="0" lvl="0" indent="0" algn="l" rtl="0">
              <a:lnSpc>
                <a:spcPct val="100000"/>
              </a:lnSpc>
              <a:spcBef>
                <a:spcPts val="1600"/>
              </a:spcBef>
              <a:spcAft>
                <a:spcPts val="0"/>
              </a:spcAft>
              <a:buNone/>
            </a:pPr>
            <a:endParaRPr sz="1400">
              <a:solidFill>
                <a:srgbClr val="000000"/>
              </a:solidFill>
              <a:highlight>
                <a:srgbClr val="FFFFFF"/>
              </a:highlight>
              <a:latin typeface="Times New Roman"/>
              <a:ea typeface="Times New Roman"/>
              <a:cs typeface="Times New Roman"/>
              <a:sym typeface="Times New Roman"/>
            </a:endParaRPr>
          </a:p>
          <a:p>
            <a:pPr marL="0" lvl="0" indent="0" algn="l" rtl="0">
              <a:lnSpc>
                <a:spcPct val="100000"/>
              </a:lnSpc>
              <a:spcBef>
                <a:spcPts val="1600"/>
              </a:spcBef>
              <a:spcAft>
                <a:spcPts val="1600"/>
              </a:spcAft>
              <a:buNone/>
            </a:pPr>
            <a:endParaRPr sz="1400">
              <a:solidFill>
                <a:srgbClr val="000000"/>
              </a:solidFill>
              <a:highlight>
                <a:srgbClr val="FFFFFF"/>
              </a:highlight>
              <a:latin typeface="Times New Roman"/>
              <a:ea typeface="Times New Roman"/>
              <a:cs typeface="Times New Roman"/>
              <a:sym typeface="Times New Roman"/>
            </a:endParaRPr>
          </a:p>
        </p:txBody>
      </p:sp>
      <p:pic>
        <p:nvPicPr>
          <p:cNvPr id="171" name="Google Shape;171;p24"/>
          <p:cNvPicPr preferRelativeResize="0"/>
          <p:nvPr/>
        </p:nvPicPr>
        <p:blipFill>
          <a:blip r:embed="rId3">
            <a:alphaModFix/>
          </a:blip>
          <a:stretch>
            <a:fillRect/>
          </a:stretch>
        </p:blipFill>
        <p:spPr>
          <a:xfrm>
            <a:off x="5371638" y="1760650"/>
            <a:ext cx="3641711" cy="284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title"/>
          </p:nvPr>
        </p:nvSpPr>
        <p:spPr>
          <a:xfrm>
            <a:off x="727650" y="11918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Service Jobs in Americ</a:t>
            </a:r>
            <a:r>
              <a:rPr lang="en-US" dirty="0"/>
              <a:t>a</a:t>
            </a:r>
            <a:r>
              <a:rPr lang="en" dirty="0"/>
              <a:t>	Is this Equality? </a:t>
            </a:r>
            <a:endParaRPr dirty="0"/>
          </a:p>
        </p:txBody>
      </p:sp>
      <p:sp>
        <p:nvSpPr>
          <p:cNvPr id="177" name="Google Shape;177;p25"/>
          <p:cNvSpPr txBox="1">
            <a:spLocks noGrp="1"/>
          </p:cNvSpPr>
          <p:nvPr>
            <p:ph type="body" idx="1"/>
          </p:nvPr>
        </p:nvSpPr>
        <p:spPr>
          <a:xfrm>
            <a:off x="532950" y="1853850"/>
            <a:ext cx="8358600" cy="338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 the decline of manufacturing comes the ascension of the Service Jobs industry which dominates employment in the US.                                                                                                                                                                                                                                         In February  2020, </a:t>
            </a:r>
            <a:r>
              <a:rPr lang="en" b="1"/>
              <a:t>15,000</a:t>
            </a:r>
            <a:r>
              <a:rPr lang="en"/>
              <a:t> manufacturing jobs were added while </a:t>
            </a:r>
            <a:r>
              <a:rPr lang="en" b="1"/>
              <a:t>51,000 </a:t>
            </a:r>
            <a:r>
              <a:rPr lang="en"/>
              <a:t>foodservice and hospitality jobs were added.                                                                                                                                                                                                                                     Most of these service jobs are part- time work , have  inflexible hourly schedules, and most importantly have </a:t>
            </a:r>
            <a:r>
              <a:rPr lang="en" b="1"/>
              <a:t>LOW </a:t>
            </a:r>
            <a:r>
              <a:rPr lang="en"/>
              <a:t>Pay.  The highest minimum wage in the US is in NY and it is $15.00.</a:t>
            </a:r>
            <a:endParaRPr b="1"/>
          </a:p>
          <a:p>
            <a:pPr marL="0" lvl="0" indent="0" algn="l" rtl="0">
              <a:spcBef>
                <a:spcPts val="1600"/>
              </a:spcBef>
              <a:spcAft>
                <a:spcPts val="0"/>
              </a:spcAft>
              <a:buNone/>
            </a:pPr>
            <a:r>
              <a:rPr lang="en" b="1"/>
              <a:t>Only 33% of  food service workers in the United States  think their salaries  are                                                        sufficient for the cost of living in the area they live in.</a:t>
            </a:r>
            <a:endParaRPr b="1"/>
          </a:p>
          <a:p>
            <a:pPr marL="0" lvl="0" indent="0" algn="l" rtl="0">
              <a:spcBef>
                <a:spcPts val="1600"/>
              </a:spcBef>
              <a:spcAft>
                <a:spcPts val="0"/>
              </a:spcAft>
              <a:buNone/>
            </a:pPr>
            <a:r>
              <a:rPr lang="en" b="1"/>
              <a:t>COVID-19: </a:t>
            </a:r>
            <a:r>
              <a:rPr lang="en"/>
              <a:t>During the COVID-19 pandemic, most service job workers have been                                                                                  deemed “essential”.  Their companies have given</a:t>
            </a:r>
            <a:r>
              <a:rPr lang="en" b="1"/>
              <a:t> temporary</a:t>
            </a:r>
            <a:r>
              <a:rPr lang="en"/>
              <a:t> $1- $2 raises but working                                                                                     puts them at a higher rate of infection.  If they become infected can they afford proper healthcare?  If these workers are considered essential, they should always have sufficient to income to earn an adequate living.</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78" name="Google Shape;178;p25"/>
          <p:cNvPicPr preferRelativeResize="0"/>
          <p:nvPr/>
        </p:nvPicPr>
        <p:blipFill>
          <a:blip r:embed="rId3">
            <a:alphaModFix/>
          </a:blip>
          <a:stretch>
            <a:fillRect/>
          </a:stretch>
        </p:blipFill>
        <p:spPr>
          <a:xfrm>
            <a:off x="7262500" y="542525"/>
            <a:ext cx="1489925" cy="776125"/>
          </a:xfrm>
          <a:prstGeom prst="rect">
            <a:avLst/>
          </a:prstGeom>
          <a:noFill/>
          <a:ln>
            <a:noFill/>
          </a:ln>
        </p:spPr>
      </p:pic>
      <p:pic>
        <p:nvPicPr>
          <p:cNvPr id="179" name="Google Shape;179;p25"/>
          <p:cNvPicPr preferRelativeResize="0"/>
          <p:nvPr/>
        </p:nvPicPr>
        <p:blipFill>
          <a:blip r:embed="rId4">
            <a:alphaModFix/>
          </a:blip>
          <a:stretch>
            <a:fillRect/>
          </a:stretch>
        </p:blipFill>
        <p:spPr>
          <a:xfrm>
            <a:off x="6826100" y="3166400"/>
            <a:ext cx="1793275" cy="1326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Most Common Low Paid Jobs in America</a:t>
            </a:r>
            <a:endParaRPr/>
          </a:p>
        </p:txBody>
      </p:sp>
      <p:sp>
        <p:nvSpPr>
          <p:cNvPr id="185" name="Google Shape;185;p26"/>
          <p:cNvSpPr txBox="1">
            <a:spLocks noGrp="1"/>
          </p:cNvSpPr>
          <p:nvPr>
            <p:ph type="body" idx="1"/>
          </p:nvPr>
        </p:nvSpPr>
        <p:spPr>
          <a:xfrm>
            <a:off x="729450" y="2078875"/>
            <a:ext cx="7688700" cy="297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highlight>
                  <a:srgbClr val="FFFFFF"/>
                </a:highlight>
                <a:latin typeface="Times New Roman"/>
                <a:ea typeface="Times New Roman"/>
                <a:cs typeface="Times New Roman"/>
                <a:sym typeface="Times New Roman"/>
              </a:rPr>
              <a:t>1. Food preparation and serving workers, including fast food</a:t>
            </a:r>
            <a:endParaRPr sz="12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200">
                <a:solidFill>
                  <a:srgbClr val="000000"/>
                </a:solidFill>
                <a:highlight>
                  <a:srgbClr val="FFFFFF"/>
                </a:highlight>
                <a:latin typeface="Times New Roman"/>
                <a:ea typeface="Times New Roman"/>
                <a:cs typeface="Times New Roman"/>
                <a:sym typeface="Times New Roman"/>
              </a:rPr>
              <a:t>2. Dishwashers</a:t>
            </a:r>
            <a:endParaRPr sz="12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200">
                <a:solidFill>
                  <a:srgbClr val="000000"/>
                </a:solidFill>
                <a:highlight>
                  <a:srgbClr val="FFFFFF"/>
                </a:highlight>
                <a:latin typeface="Times New Roman"/>
                <a:ea typeface="Times New Roman"/>
                <a:cs typeface="Times New Roman"/>
                <a:sym typeface="Times New Roman"/>
              </a:rPr>
              <a:t>3. Cashiers</a:t>
            </a:r>
            <a:endParaRPr sz="12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200">
                <a:solidFill>
                  <a:srgbClr val="000000"/>
                </a:solidFill>
                <a:highlight>
                  <a:srgbClr val="FFFFFF"/>
                </a:highlight>
                <a:latin typeface="Times New Roman"/>
                <a:ea typeface="Times New Roman"/>
                <a:cs typeface="Times New Roman"/>
                <a:sym typeface="Times New Roman"/>
              </a:rPr>
              <a:t>4. Hosts and hostesses</a:t>
            </a:r>
            <a:endParaRPr sz="12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200">
                <a:solidFill>
                  <a:srgbClr val="000000"/>
                </a:solidFill>
                <a:highlight>
                  <a:srgbClr val="FFFFFF"/>
                </a:highlight>
                <a:latin typeface="Times New Roman"/>
                <a:ea typeface="Times New Roman"/>
                <a:cs typeface="Times New Roman"/>
                <a:sym typeface="Times New Roman"/>
              </a:rPr>
              <a:t>5. Amusement park attendants</a:t>
            </a:r>
            <a:endParaRPr sz="12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200">
                <a:solidFill>
                  <a:srgbClr val="000000"/>
                </a:solidFill>
                <a:highlight>
                  <a:srgbClr val="FFFFFF"/>
                </a:highlight>
                <a:latin typeface="Times New Roman"/>
                <a:ea typeface="Times New Roman"/>
                <a:cs typeface="Times New Roman"/>
                <a:sym typeface="Times New Roman"/>
              </a:rPr>
              <a:t>6. Movie theater ushers, ticket takers</a:t>
            </a:r>
            <a:endParaRPr sz="12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200">
                <a:solidFill>
                  <a:srgbClr val="000000"/>
                </a:solidFill>
                <a:highlight>
                  <a:srgbClr val="FFFFFF"/>
                </a:highlight>
                <a:latin typeface="Times New Roman"/>
                <a:ea typeface="Times New Roman"/>
                <a:cs typeface="Times New Roman"/>
                <a:sym typeface="Times New Roman"/>
              </a:rPr>
              <a:t>7. Farm workers</a:t>
            </a:r>
            <a:endParaRPr sz="12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200">
                <a:solidFill>
                  <a:srgbClr val="000000"/>
                </a:solidFill>
                <a:highlight>
                  <a:srgbClr val="FFFFFF"/>
                </a:highlight>
                <a:latin typeface="Times New Roman"/>
                <a:ea typeface="Times New Roman"/>
                <a:cs typeface="Times New Roman"/>
                <a:sym typeface="Times New Roman"/>
              </a:rPr>
              <a:t>8. Personal and home care aides</a:t>
            </a:r>
            <a:endParaRPr sz="12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2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200">
                <a:solidFill>
                  <a:srgbClr val="000000"/>
                </a:solidFill>
                <a:highlight>
                  <a:srgbClr val="FFFFFF"/>
                </a:highlight>
                <a:latin typeface="Times New Roman"/>
                <a:ea typeface="Times New Roman"/>
                <a:cs typeface="Times New Roman"/>
                <a:sym typeface="Times New Roman"/>
              </a:rPr>
              <a:t>All of these jobs involve attending to other people, yet these are the people who are most likely to be treated treated the worst by customers. These are the workers that get the short end of the stick.</a:t>
            </a:r>
            <a:endParaRPr sz="1200">
              <a:solidFill>
                <a:srgbClr val="000000"/>
              </a:solidFill>
              <a:highlight>
                <a:srgbClr val="FFFFFF"/>
              </a:highlight>
              <a:latin typeface="Times New Roman"/>
              <a:ea typeface="Times New Roman"/>
              <a:cs typeface="Times New Roman"/>
              <a:sym typeface="Times New Roman"/>
            </a:endParaRPr>
          </a:p>
        </p:txBody>
      </p:sp>
      <p:pic>
        <p:nvPicPr>
          <p:cNvPr id="186" name="Google Shape;186;p26"/>
          <p:cNvPicPr preferRelativeResize="0"/>
          <p:nvPr/>
        </p:nvPicPr>
        <p:blipFill>
          <a:blip r:embed="rId3">
            <a:alphaModFix/>
          </a:blip>
          <a:stretch>
            <a:fillRect/>
          </a:stretch>
        </p:blipFill>
        <p:spPr>
          <a:xfrm>
            <a:off x="7407046" y="572521"/>
            <a:ext cx="1658575" cy="1281325"/>
          </a:xfrm>
          <a:prstGeom prst="rect">
            <a:avLst/>
          </a:prstGeom>
          <a:noFill/>
          <a:ln>
            <a:noFill/>
          </a:ln>
        </p:spPr>
      </p:pic>
      <p:pic>
        <p:nvPicPr>
          <p:cNvPr id="187" name="Google Shape;187;p26"/>
          <p:cNvPicPr preferRelativeResize="0"/>
          <p:nvPr/>
        </p:nvPicPr>
        <p:blipFill>
          <a:blip r:embed="rId4">
            <a:alphaModFix/>
          </a:blip>
          <a:stretch>
            <a:fillRect/>
          </a:stretch>
        </p:blipFill>
        <p:spPr>
          <a:xfrm>
            <a:off x="4549550" y="2386150"/>
            <a:ext cx="2857500" cy="1600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298350" y="4803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is Working the Low Paying Jobs?</a:t>
            </a:r>
            <a:endParaRPr/>
          </a:p>
        </p:txBody>
      </p:sp>
      <p:sp>
        <p:nvSpPr>
          <p:cNvPr id="193" name="Google Shape;193;p27"/>
          <p:cNvSpPr txBox="1">
            <a:spLocks noGrp="1"/>
          </p:cNvSpPr>
          <p:nvPr>
            <p:ph type="body" idx="1"/>
          </p:nvPr>
        </p:nvSpPr>
        <p:spPr>
          <a:xfrm>
            <a:off x="298350" y="832600"/>
            <a:ext cx="7688700" cy="22611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rgbClr val="000000"/>
              </a:buClr>
              <a:buSzPts val="1000"/>
              <a:buFont typeface="Times New Roman"/>
              <a:buChar char="●"/>
            </a:pPr>
            <a:r>
              <a:rPr lang="en" sz="1000">
                <a:solidFill>
                  <a:srgbClr val="000000"/>
                </a:solidFill>
                <a:highlight>
                  <a:srgbClr val="FFFFFF"/>
                </a:highlight>
                <a:latin typeface="Times New Roman"/>
                <a:ea typeface="Times New Roman"/>
                <a:cs typeface="Times New Roman"/>
                <a:sym typeface="Times New Roman"/>
              </a:rPr>
              <a:t>“Despite making up less than half of all workers, women are nearly six in ten of the more than 26 million workers in low-wage occupations that typically pay less than $11 per hour.”</a:t>
            </a:r>
            <a:endParaRPr sz="1000">
              <a:solidFill>
                <a:srgbClr val="000000"/>
              </a:solidFill>
              <a:highlight>
                <a:srgbClr val="FFFFFF"/>
              </a:highlight>
              <a:latin typeface="Times New Roman"/>
              <a:ea typeface="Times New Roman"/>
              <a:cs typeface="Times New Roman"/>
              <a:sym typeface="Times New Roman"/>
            </a:endParaRPr>
          </a:p>
          <a:p>
            <a:pPr marL="457200" lvl="0" indent="-292100" algn="l" rtl="0">
              <a:spcBef>
                <a:spcPts val="0"/>
              </a:spcBef>
              <a:spcAft>
                <a:spcPts val="0"/>
              </a:spcAft>
              <a:buClr>
                <a:srgbClr val="000000"/>
              </a:buClr>
              <a:buSzPts val="1000"/>
              <a:buFont typeface="Times New Roman"/>
              <a:buChar char="●"/>
            </a:pPr>
            <a:r>
              <a:rPr lang="en" sz="1000">
                <a:solidFill>
                  <a:srgbClr val="000000"/>
                </a:solidFill>
                <a:highlight>
                  <a:srgbClr val="FFFFFF"/>
                </a:highlight>
                <a:latin typeface="Times New Roman"/>
                <a:ea typeface="Times New Roman"/>
                <a:cs typeface="Times New Roman"/>
                <a:sym typeface="Times New Roman"/>
              </a:rPr>
              <a:t>“Women are nearly seven in ten of the close to 7 million workers in the lowest-wage occupations that typically pay less than $10 per hour.”</a:t>
            </a:r>
            <a:endParaRPr sz="1000">
              <a:solidFill>
                <a:srgbClr val="000000"/>
              </a:solidFill>
              <a:highlight>
                <a:srgbClr val="FFFFFF"/>
              </a:highlight>
              <a:latin typeface="Times New Roman"/>
              <a:ea typeface="Times New Roman"/>
              <a:cs typeface="Times New Roman"/>
              <a:sym typeface="Times New Roman"/>
            </a:endParaRPr>
          </a:p>
          <a:p>
            <a:pPr marL="457200" lvl="0" indent="-292100" algn="l" rtl="0">
              <a:spcBef>
                <a:spcPts val="0"/>
              </a:spcBef>
              <a:spcAft>
                <a:spcPts val="0"/>
              </a:spcAft>
              <a:buClr>
                <a:srgbClr val="000000"/>
              </a:buClr>
              <a:buSzPts val="1000"/>
              <a:buFont typeface="Times New Roman"/>
              <a:buChar char="●"/>
            </a:pPr>
            <a:r>
              <a:rPr lang="en" sz="1000">
                <a:solidFill>
                  <a:srgbClr val="000000"/>
                </a:solidFill>
                <a:highlight>
                  <a:srgbClr val="FFFFFF"/>
                </a:highlight>
                <a:latin typeface="Times New Roman"/>
                <a:ea typeface="Times New Roman"/>
                <a:cs typeface="Times New Roman"/>
                <a:sym typeface="Times New Roman"/>
              </a:rPr>
              <a:t>“Across racial and ethnic groups, women account for larger shares of the low-wage and lowest-wage workforce than their male counterparts, even though their shares of the overall workforce are similar or smaller.”</a:t>
            </a:r>
            <a:endParaRPr sz="10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000" u="sng">
                <a:solidFill>
                  <a:srgbClr val="000000"/>
                </a:solidFill>
                <a:highlight>
                  <a:srgbClr val="FFFFFF"/>
                </a:highlight>
                <a:latin typeface="Times New Roman"/>
                <a:ea typeface="Times New Roman"/>
                <a:cs typeface="Times New Roman"/>
                <a:sym typeface="Times New Roman"/>
                <a:hlinkClick r:id="rId3"/>
              </a:rPr>
              <a:t>https://nwlc.org/wp-content/uploads/2017/08/Low-Wage-Jobs-are-Womens-Jobs.pdf</a:t>
            </a:r>
            <a:endParaRPr sz="10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2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200">
                <a:solidFill>
                  <a:srgbClr val="000000"/>
                </a:solidFill>
                <a:highlight>
                  <a:schemeClr val="lt1"/>
                </a:highlight>
                <a:latin typeface="Times New Roman"/>
                <a:ea typeface="Times New Roman"/>
                <a:cs typeface="Times New Roman"/>
                <a:sym typeface="Times New Roman"/>
              </a:rPr>
              <a:t>Low paid jobs have all types of people in that specific category, but there is over represented by women and people of color. These are the same people who are working more than one job just to get by, the same people who are caring for children, elderly parents, family member with disabilities all while trying to care for themselves, and the same people who need or have government assistance. </a:t>
            </a:r>
            <a:endParaRPr sz="1200">
              <a:solidFill>
                <a:srgbClr val="000000"/>
              </a:solidFill>
              <a:highlight>
                <a:srgbClr val="FFFFFF"/>
              </a:highlight>
              <a:latin typeface="Times New Roman"/>
              <a:ea typeface="Times New Roman"/>
              <a:cs typeface="Times New Roman"/>
              <a:sym typeface="Times New Roman"/>
            </a:endParaRPr>
          </a:p>
        </p:txBody>
      </p:sp>
      <p:pic>
        <p:nvPicPr>
          <p:cNvPr id="194" name="Google Shape;194;p27"/>
          <p:cNvPicPr preferRelativeResize="0"/>
          <p:nvPr/>
        </p:nvPicPr>
        <p:blipFill>
          <a:blip r:embed="rId4">
            <a:alphaModFix/>
          </a:blip>
          <a:stretch>
            <a:fillRect/>
          </a:stretch>
        </p:blipFill>
        <p:spPr>
          <a:xfrm>
            <a:off x="-12" y="3305163"/>
            <a:ext cx="2486025" cy="1838325"/>
          </a:xfrm>
          <a:prstGeom prst="rect">
            <a:avLst/>
          </a:prstGeom>
          <a:noFill/>
          <a:ln>
            <a:noFill/>
          </a:ln>
        </p:spPr>
      </p:pic>
      <p:pic>
        <p:nvPicPr>
          <p:cNvPr id="195" name="Google Shape;195;p27"/>
          <p:cNvPicPr preferRelativeResize="0"/>
          <p:nvPr/>
        </p:nvPicPr>
        <p:blipFill>
          <a:blip r:embed="rId5">
            <a:alphaModFix/>
          </a:blip>
          <a:stretch>
            <a:fillRect/>
          </a:stretch>
        </p:blipFill>
        <p:spPr>
          <a:xfrm>
            <a:off x="3004038" y="3276600"/>
            <a:ext cx="2447925" cy="1866900"/>
          </a:xfrm>
          <a:prstGeom prst="rect">
            <a:avLst/>
          </a:prstGeom>
          <a:noFill/>
          <a:ln>
            <a:noFill/>
          </a:ln>
        </p:spPr>
      </p:pic>
      <p:pic>
        <p:nvPicPr>
          <p:cNvPr id="196" name="Google Shape;196;p27"/>
          <p:cNvPicPr preferRelativeResize="0"/>
          <p:nvPr/>
        </p:nvPicPr>
        <p:blipFill>
          <a:blip r:embed="rId6">
            <a:alphaModFix/>
          </a:blip>
          <a:stretch>
            <a:fillRect/>
          </a:stretch>
        </p:blipFill>
        <p:spPr>
          <a:xfrm>
            <a:off x="6352650" y="3305175"/>
            <a:ext cx="2791349" cy="1838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0" y="35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Needs Government Assistance?</a:t>
            </a:r>
            <a:endParaRPr/>
          </a:p>
          <a:p>
            <a:pPr marL="0" lvl="0" indent="0" algn="l" rtl="0">
              <a:spcBef>
                <a:spcPts val="0"/>
              </a:spcBef>
              <a:spcAft>
                <a:spcPts val="0"/>
              </a:spcAft>
              <a:buNone/>
            </a:pPr>
            <a:r>
              <a:rPr lang="en"/>
              <a:t>Is the Government really Helping?</a:t>
            </a:r>
            <a:endParaRPr/>
          </a:p>
        </p:txBody>
      </p:sp>
      <p:sp>
        <p:nvSpPr>
          <p:cNvPr id="202" name="Google Shape;202;p28"/>
          <p:cNvSpPr txBox="1">
            <a:spLocks noGrp="1"/>
          </p:cNvSpPr>
          <p:nvPr>
            <p:ph type="body" idx="1"/>
          </p:nvPr>
        </p:nvSpPr>
        <p:spPr>
          <a:xfrm>
            <a:off x="0" y="1164425"/>
            <a:ext cx="7688700" cy="30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rPr>
              <a:t>Its usual people that have disabilities, the elderly, and families that are living off a low income especially kids.</a:t>
            </a:r>
            <a:endParaRPr sz="1200">
              <a:solidFill>
                <a:srgbClr val="000000"/>
              </a:solidFill>
            </a:endParaRPr>
          </a:p>
          <a:p>
            <a:pPr marL="0" lvl="0" indent="0" algn="l" rtl="0">
              <a:spcBef>
                <a:spcPts val="1600"/>
              </a:spcBef>
              <a:spcAft>
                <a:spcPts val="0"/>
              </a:spcAft>
              <a:buNone/>
            </a:pPr>
            <a:r>
              <a:rPr lang="en" sz="1200">
                <a:solidFill>
                  <a:srgbClr val="000000"/>
                </a:solidFill>
              </a:rPr>
              <a:t>“</a:t>
            </a:r>
            <a:r>
              <a:rPr lang="en" sz="1200">
                <a:solidFill>
                  <a:srgbClr val="000000"/>
                </a:solidFill>
                <a:highlight>
                  <a:srgbClr val="FFFFFF"/>
                </a:highlight>
              </a:rPr>
              <a:t>Although welfare programs are commonly argued to support the lazy, data does not show this to be true. In the current state, welfare programs predominantly help Americans who receive low wages. The U.C. Berkeley Labor Center discovered that welfare program participation is higher for Americans receiving minimum wages.” </a:t>
            </a:r>
            <a:r>
              <a:rPr lang="en" sz="1200" u="sng">
                <a:solidFill>
                  <a:srgbClr val="000000"/>
                </a:solidFill>
                <a:highlight>
                  <a:srgbClr val="FFFFFF"/>
                </a:highlight>
                <a:hlinkClick r:id="rId3"/>
              </a:rPr>
              <a:t>https://www.lexingtonlaw.com/blog/finance/welfare-statistics.html</a:t>
            </a:r>
            <a:endParaRPr sz="1200">
              <a:solidFill>
                <a:srgbClr val="000000"/>
              </a:solidFill>
              <a:highlight>
                <a:srgbClr val="FFFFFF"/>
              </a:highlight>
            </a:endParaRPr>
          </a:p>
          <a:p>
            <a:pPr marL="0" lvl="0" indent="0" algn="l" rtl="0">
              <a:spcBef>
                <a:spcPts val="1600"/>
              </a:spcBef>
              <a:spcAft>
                <a:spcPts val="1600"/>
              </a:spcAft>
              <a:buNone/>
            </a:pPr>
            <a:r>
              <a:rPr lang="en" sz="1200">
                <a:solidFill>
                  <a:srgbClr val="000000"/>
                </a:solidFill>
                <a:highlight>
                  <a:srgbClr val="FFFFFF"/>
                </a:highlight>
              </a:rPr>
              <a:t>If Americans that work in low wage jobs are receiving government assistance doesn’t that mean minimum wage isn’t enough to expect people to live off of? Not only that, but there are people who need government assistance that are just above the requirements to receive them. There are people with disabilities that can’t work and need assistance from the government to survive. If the government can’t help those working then how can we expect them to help who can work?  Is the government actually here to help? Does the government actually want to help? </a:t>
            </a:r>
            <a:endParaRPr sz="1200">
              <a:solidFill>
                <a:srgbClr val="000000"/>
              </a:solidFill>
              <a:highlight>
                <a:srgbClr val="FFFFFF"/>
              </a:highlight>
            </a:endParaRPr>
          </a:p>
        </p:txBody>
      </p:sp>
      <p:pic>
        <p:nvPicPr>
          <p:cNvPr id="203" name="Google Shape;203;p28"/>
          <p:cNvPicPr preferRelativeResize="0"/>
          <p:nvPr/>
        </p:nvPicPr>
        <p:blipFill>
          <a:blip r:embed="rId4">
            <a:alphaModFix/>
          </a:blip>
          <a:stretch>
            <a:fillRect/>
          </a:stretch>
        </p:blipFill>
        <p:spPr>
          <a:xfrm>
            <a:off x="7300450" y="470250"/>
            <a:ext cx="1843550" cy="1293225"/>
          </a:xfrm>
          <a:prstGeom prst="rect">
            <a:avLst/>
          </a:prstGeom>
          <a:noFill/>
          <a:ln>
            <a:noFill/>
          </a:ln>
        </p:spPr>
      </p:pic>
      <p:pic>
        <p:nvPicPr>
          <p:cNvPr id="204" name="Google Shape;204;p28"/>
          <p:cNvPicPr preferRelativeResize="0"/>
          <p:nvPr/>
        </p:nvPicPr>
        <p:blipFill>
          <a:blip r:embed="rId5">
            <a:alphaModFix/>
          </a:blip>
          <a:stretch>
            <a:fillRect/>
          </a:stretch>
        </p:blipFill>
        <p:spPr>
          <a:xfrm>
            <a:off x="0" y="3850275"/>
            <a:ext cx="2783800" cy="1293225"/>
          </a:xfrm>
          <a:prstGeom prst="rect">
            <a:avLst/>
          </a:prstGeom>
          <a:noFill/>
          <a:ln>
            <a:noFill/>
          </a:ln>
        </p:spPr>
      </p:pic>
      <p:sp>
        <p:nvSpPr>
          <p:cNvPr id="205" name="Google Shape;205;p28"/>
          <p:cNvSpPr txBox="1"/>
          <p:nvPr/>
        </p:nvSpPr>
        <p:spPr>
          <a:xfrm>
            <a:off x="3148200" y="3527100"/>
            <a:ext cx="5995800" cy="1616400"/>
          </a:xfrm>
          <a:prstGeom prst="rect">
            <a:avLst/>
          </a:prstGeom>
          <a:noFill/>
          <a:ln>
            <a:noFill/>
          </a:ln>
        </p:spPr>
        <p:txBody>
          <a:bodyPr spcFirstLastPara="1" wrap="square" lIns="91425" tIns="91425" rIns="91425" bIns="91425" anchor="t" anchorCtr="0">
            <a:noAutofit/>
          </a:bodyPr>
          <a:lstStyle/>
          <a:p>
            <a:pPr marL="457200" lvl="0" indent="-285750" algn="l" rtl="0">
              <a:lnSpc>
                <a:spcPct val="115000"/>
              </a:lnSpc>
              <a:spcBef>
                <a:spcPts val="1300"/>
              </a:spcBef>
              <a:spcAft>
                <a:spcPts val="0"/>
              </a:spcAft>
              <a:buClr>
                <a:srgbClr val="000000"/>
              </a:buClr>
              <a:buSzPts val="900"/>
              <a:buFont typeface="Lato"/>
              <a:buChar char="●"/>
            </a:pPr>
            <a:r>
              <a:rPr lang="en" sz="900" dirty="0">
                <a:highlight>
                  <a:srgbClr val="FFFFFF"/>
                </a:highlight>
                <a:latin typeface="Lato"/>
                <a:ea typeface="Lato"/>
                <a:cs typeface="Lato"/>
                <a:sym typeface="Lato"/>
              </a:rPr>
              <a:t>More women (22 percent) participated in a food assistance program than men (12 percent) at some point in their lives. </a:t>
            </a:r>
            <a:endParaRPr sz="900" dirty="0">
              <a:highlight>
                <a:srgbClr val="FFFFFF"/>
              </a:highlight>
              <a:latin typeface="Lato"/>
              <a:ea typeface="Lato"/>
              <a:cs typeface="Lato"/>
              <a:sym typeface="Lato"/>
            </a:endParaRPr>
          </a:p>
          <a:p>
            <a:pPr marL="457200" lvl="0" indent="-285750" algn="l" rtl="0">
              <a:lnSpc>
                <a:spcPct val="115000"/>
              </a:lnSpc>
              <a:spcBef>
                <a:spcPts val="0"/>
              </a:spcBef>
              <a:spcAft>
                <a:spcPts val="0"/>
              </a:spcAft>
              <a:buClr>
                <a:srgbClr val="000000"/>
              </a:buClr>
              <a:buSzPts val="900"/>
              <a:buFont typeface="Lato"/>
              <a:buChar char="●"/>
            </a:pPr>
            <a:r>
              <a:rPr lang="en" sz="900" dirty="0">
                <a:highlight>
                  <a:srgbClr val="FFFFFF"/>
                </a:highlight>
                <a:latin typeface="Lato"/>
                <a:ea typeface="Lato"/>
                <a:cs typeface="Lato"/>
                <a:sym typeface="Lato"/>
              </a:rPr>
              <a:t>39 percent of children under the age of 18 participated in some form of government assistance program in 2012. </a:t>
            </a:r>
            <a:endParaRPr sz="900" dirty="0">
              <a:highlight>
                <a:srgbClr val="FFFFFF"/>
              </a:highlight>
              <a:latin typeface="Lato"/>
              <a:ea typeface="Lato"/>
              <a:cs typeface="Lato"/>
              <a:sym typeface="Lato"/>
            </a:endParaRPr>
          </a:p>
          <a:p>
            <a:pPr marL="457200" lvl="0" indent="-285750" algn="l" rtl="0">
              <a:lnSpc>
                <a:spcPct val="115000"/>
              </a:lnSpc>
              <a:spcBef>
                <a:spcPts val="0"/>
              </a:spcBef>
              <a:spcAft>
                <a:spcPts val="0"/>
              </a:spcAft>
              <a:buClr>
                <a:srgbClr val="000000"/>
              </a:buClr>
              <a:buSzPts val="900"/>
              <a:buFont typeface="Lato"/>
              <a:buChar char="●"/>
            </a:pPr>
            <a:r>
              <a:rPr lang="en" sz="900" dirty="0">
                <a:highlight>
                  <a:srgbClr val="FFFFFF"/>
                </a:highlight>
                <a:latin typeface="Lato"/>
                <a:ea typeface="Lato"/>
                <a:cs typeface="Lato"/>
                <a:sym typeface="Lato"/>
              </a:rPr>
              <a:t>On average 50 percent of female lead households participated in a form of government assistance programs. </a:t>
            </a:r>
            <a:endParaRPr sz="900" dirty="0">
              <a:highlight>
                <a:srgbClr val="FFFFFF"/>
              </a:highlight>
              <a:latin typeface="Lato"/>
              <a:ea typeface="Lato"/>
              <a:cs typeface="Lato"/>
              <a:sym typeface="Lato"/>
            </a:endParaRPr>
          </a:p>
          <a:p>
            <a:pPr marL="457200" lvl="0" indent="-285750" algn="l" rtl="0">
              <a:lnSpc>
                <a:spcPct val="115000"/>
              </a:lnSpc>
              <a:spcBef>
                <a:spcPts val="0"/>
              </a:spcBef>
              <a:spcAft>
                <a:spcPts val="0"/>
              </a:spcAft>
              <a:buClr>
                <a:srgbClr val="000000"/>
              </a:buClr>
              <a:buSzPts val="900"/>
              <a:buFont typeface="Lato"/>
              <a:buChar char="●"/>
            </a:pPr>
            <a:r>
              <a:rPr lang="en" sz="900" dirty="0">
                <a:highlight>
                  <a:srgbClr val="FFFFFF"/>
                </a:highlight>
                <a:latin typeface="Lato"/>
                <a:ea typeface="Lato"/>
                <a:cs typeface="Lato"/>
                <a:sym typeface="Lato"/>
              </a:rPr>
              <a:t>On average 27 percent of Americans enrolled in a welfare program had completed less than high school, 33 percent had a high school diploma, 31 percent had some college or an associate’s degree and 9 percent had a bachelor’s degree or higher.</a:t>
            </a:r>
            <a:endParaRPr sz="900" dirty="0">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 Employment Inequality  </a:t>
            </a:r>
            <a:endParaRPr/>
          </a:p>
        </p:txBody>
      </p:sp>
      <p:sp>
        <p:nvSpPr>
          <p:cNvPr id="211" name="Google Shape;211;p29"/>
          <p:cNvSpPr txBox="1">
            <a:spLocks noGrp="1"/>
          </p:cNvSpPr>
          <p:nvPr>
            <p:ph type="body" idx="1"/>
          </p:nvPr>
        </p:nvSpPr>
        <p:spPr>
          <a:xfrm>
            <a:off x="729450" y="2078875"/>
            <a:ext cx="7791000" cy="284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America has thrived on the notion that individuals should work hard  in their life and through this, one can achieve any of their dreams. </a:t>
            </a:r>
            <a:endParaRPr sz="1800"/>
          </a:p>
          <a:p>
            <a:pPr marL="0" lvl="0" indent="0" algn="l" rtl="0">
              <a:spcBef>
                <a:spcPts val="1600"/>
              </a:spcBef>
              <a:spcAft>
                <a:spcPts val="0"/>
              </a:spcAft>
              <a:buNone/>
            </a:pPr>
            <a:r>
              <a:rPr lang="en" sz="1800"/>
              <a:t>As this project has outlined, all American citizens do not have the same potential in achieving  the equality that America proposes is for all people . People of color, women, disabled, have become systematically disadvantaged in maintaining equitable opportunities in terms of employment.</a:t>
            </a:r>
            <a:endParaRPr sz="1800"/>
          </a:p>
          <a:p>
            <a:pPr marL="0" lvl="0" indent="0" algn="l" rtl="0">
              <a:spcBef>
                <a:spcPts val="1600"/>
              </a:spcBef>
              <a:spcAft>
                <a:spcPts val="0"/>
              </a:spcAft>
              <a:buNone/>
            </a:pPr>
            <a:r>
              <a:rPr lang="en" sz="1800"/>
              <a:t>How do these groups achieve their American Dream?</a:t>
            </a:r>
            <a:endParaRPr sz="1800"/>
          </a:p>
          <a:p>
            <a:pPr marL="0" lvl="0" indent="0" algn="l" rtl="0">
              <a:spcBef>
                <a:spcPts val="1600"/>
              </a:spcBef>
              <a:spcAft>
                <a:spcPts val="1600"/>
              </a:spcAft>
              <a:buNone/>
            </a:pP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txBox="1"/>
          <p:nvPr/>
        </p:nvSpPr>
        <p:spPr>
          <a:xfrm>
            <a:off x="1561650" y="0"/>
            <a:ext cx="5750700" cy="42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latin typeface="Lato"/>
                <a:ea typeface="Lato"/>
                <a:cs typeface="Lato"/>
                <a:sym typeface="Lato"/>
              </a:rPr>
              <a:t>Works Cited </a:t>
            </a:r>
            <a:endParaRPr sz="1800" b="1" u="sng">
              <a:latin typeface="Lato"/>
              <a:ea typeface="Lato"/>
              <a:cs typeface="Lato"/>
              <a:sym typeface="Lato"/>
            </a:endParaRPr>
          </a:p>
        </p:txBody>
      </p:sp>
      <p:sp>
        <p:nvSpPr>
          <p:cNvPr id="217" name="Google Shape;217;p30"/>
          <p:cNvSpPr txBox="1"/>
          <p:nvPr/>
        </p:nvSpPr>
        <p:spPr>
          <a:xfrm>
            <a:off x="661650" y="358111"/>
            <a:ext cx="7820700" cy="4632300"/>
          </a:xfrm>
          <a:prstGeom prst="rect">
            <a:avLst/>
          </a:prstGeom>
          <a:noFill/>
          <a:ln>
            <a:noFill/>
          </a:ln>
        </p:spPr>
        <p:txBody>
          <a:bodyPr spcFirstLastPara="1" wrap="square" lIns="91425" tIns="91425" rIns="91425" bIns="91425" anchor="t" anchorCtr="0">
            <a:noAutofit/>
          </a:bodyPr>
          <a:lstStyle/>
          <a:p>
            <a:pPr marL="0" marR="215900" lvl="0" indent="0" algn="l"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Amadeo, K. (2019, June 25). How to Close the Racial Wealth Gap in the United States. Retrieved April 12, 2020, from </a:t>
            </a:r>
            <a:endParaRPr sz="1200">
              <a:highlight>
                <a:srgbClr val="FFFFFF"/>
              </a:highlight>
              <a:latin typeface="Times New Roman"/>
              <a:ea typeface="Times New Roman"/>
              <a:cs typeface="Times New Roman"/>
              <a:sym typeface="Times New Roman"/>
            </a:endParaRPr>
          </a:p>
          <a:p>
            <a:pPr marL="0" marR="215900" lvl="0" indent="457200" algn="l"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https://www.thebalance.com/racial-wealth-gap-in-united-states-4169678</a:t>
            </a:r>
            <a:endParaRPr sz="1200">
              <a:highlight>
                <a:srgbClr val="FFFFFF"/>
              </a:highlight>
              <a:latin typeface="Times New Roman"/>
              <a:ea typeface="Times New Roman"/>
              <a:cs typeface="Times New Roman"/>
              <a:sym typeface="Times New Roman"/>
            </a:endParaRPr>
          </a:p>
          <a:p>
            <a:pPr marL="0" marR="215900" lvl="0" indent="0" algn="l"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Amadeo, K., &amp; Anderson, S. (2020, April 3). Unemployment Rate by Year Since 1929 Compared to Inflation and GDP. </a:t>
            </a:r>
            <a:endParaRPr sz="1200">
              <a:highlight>
                <a:srgbClr val="FFFFFF"/>
              </a:highlight>
              <a:latin typeface="Times New Roman"/>
              <a:ea typeface="Times New Roman"/>
              <a:cs typeface="Times New Roman"/>
              <a:sym typeface="Times New Roman"/>
            </a:endParaRPr>
          </a:p>
          <a:p>
            <a:pPr marL="457200" marR="215900" lvl="0" indent="0" algn="l"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Retrieved from https://www.thebalance.com/unemployment-rate-by-year-3305506</a:t>
            </a:r>
            <a:endParaRPr sz="1200">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Costa, P. N. da. (2019, May 29). America's Humongous Wealth Gap Is Widening Further. </a:t>
            </a:r>
            <a:endParaRPr sz="1200">
              <a:highlight>
                <a:srgbClr val="FFFFFF"/>
              </a:highlight>
              <a:latin typeface="Times New Roman"/>
              <a:ea typeface="Times New Roman"/>
              <a:cs typeface="Times New Roman"/>
              <a:sym typeface="Times New Roman"/>
            </a:endParaRPr>
          </a:p>
          <a:p>
            <a:pPr marL="0" lvl="0" indent="457200" algn="l"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https://www.forbes.com/sites/pedrodacosta/2019/05/29/americas-humungous-wealth-gap-is-widening-further/</a:t>
            </a:r>
            <a:endParaRPr sz="1200">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Current Employment Statistics Highlights. (2020, April 3). Retrieved from https://www.bls.gov/web/empsit/</a:t>
            </a:r>
            <a:endParaRPr sz="1200">
              <a:highlight>
                <a:srgbClr val="FFFFFF"/>
              </a:highlight>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ceshighlights.pdf</a:t>
            </a:r>
            <a:endParaRPr sz="1200">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DasGupta, K. (2015). </a:t>
            </a:r>
            <a:r>
              <a:rPr lang="en" sz="1200" i="1">
                <a:highlight>
                  <a:srgbClr val="FFFFFF"/>
                </a:highlight>
                <a:latin typeface="Times New Roman"/>
                <a:ea typeface="Times New Roman"/>
                <a:cs typeface="Times New Roman"/>
                <a:sym typeface="Times New Roman"/>
              </a:rPr>
              <a:t>Introducing social stratification: the causes and consequences of inequality. </a:t>
            </a:r>
            <a:r>
              <a:rPr lang="en" sz="1200">
                <a:highlight>
                  <a:srgbClr val="FFFFFF"/>
                </a:highlight>
                <a:latin typeface="Times New Roman"/>
                <a:ea typeface="Times New Roman"/>
                <a:cs typeface="Times New Roman"/>
                <a:sym typeface="Times New Roman"/>
              </a:rPr>
              <a:t>Boulder, CO: Lynne </a:t>
            </a:r>
            <a:endParaRPr sz="1200">
              <a:highlight>
                <a:srgbClr val="FFFFFF"/>
              </a:highlight>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Rienner Publishers, Inc.</a:t>
            </a:r>
            <a:endParaRPr sz="1200">
              <a:highlight>
                <a:srgbClr val="FFFFFF"/>
              </a:highlight>
              <a:latin typeface="Times New Roman"/>
              <a:ea typeface="Times New Roman"/>
              <a:cs typeface="Times New Roman"/>
              <a:sym typeface="Times New Roman"/>
            </a:endParaRPr>
          </a:p>
          <a:p>
            <a:pPr marL="0" marR="215900" lvl="0" indent="0" algn="l"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DePhills, L. (2018, January 25). Black unemployment is at a record low. But there's a lot more to the story. Retrieved </a:t>
            </a:r>
            <a:endParaRPr sz="1200">
              <a:highlight>
                <a:srgbClr val="FFFFFF"/>
              </a:highlight>
              <a:latin typeface="Times New Roman"/>
              <a:ea typeface="Times New Roman"/>
              <a:cs typeface="Times New Roman"/>
              <a:sym typeface="Times New Roman"/>
            </a:endParaRPr>
          </a:p>
          <a:p>
            <a:pPr marL="0" marR="215900" lvl="0" indent="457200" algn="l"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from https://money.cnn.com/2018/01/23/news/economy/black-unemployment/index.html</a:t>
            </a:r>
            <a:endParaRPr sz="1200">
              <a:highlight>
                <a:srgbClr val="FFFFFF"/>
              </a:highlight>
              <a:latin typeface="Times New Roman"/>
              <a:ea typeface="Times New Roman"/>
              <a:cs typeface="Times New Roman"/>
              <a:sym typeface="Times New Roman"/>
            </a:endParaRPr>
          </a:p>
          <a:p>
            <a:pPr marL="152400" lvl="0" indent="-152400" algn="l" rtl="0">
              <a:lnSpc>
                <a:spcPct val="115000"/>
              </a:lnSpc>
              <a:spcBef>
                <a:spcPts val="0"/>
              </a:spcBef>
              <a:spcAft>
                <a:spcPts val="0"/>
              </a:spcAft>
              <a:buNone/>
            </a:pPr>
            <a:r>
              <a:rPr lang="en" sz="1200">
                <a:latin typeface="Times New Roman"/>
                <a:ea typeface="Times New Roman"/>
                <a:cs typeface="Times New Roman"/>
                <a:sym typeface="Times New Roman"/>
              </a:rPr>
              <a:t>Fact sheet: Occupational segregation in the United States. (2019, April 22). Retrieved from </a:t>
            </a:r>
            <a:endParaRPr sz="1200">
              <a:latin typeface="Times New Roman"/>
              <a:ea typeface="Times New Roman"/>
              <a:cs typeface="Times New Roman"/>
              <a:sym typeface="Times New Roman"/>
            </a:endParaRPr>
          </a:p>
          <a:p>
            <a:pPr marL="609600" lvl="0" indent="-152400" algn="l" rtl="0">
              <a:lnSpc>
                <a:spcPct val="115000"/>
              </a:lnSpc>
              <a:spcBef>
                <a:spcPts val="0"/>
              </a:spcBef>
              <a:spcAft>
                <a:spcPts val="0"/>
              </a:spcAft>
              <a:buNone/>
            </a:pPr>
            <a:r>
              <a:rPr lang="en" sz="1200">
                <a:uFill>
                  <a:noFill/>
                </a:uFill>
                <a:latin typeface="Times New Roman"/>
                <a:ea typeface="Times New Roman"/>
                <a:cs typeface="Times New Roman"/>
                <a:sym typeface="Times New Roman"/>
                <a:hlinkClick r:id="rId3"/>
              </a:rPr>
              <a:t>https:equitablegrowth.orgfact</a:t>
            </a:r>
            <a:r>
              <a:rPr lang="en" sz="1200">
                <a:latin typeface="Times New Roman"/>
                <a:ea typeface="Times New Roman"/>
                <a:cs typeface="Times New Roman"/>
                <a:sym typeface="Times New Roman"/>
              </a:rPr>
              <a:t>sheet-occupational-segregation-in-the-united-states/</a:t>
            </a:r>
            <a:endParaRPr sz="1200">
              <a:latin typeface="Times New Roman"/>
              <a:ea typeface="Times New Roman"/>
              <a:cs typeface="Times New Roman"/>
              <a:sym typeface="Times New Roman"/>
            </a:endParaRPr>
          </a:p>
          <a:p>
            <a:pPr marL="0" marR="215900" lvl="0" indent="0" algn="l"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Food Service Worker. (n.d.). Retrieved from https://www.indeed.com/career/food-service-worker/salaries</a:t>
            </a:r>
            <a:endParaRPr sz="1200">
              <a:highlight>
                <a:srgbClr val="FFFFFF"/>
              </a:highlight>
              <a:latin typeface="Times New Roman"/>
              <a:ea typeface="Times New Roman"/>
              <a:cs typeface="Times New Roman"/>
              <a:sym typeface="Times New Roman"/>
            </a:endParaRPr>
          </a:p>
          <a:p>
            <a:pPr marL="0" marR="215900" lvl="0" indent="0" algn="l"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Harris,B. (n.d). What the pay gap between men and women really looks like. Retrieved from https://www.welform.org/</a:t>
            </a:r>
            <a:endParaRPr sz="1200">
              <a:highlight>
                <a:srgbClr val="FFFFFF"/>
              </a:highlight>
              <a:latin typeface="Times New Roman"/>
              <a:ea typeface="Times New Roman"/>
              <a:cs typeface="Times New Roman"/>
              <a:sym typeface="Times New Roman"/>
            </a:endParaRPr>
          </a:p>
          <a:p>
            <a:pPr marL="457200" marR="215900" lvl="0" indent="0" algn="l"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agenda/2017/11/pay-equality-men-women-gender-gap-report-2017</a:t>
            </a:r>
            <a:endParaRPr sz="1200">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Hartman, M. (2020, April 9). Despite staggering unemployment numbers, it’s even worse than it looks. Retrieved from </a:t>
            </a:r>
            <a:endParaRPr sz="1200">
              <a:highlight>
                <a:srgbClr val="FFFFFF"/>
              </a:highlight>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https://www.marketplace.org/2020/04/09/unemployment-numbers-worse-than-it-looks/</a:t>
            </a:r>
            <a:endParaRPr sz="1200">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Hirji, Z. (2020, April 10). Thousands Of US Health Care Workers Have Been Infected By The Coronavirus. This Is How </a:t>
            </a:r>
            <a:endParaRPr sz="1200">
              <a:highlight>
                <a:srgbClr val="FFFFFF"/>
              </a:highlight>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Each State Stacks Up. Retrieved from https://www.buzzfeednews.com/article/zahrahirji/us-health-care-workers-coronavirus</a:t>
            </a:r>
            <a:endParaRPr sz="1200">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200">
              <a:highlight>
                <a:srgbClr val="FFFFFF"/>
              </a:highlight>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1"/>
          <p:cNvSpPr txBox="1"/>
          <p:nvPr/>
        </p:nvSpPr>
        <p:spPr>
          <a:xfrm>
            <a:off x="1820100" y="142201"/>
            <a:ext cx="5503800" cy="56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latin typeface="Lato"/>
                <a:ea typeface="Lato"/>
                <a:cs typeface="Lato"/>
                <a:sym typeface="Lato"/>
              </a:rPr>
              <a:t>Works Cited</a:t>
            </a:r>
            <a:endParaRPr sz="1800" b="1" u="sng">
              <a:latin typeface="Lato"/>
              <a:ea typeface="Lato"/>
              <a:cs typeface="Lato"/>
              <a:sym typeface="Lato"/>
            </a:endParaRPr>
          </a:p>
        </p:txBody>
      </p:sp>
      <p:sp>
        <p:nvSpPr>
          <p:cNvPr id="223" name="Google Shape;223;p31"/>
          <p:cNvSpPr txBox="1"/>
          <p:nvPr/>
        </p:nvSpPr>
        <p:spPr>
          <a:xfrm>
            <a:off x="592059" y="989334"/>
            <a:ext cx="8144400" cy="423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History.com Editors. (2017, November 30). Equal Pay Act. Retrieved from https://www.history.com/topics/womens-rights/</a:t>
            </a:r>
            <a:endParaRPr sz="1200">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 sz="1200">
                <a:latin typeface="Times New Roman"/>
                <a:ea typeface="Times New Roman"/>
                <a:cs typeface="Times New Roman"/>
                <a:sym typeface="Times New Roman"/>
              </a:rPr>
              <a:t>equal-pay-act </a:t>
            </a:r>
            <a:endParaRPr sz="1200">
              <a:highlight>
                <a:schemeClr val="lt1"/>
              </a:highlight>
              <a:latin typeface="Times New Roman"/>
              <a:ea typeface="Times New Roman"/>
              <a:cs typeface="Times New Roman"/>
              <a:sym typeface="Times New Roman"/>
            </a:endParaRPr>
          </a:p>
          <a:p>
            <a:pPr marL="0" marR="215900" lvl="0" indent="0" algn="l" rtl="0">
              <a:lnSpc>
                <a:spcPct val="115000"/>
              </a:lnSpc>
              <a:spcBef>
                <a:spcPts val="0"/>
              </a:spcBef>
              <a:spcAft>
                <a:spcPts val="0"/>
              </a:spcAft>
              <a:buNone/>
            </a:pPr>
            <a:r>
              <a:rPr lang="en" sz="1200">
                <a:highlight>
                  <a:schemeClr val="lt1"/>
                </a:highlight>
                <a:latin typeface="Times New Roman"/>
                <a:ea typeface="Times New Roman"/>
                <a:cs typeface="Times New Roman"/>
                <a:sym typeface="Times New Roman"/>
              </a:rPr>
              <a:t>Jones, J. (2018, October 30). Black unemployment is at least twice as high as white unemployment at the national level </a:t>
            </a:r>
            <a:endParaRPr sz="1200">
              <a:highlight>
                <a:schemeClr val="lt1"/>
              </a:highlight>
              <a:latin typeface="Times New Roman"/>
              <a:ea typeface="Times New Roman"/>
              <a:cs typeface="Times New Roman"/>
              <a:sym typeface="Times New Roman"/>
            </a:endParaRPr>
          </a:p>
          <a:p>
            <a:pPr marL="457200" marR="215900" lvl="0" indent="0" algn="l" rtl="0">
              <a:lnSpc>
                <a:spcPct val="115000"/>
              </a:lnSpc>
              <a:spcBef>
                <a:spcPts val="0"/>
              </a:spcBef>
              <a:spcAft>
                <a:spcPts val="0"/>
              </a:spcAft>
              <a:buNone/>
            </a:pPr>
            <a:r>
              <a:rPr lang="en" sz="1200">
                <a:highlight>
                  <a:schemeClr val="lt1"/>
                </a:highlight>
                <a:latin typeface="Times New Roman"/>
                <a:ea typeface="Times New Roman"/>
                <a:cs typeface="Times New Roman"/>
                <a:sym typeface="Times New Roman"/>
              </a:rPr>
              <a:t>and in 12 states and D.C.: The highest African American unemployment rate is in the District of Columbia at 12.4 percent, while the highest white unemployment rate is in West Virginia at 5.0 percent. Retrieved April 12, 2020, from https://www.epi.org/publication/2018q3_unemployment_state_race_ethnicity/</a:t>
            </a:r>
            <a:endParaRPr sz="1200">
              <a:highlight>
                <a:srgbClr val="FFFFFF"/>
              </a:highlight>
              <a:latin typeface="Times New Roman"/>
              <a:ea typeface="Times New Roman"/>
              <a:cs typeface="Times New Roman"/>
              <a:sym typeface="Times New Roman"/>
            </a:endParaRPr>
          </a:p>
          <a:p>
            <a:pPr marL="0" marR="215900" lvl="0" indent="0" algn="l"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Krulick, A. (n.d.). U.S. Employment. Retrieved from https://www.debt.org/jobs/unemployment/united-states/</a:t>
            </a:r>
            <a:endParaRPr sz="1200">
              <a:highlight>
                <a:schemeClr val="lt1"/>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highlight>
                  <a:schemeClr val="lt1"/>
                </a:highlight>
                <a:latin typeface="Times New Roman"/>
                <a:ea typeface="Times New Roman"/>
                <a:cs typeface="Times New Roman"/>
                <a:sym typeface="Times New Roman"/>
              </a:rPr>
              <a:t>Lee, F. (n.d.). Deindustrialization. https://www.economicshelp.org/blog/glossary/deindustrialisation/</a:t>
            </a:r>
            <a:endParaRPr sz="1200">
              <a:highlight>
                <a:schemeClr val="lt1"/>
              </a:highlight>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 sz="1200">
                <a:latin typeface="Times New Roman"/>
                <a:ea typeface="Times New Roman"/>
                <a:cs typeface="Times New Roman"/>
                <a:sym typeface="Times New Roman"/>
              </a:rPr>
              <a:t>Lexington Law. (2020, January 24). 44 Important Welfare Statistics for 2020. Retrieved from https://www.lexingtonlaw.com/blog/finance/welfare-statistics.html</a:t>
            </a:r>
            <a:endParaRPr sz="1200">
              <a:latin typeface="Times New Roman"/>
              <a:ea typeface="Times New Roman"/>
              <a:cs typeface="Times New Roman"/>
              <a:sym typeface="Times New Roman"/>
            </a:endParaRPr>
          </a:p>
          <a:p>
            <a:pPr marL="0" lvl="0" indent="0" algn="l" rtl="0">
              <a:lnSpc>
                <a:spcPct val="115000"/>
              </a:lnSpc>
              <a:spcBef>
                <a:spcPts val="50"/>
              </a:spcBef>
              <a:spcAft>
                <a:spcPts val="0"/>
              </a:spcAft>
              <a:buNone/>
            </a:pPr>
            <a:r>
              <a:rPr lang="en" sz="1200">
                <a:latin typeface="Times New Roman"/>
                <a:ea typeface="Times New Roman"/>
                <a:cs typeface="Times New Roman"/>
                <a:sym typeface="Times New Roman"/>
              </a:rPr>
              <a:t>Milkman, R. (1987). Gender at work the dynamics of job segregation by sex during World War Ii. Urbana: Univ. of Ill. Pr.</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National Women's Law Center: Justice for Her. Justice for All. (2020, March 20). Retrieved from https://nwlc.org/ </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Tahmincioglu, E. (2010, July 12). The 8 lowest-paying jobs in America. Retrieved from http://www.nbcnews.com/id/</a:t>
            </a:r>
            <a:endParaRPr sz="1200">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 sz="1200">
                <a:latin typeface="Times New Roman"/>
                <a:ea typeface="Times New Roman"/>
                <a:cs typeface="Times New Roman"/>
                <a:sym typeface="Times New Roman"/>
              </a:rPr>
              <a:t>38168029/ns/business-careers/t/lowest-paying-jobs-america/</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US Census Bureau. (n.d.). Census.gov. Retrieved from https://www.census.gov/ </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Workers of color are far more likely to be paid poverty-level wages than white workers. (n.d.). Retrieved from https://</a:t>
            </a:r>
            <a:endParaRPr sz="1200">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 sz="1200">
                <a:latin typeface="Times New Roman"/>
                <a:ea typeface="Times New Roman"/>
                <a:cs typeface="Times New Roman"/>
                <a:sym typeface="Times New Roman"/>
              </a:rPr>
              <a:t>www.epi.org/blog/workers-of-color-are-far-more-likely-to-be-paid-poverty-level-wages-than-white-workers/</a:t>
            </a:r>
            <a:endParaRPr sz="1200">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ctrTitle"/>
          </p:nvPr>
        </p:nvSpPr>
        <p:spPr>
          <a:xfrm>
            <a:off x="727950" y="1310925"/>
            <a:ext cx="7688100" cy="73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Inequalities of Employment Within the U.S</a:t>
            </a:r>
            <a:endParaRPr sz="2400"/>
          </a:p>
        </p:txBody>
      </p:sp>
      <p:sp>
        <p:nvSpPr>
          <p:cNvPr id="93" name="Google Shape;93;p14"/>
          <p:cNvSpPr txBox="1">
            <a:spLocks noGrp="1"/>
          </p:cNvSpPr>
          <p:nvPr>
            <p:ph type="subTitle" idx="1"/>
          </p:nvPr>
        </p:nvSpPr>
        <p:spPr>
          <a:xfrm>
            <a:off x="462700" y="1869700"/>
            <a:ext cx="8175300" cy="296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From its birth, The United States of America has had a history enriched in inequality, discrimination, and greed. Built upon the principles of freedom and capitalism , noticeable inequalities still exist especially in the aspect of US employment</a:t>
            </a:r>
            <a:endParaRPr sz="1800"/>
          </a:p>
          <a:p>
            <a:pPr marL="0" lvl="0" indent="0" algn="l" rtl="0">
              <a:spcBef>
                <a:spcPts val="0"/>
              </a:spcBef>
              <a:spcAft>
                <a:spcPts val="0"/>
              </a:spcAft>
              <a:buNone/>
            </a:pPr>
            <a:endParaRPr sz="1400"/>
          </a:p>
          <a:p>
            <a:pPr marL="0" lvl="0" indent="0" algn="l" rtl="0">
              <a:spcBef>
                <a:spcPts val="0"/>
              </a:spcBef>
              <a:spcAft>
                <a:spcPts val="0"/>
              </a:spcAft>
              <a:buNone/>
            </a:pPr>
            <a:r>
              <a:rPr lang="en" sz="1400"/>
              <a:t>How has US employment looked in recent history and currently in a world with COVID-19?</a:t>
            </a:r>
            <a:endParaRPr sz="1400"/>
          </a:p>
          <a:p>
            <a:pPr marL="0" lvl="0" indent="0" algn="l" rtl="0">
              <a:spcBef>
                <a:spcPts val="0"/>
              </a:spcBef>
              <a:spcAft>
                <a:spcPts val="0"/>
              </a:spcAft>
              <a:buNone/>
            </a:pPr>
            <a:r>
              <a:rPr lang="en" sz="1400"/>
              <a:t>How have people of color been hindered in terms of employment opportunity?</a:t>
            </a:r>
            <a:endParaRPr sz="1400"/>
          </a:p>
          <a:p>
            <a:pPr marL="0" lvl="0" indent="0" algn="l" rtl="0">
              <a:spcBef>
                <a:spcPts val="0"/>
              </a:spcBef>
              <a:spcAft>
                <a:spcPts val="0"/>
              </a:spcAft>
              <a:buNone/>
            </a:pPr>
            <a:r>
              <a:rPr lang="en" sz="1400"/>
              <a:t>How has government policy disadvantaged women in employment and economic opportunity?</a:t>
            </a:r>
            <a:endParaRPr sz="1400"/>
          </a:p>
          <a:p>
            <a:pPr marL="0" lvl="0" indent="0" algn="l" rtl="0">
              <a:spcBef>
                <a:spcPts val="0"/>
              </a:spcBef>
              <a:spcAft>
                <a:spcPts val="0"/>
              </a:spcAft>
              <a:buNone/>
            </a:pPr>
            <a:r>
              <a:rPr lang="en" sz="1400"/>
              <a:t>What role does Capitalism play in employment inequality?</a:t>
            </a:r>
            <a:endParaRPr sz="1400"/>
          </a:p>
          <a:p>
            <a:pPr marL="0" lvl="0" indent="0" algn="l" rtl="0">
              <a:spcBef>
                <a:spcPts val="0"/>
              </a:spcBef>
              <a:spcAft>
                <a:spcPts val="0"/>
              </a:spcAft>
              <a:buNone/>
            </a:pPr>
            <a:r>
              <a:rPr lang="en" sz="1400"/>
              <a:t>Where do the majority of US jobs exist? How has this changed over time?</a:t>
            </a:r>
            <a:endParaRPr sz="1400"/>
          </a:p>
          <a:p>
            <a:pPr marL="0" lvl="0" indent="0" algn="l" rtl="0">
              <a:spcBef>
                <a:spcPts val="0"/>
              </a:spcBef>
              <a:spcAft>
                <a:spcPts val="0"/>
              </a:spcAft>
              <a:buNone/>
            </a:pPr>
            <a:r>
              <a:rPr lang="en" sz="1400"/>
              <a:t>For those unable to work, how does government policy accurately assist these people?</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Brief History of  U.S. Unemployment</a:t>
            </a:r>
            <a:endParaRPr/>
          </a:p>
        </p:txBody>
      </p:sp>
      <p:sp>
        <p:nvSpPr>
          <p:cNvPr id="99" name="Google Shape;99;p15"/>
          <p:cNvSpPr txBox="1">
            <a:spLocks noGrp="1"/>
          </p:cNvSpPr>
          <p:nvPr>
            <p:ph type="body" idx="1"/>
          </p:nvPr>
        </p:nvSpPr>
        <p:spPr>
          <a:xfrm>
            <a:off x="729450" y="1773125"/>
            <a:ext cx="7688700" cy="328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Unemployment rate </a:t>
            </a:r>
            <a:r>
              <a:rPr lang="en"/>
              <a:t>reflects our country’s economic status and represents a people’s political and  psychological well being. Unemployment reflects people’s attitudes and views towards their country.</a:t>
            </a:r>
            <a:endParaRPr/>
          </a:p>
          <a:p>
            <a:pPr marL="0" lvl="0" indent="0" algn="l" rtl="0">
              <a:spcBef>
                <a:spcPts val="1600"/>
              </a:spcBef>
              <a:spcAft>
                <a:spcPts val="0"/>
              </a:spcAft>
              <a:buNone/>
            </a:pPr>
            <a:r>
              <a:rPr lang="en" b="1"/>
              <a:t>1942-1945, 1.2% - 1.9%</a:t>
            </a:r>
            <a:r>
              <a:rPr lang="en"/>
              <a:t> The US joined World War 2 which put men to war, and brought women to the workplace forefront.</a:t>
            </a:r>
            <a:endParaRPr/>
          </a:p>
          <a:p>
            <a:pPr marL="0" lvl="0" indent="0" algn="l" rtl="0">
              <a:spcBef>
                <a:spcPts val="1600"/>
              </a:spcBef>
              <a:spcAft>
                <a:spcPts val="0"/>
              </a:spcAft>
              <a:buNone/>
            </a:pPr>
            <a:r>
              <a:rPr lang="en" b="1"/>
              <a:t>1982- 10.88%</a:t>
            </a:r>
            <a:r>
              <a:rPr lang="en"/>
              <a:t> Throughout the USA’s history, economic recessions have coincided with higher unemployment rates. From 1945 - 2006,  the economy and unemployment fluctuated concurrently but had a massive peak in 1982.</a:t>
            </a:r>
            <a:endParaRPr/>
          </a:p>
          <a:p>
            <a:pPr marL="0" lvl="0" indent="0" algn="l" rtl="0">
              <a:spcBef>
                <a:spcPts val="1600"/>
              </a:spcBef>
              <a:spcAft>
                <a:spcPts val="0"/>
              </a:spcAft>
              <a:buNone/>
            </a:pPr>
            <a:r>
              <a:rPr lang="en" b="1"/>
              <a:t>2009</a:t>
            </a:r>
            <a:r>
              <a:rPr lang="en"/>
              <a:t>- </a:t>
            </a:r>
            <a:r>
              <a:rPr lang="en" b="1"/>
              <a:t>9.9%</a:t>
            </a:r>
            <a:r>
              <a:rPr lang="en"/>
              <a:t> 	With the recession building in  2006 leading into the housing bubble of 2008, causing unemployment to drastically increase.</a:t>
            </a:r>
            <a:endParaRPr/>
          </a:p>
          <a:p>
            <a:pPr marL="0" lvl="0" indent="0" algn="l" rtl="0">
              <a:spcBef>
                <a:spcPts val="1600"/>
              </a:spcBef>
              <a:spcAft>
                <a:spcPts val="0"/>
              </a:spcAft>
              <a:buNone/>
            </a:pPr>
            <a:r>
              <a:rPr lang="en" b="1"/>
              <a:t>2019</a:t>
            </a:r>
            <a:r>
              <a:rPr lang="en"/>
              <a:t>- </a:t>
            </a:r>
            <a:r>
              <a:rPr lang="en" b="1"/>
              <a:t>3.5% </a:t>
            </a:r>
            <a:r>
              <a:rPr lang="en"/>
              <a:t>  Since 2009, unemployment has slowly been decreasing. Our country is mostly working  but does this represent inequality?</a:t>
            </a:r>
            <a:endParaRPr/>
          </a:p>
          <a:p>
            <a:pPr marL="0" lvl="0" indent="0" algn="l" rtl="0">
              <a:spcBef>
                <a:spcPts val="1600"/>
              </a:spcBef>
              <a:spcAft>
                <a:spcPts val="0"/>
              </a:spcAft>
              <a:buNone/>
            </a:pPr>
            <a:endParaRPr/>
          </a:p>
          <a:p>
            <a:pPr marL="0" lvl="0" indent="0" algn="l" rtl="0">
              <a:spcBef>
                <a:spcPts val="1600"/>
              </a:spcBef>
              <a:spcAft>
                <a:spcPts val="1600"/>
              </a:spcAft>
              <a:buNone/>
            </a:pPr>
            <a:endParaRPr sz="1400"/>
          </a:p>
        </p:txBody>
      </p:sp>
      <p:pic>
        <p:nvPicPr>
          <p:cNvPr id="100" name="Google Shape;100;p15"/>
          <p:cNvPicPr preferRelativeResize="0"/>
          <p:nvPr/>
        </p:nvPicPr>
        <p:blipFill>
          <a:blip r:embed="rId3">
            <a:alphaModFix/>
          </a:blip>
          <a:stretch>
            <a:fillRect/>
          </a:stretch>
        </p:blipFill>
        <p:spPr>
          <a:xfrm>
            <a:off x="6954100" y="509875"/>
            <a:ext cx="1758875" cy="924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645825" y="4795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Current Effects of COVID- 19 Pandemic</a:t>
            </a:r>
            <a:endParaRPr/>
          </a:p>
        </p:txBody>
      </p:sp>
      <p:sp>
        <p:nvSpPr>
          <p:cNvPr id="106" name="Google Shape;106;p16"/>
          <p:cNvSpPr txBox="1">
            <a:spLocks noGrp="1"/>
          </p:cNvSpPr>
          <p:nvPr>
            <p:ph type="body" idx="1"/>
          </p:nvPr>
        </p:nvSpPr>
        <p:spPr>
          <a:xfrm>
            <a:off x="645825" y="1450225"/>
            <a:ext cx="8234400" cy="36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Unemployment rate is currently unknown. Research suggests it may be around 14% and might continue to increase. </a:t>
            </a:r>
            <a:endParaRPr/>
          </a:p>
          <a:p>
            <a:pPr marL="0" lvl="0" indent="0" algn="l" rtl="0">
              <a:spcBef>
                <a:spcPts val="1600"/>
              </a:spcBef>
              <a:spcAft>
                <a:spcPts val="0"/>
              </a:spcAft>
              <a:buNone/>
            </a:pPr>
            <a:r>
              <a:rPr lang="en"/>
              <a:t>Before the pandemic, around 200,000 new unemployment cases would arise in a given  week. Currently this number has increased by 20-30 times. This number doesn’t include the people backed up on trying to even apply for unemployment.</a:t>
            </a:r>
            <a:endParaRPr/>
          </a:p>
          <a:p>
            <a:pPr marL="0" lvl="0" indent="0" algn="l" rtl="0">
              <a:spcBef>
                <a:spcPts val="1600"/>
              </a:spcBef>
              <a:spcAft>
                <a:spcPts val="0"/>
              </a:spcAft>
              <a:buNone/>
            </a:pPr>
            <a:r>
              <a:rPr lang="en" b="1"/>
              <a:t>Health Care Workers:                                                                                                                                                                                                </a:t>
            </a:r>
            <a:r>
              <a:rPr lang="en"/>
              <a:t>Health care workers are leading the fight in the pandemic, and are most at risk in the current pandemic.</a:t>
            </a:r>
            <a:endParaRPr/>
          </a:p>
          <a:p>
            <a:pPr marL="0" lvl="0" indent="0" algn="l" rtl="0">
              <a:spcBef>
                <a:spcPts val="1600"/>
              </a:spcBef>
              <a:spcAft>
                <a:spcPts val="0"/>
              </a:spcAft>
              <a:buNone/>
            </a:pPr>
            <a:r>
              <a:rPr lang="en" b="1"/>
              <a:t>5400 </a:t>
            </a:r>
            <a:r>
              <a:rPr lang="en"/>
              <a:t>Health workers have estimated to have been infected already. This number is very                        underestimated due to high unavailability of COVID-19 testing.</a:t>
            </a:r>
            <a:endParaRPr/>
          </a:p>
          <a:p>
            <a:pPr marL="0" lvl="0" indent="0" algn="l" rtl="0">
              <a:spcBef>
                <a:spcPts val="1600"/>
              </a:spcBef>
              <a:spcAft>
                <a:spcPts val="0"/>
              </a:spcAft>
              <a:buNone/>
            </a:pPr>
            <a:r>
              <a:rPr lang="en"/>
              <a:t>Health Care Workers have experienced a lack of Personal Protective Equipment(PPE). Due                                                               to  the  closing down of businesses and rising unemployment, how can they get the PPE they                                                 need to damper this pandemic?                                                                </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07" name="Google Shape;107;p16"/>
          <p:cNvPicPr preferRelativeResize="0"/>
          <p:nvPr/>
        </p:nvPicPr>
        <p:blipFill>
          <a:blip r:embed="rId3">
            <a:alphaModFix/>
          </a:blip>
          <a:stretch>
            <a:fillRect/>
          </a:stretch>
        </p:blipFill>
        <p:spPr>
          <a:xfrm>
            <a:off x="7330850" y="203200"/>
            <a:ext cx="1670425" cy="935450"/>
          </a:xfrm>
          <a:prstGeom prst="rect">
            <a:avLst/>
          </a:prstGeom>
          <a:noFill/>
          <a:ln>
            <a:noFill/>
          </a:ln>
        </p:spPr>
      </p:pic>
      <p:pic>
        <p:nvPicPr>
          <p:cNvPr id="108" name="Google Shape;108;p16"/>
          <p:cNvPicPr preferRelativeResize="0"/>
          <p:nvPr/>
        </p:nvPicPr>
        <p:blipFill>
          <a:blip r:embed="rId4">
            <a:alphaModFix/>
          </a:blip>
          <a:stretch>
            <a:fillRect/>
          </a:stretch>
        </p:blipFill>
        <p:spPr>
          <a:xfrm>
            <a:off x="7330850" y="3971450"/>
            <a:ext cx="1839575" cy="1030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Racial/Ethnic Unemployment Inequality </a:t>
            </a:r>
            <a:endParaRPr/>
          </a:p>
        </p:txBody>
      </p:sp>
      <p:sp>
        <p:nvSpPr>
          <p:cNvPr id="114" name="Google Shape;114;p17"/>
          <p:cNvSpPr txBox="1">
            <a:spLocks noGrp="1"/>
          </p:cNvSpPr>
          <p:nvPr>
            <p:ph type="body" idx="1"/>
          </p:nvPr>
        </p:nvSpPr>
        <p:spPr>
          <a:xfrm>
            <a:off x="685200" y="1853850"/>
            <a:ext cx="5837100" cy="314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Blacks and latinx individuals are more likely to be unemployed than white or asian individuals</a:t>
            </a:r>
            <a:endParaRPr/>
          </a:p>
          <a:p>
            <a:pPr marL="0" lvl="0" indent="0" algn="l" rtl="0">
              <a:spcBef>
                <a:spcPts val="1600"/>
              </a:spcBef>
              <a:spcAft>
                <a:spcPts val="0"/>
              </a:spcAft>
              <a:buNone/>
            </a:pPr>
            <a:r>
              <a:rPr lang="en"/>
              <a:t>2019: Black unemployment was at 6.1%, whereas white unemployment was at 3.3%, Latinx unemployment rate was at 4.3%</a:t>
            </a:r>
            <a:endParaRPr/>
          </a:p>
          <a:p>
            <a:pPr marL="0" lvl="0" indent="0" algn="l" rtl="0">
              <a:spcBef>
                <a:spcPts val="1600"/>
              </a:spcBef>
              <a:spcAft>
                <a:spcPts val="0"/>
              </a:spcAft>
              <a:buNone/>
            </a:pPr>
            <a:r>
              <a:rPr lang="en">
                <a:highlight>
                  <a:srgbClr val="FFFFFF"/>
                </a:highlight>
              </a:rPr>
              <a:t>The highest black unemployment rate in the US is in the District of Columbia at 12.4%, with the highest state is in Illinois, at 9.3%, where the highest Latinx unemployment is in Nebraska at 5.9%. The state with the highest white unemployment is West Virginia at 5%.</a:t>
            </a:r>
            <a:endParaRPr>
              <a:highlight>
                <a:srgbClr val="FFFFFF"/>
              </a:highlight>
            </a:endParaRPr>
          </a:p>
          <a:p>
            <a:pPr marL="0" lvl="0" indent="0" algn="l" rtl="0">
              <a:spcBef>
                <a:spcPts val="1600"/>
              </a:spcBef>
              <a:spcAft>
                <a:spcPts val="0"/>
              </a:spcAft>
              <a:buNone/>
            </a:pPr>
            <a:r>
              <a:rPr lang="en">
                <a:highlight>
                  <a:srgbClr val="FFFFFF"/>
                </a:highlight>
              </a:rPr>
              <a:t>Some factors that cause higher unemployment among black individuals include </a:t>
            </a:r>
            <a:r>
              <a:rPr lang="en" sz="1350"/>
              <a:t>hiring discrimination and lower educational attainment.</a:t>
            </a:r>
            <a:r>
              <a:rPr lang="en">
                <a:highlight>
                  <a:srgbClr val="FFFFFF"/>
                </a:highlight>
              </a:rPr>
              <a:t>  </a:t>
            </a:r>
            <a:endParaRPr>
              <a:highlight>
                <a:srgbClr val="FFFFFF"/>
              </a:highlight>
            </a:endParaRPr>
          </a:p>
          <a:p>
            <a:pPr marL="0" lvl="0" indent="0" algn="l" rtl="0">
              <a:spcBef>
                <a:spcPts val="1600"/>
              </a:spcBef>
              <a:spcAft>
                <a:spcPts val="1600"/>
              </a:spcAft>
              <a:buNone/>
            </a:pPr>
            <a:endParaRPr/>
          </a:p>
        </p:txBody>
      </p:sp>
      <p:pic>
        <p:nvPicPr>
          <p:cNvPr id="115" name="Google Shape;115;p17"/>
          <p:cNvPicPr preferRelativeResize="0"/>
          <p:nvPr/>
        </p:nvPicPr>
        <p:blipFill>
          <a:blip r:embed="rId3">
            <a:alphaModFix/>
          </a:blip>
          <a:stretch>
            <a:fillRect/>
          </a:stretch>
        </p:blipFill>
        <p:spPr>
          <a:xfrm>
            <a:off x="6566550" y="1853849"/>
            <a:ext cx="2338094" cy="3149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Racial/Ethnic Wealth Gap  </a:t>
            </a:r>
            <a:endParaRPr/>
          </a:p>
        </p:txBody>
      </p:sp>
      <p:sp>
        <p:nvSpPr>
          <p:cNvPr id="121" name="Google Shape;121;p18"/>
          <p:cNvSpPr txBox="1">
            <a:spLocks noGrp="1"/>
          </p:cNvSpPr>
          <p:nvPr>
            <p:ph type="body" idx="1"/>
          </p:nvPr>
        </p:nvSpPr>
        <p:spPr>
          <a:xfrm>
            <a:off x="729450" y="2078875"/>
            <a:ext cx="3999000" cy="283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median net worth of white families is ten times higher than the median net worth of black families</a:t>
            </a:r>
            <a:endParaRPr/>
          </a:p>
          <a:p>
            <a:pPr marL="0" lvl="0" indent="0" algn="l" rtl="0">
              <a:spcBef>
                <a:spcPts val="1600"/>
              </a:spcBef>
              <a:spcAft>
                <a:spcPts val="0"/>
              </a:spcAft>
              <a:buNone/>
            </a:pPr>
            <a:r>
              <a:rPr lang="en"/>
              <a:t>The gap as seemed to be getting larger, as between 1983-2003, </a:t>
            </a:r>
            <a:r>
              <a:rPr lang="en">
                <a:highlight>
                  <a:srgbClr val="FFFFFF"/>
                </a:highlight>
              </a:rPr>
              <a:t>white households saw their wealth increased by 14%, but black household wealth declined by 75% and Hispanic household wealth declined 50%.</a:t>
            </a:r>
            <a:endParaRPr/>
          </a:p>
          <a:p>
            <a:pPr marL="0" lvl="0" indent="0" algn="l" rtl="0">
              <a:spcBef>
                <a:spcPts val="1600"/>
              </a:spcBef>
              <a:spcAft>
                <a:spcPts val="0"/>
              </a:spcAft>
              <a:buNone/>
            </a:pPr>
            <a:r>
              <a:rPr lang="en"/>
              <a:t>Native American data seems to be ignored, since stats have not been taken since 2000</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graphicFrame>
        <p:nvGraphicFramePr>
          <p:cNvPr id="122" name="Google Shape;122;p18"/>
          <p:cNvGraphicFramePr/>
          <p:nvPr/>
        </p:nvGraphicFramePr>
        <p:xfrm>
          <a:off x="5611500" y="2396950"/>
          <a:ext cx="3000000" cy="3000000"/>
        </p:xfrm>
        <a:graphic>
          <a:graphicData uri="http://schemas.openxmlformats.org/drawingml/2006/table">
            <a:tbl>
              <a:tblPr>
                <a:noFill/>
                <a:tableStyleId>{DB8E7285-3496-41A1-809C-550A359F5CDF}</a:tableStyleId>
              </a:tblPr>
              <a:tblGrid>
                <a:gridCol w="1944750">
                  <a:extLst>
                    <a:ext uri="{9D8B030D-6E8A-4147-A177-3AD203B41FA5}">
                      <a16:colId xmlns:a16="http://schemas.microsoft.com/office/drawing/2014/main" val="20000"/>
                    </a:ext>
                  </a:extLst>
                </a:gridCol>
                <a:gridCol w="13968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t>White (Non Hispanic)</a:t>
                      </a:r>
                      <a:endParaRPr/>
                    </a:p>
                  </a:txBody>
                  <a:tcPr marL="91425" marR="91425" marT="91425" marB="91425"/>
                </a:tc>
                <a:tc>
                  <a:txBody>
                    <a:bodyPr/>
                    <a:lstStyle/>
                    <a:p>
                      <a:pPr marL="0" lvl="0" indent="0" algn="l" rtl="0">
                        <a:spcBef>
                          <a:spcPts val="0"/>
                        </a:spcBef>
                        <a:spcAft>
                          <a:spcPts val="0"/>
                        </a:spcAft>
                        <a:buNone/>
                      </a:pPr>
                      <a:r>
                        <a:rPr lang="en">
                          <a:solidFill>
                            <a:srgbClr val="222222"/>
                          </a:solidFill>
                          <a:highlight>
                            <a:srgbClr val="FFFFFF"/>
                          </a:highlight>
                        </a:rPr>
                        <a:t>$130,800</a:t>
                      </a:r>
                      <a:endParaRPr/>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t>Black</a:t>
                      </a:r>
                      <a:endParaRPr/>
                    </a:p>
                  </a:txBody>
                  <a:tcPr marL="91425" marR="91425" marT="91425" marB="91425"/>
                </a:tc>
                <a:tc>
                  <a:txBody>
                    <a:bodyPr/>
                    <a:lstStyle/>
                    <a:p>
                      <a:pPr marL="0" lvl="0" indent="0" algn="l" rtl="0">
                        <a:spcBef>
                          <a:spcPts val="0"/>
                        </a:spcBef>
                        <a:spcAft>
                          <a:spcPts val="0"/>
                        </a:spcAft>
                        <a:buNone/>
                      </a:pPr>
                      <a:r>
                        <a:rPr lang="en">
                          <a:solidFill>
                            <a:srgbClr val="222222"/>
                          </a:solidFill>
                          <a:highlight>
                            <a:srgbClr val="FFFFFF"/>
                          </a:highlight>
                        </a:rPr>
                        <a:t>$9,590</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Hispanic (Any race)</a:t>
                      </a:r>
                      <a:endParaRPr/>
                    </a:p>
                  </a:txBody>
                  <a:tcPr marL="91425" marR="91425" marT="91425" marB="91425"/>
                </a:tc>
                <a:tc>
                  <a:txBody>
                    <a:bodyPr/>
                    <a:lstStyle/>
                    <a:p>
                      <a:pPr marL="0" lvl="0" indent="0" algn="l" rtl="0">
                        <a:spcBef>
                          <a:spcPts val="0"/>
                        </a:spcBef>
                        <a:spcAft>
                          <a:spcPts val="0"/>
                        </a:spcAft>
                        <a:buNone/>
                      </a:pPr>
                      <a:r>
                        <a:rPr lang="en"/>
                        <a:t>$17,530</a:t>
                      </a:r>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a:t>Asian</a:t>
                      </a:r>
                      <a:endParaRPr/>
                    </a:p>
                  </a:txBody>
                  <a:tcPr marL="91425" marR="91425" marT="91425" marB="91425"/>
                </a:tc>
                <a:tc>
                  <a:txBody>
                    <a:bodyPr/>
                    <a:lstStyle/>
                    <a:p>
                      <a:pPr marL="0" lvl="0" indent="0" algn="l" rtl="0">
                        <a:spcBef>
                          <a:spcPts val="0"/>
                        </a:spcBef>
                        <a:spcAft>
                          <a:spcPts val="0"/>
                        </a:spcAft>
                        <a:buNone/>
                      </a:pPr>
                      <a:r>
                        <a:rPr lang="en"/>
                        <a:t>$156,500</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Native American*</a:t>
                      </a:r>
                      <a:endParaRPr/>
                    </a:p>
                  </a:txBody>
                  <a:tcPr marL="91425" marR="91425" marT="91425" marB="91425"/>
                </a:tc>
                <a:tc>
                  <a:txBody>
                    <a:bodyPr/>
                    <a:lstStyle/>
                    <a:p>
                      <a:pPr marL="0" lvl="0" indent="0" algn="l" rtl="0">
                        <a:spcBef>
                          <a:spcPts val="0"/>
                        </a:spcBef>
                        <a:spcAft>
                          <a:spcPts val="0"/>
                        </a:spcAft>
                        <a:buNone/>
                      </a:pPr>
                      <a:r>
                        <a:rPr lang="en"/>
                        <a:t>$5,700</a:t>
                      </a:r>
                      <a:endParaRPr/>
                    </a:p>
                  </a:txBody>
                  <a:tcPr marL="91425" marR="91425" marT="91425" marB="91425"/>
                </a:tc>
                <a:extLst>
                  <a:ext uri="{0D108BD9-81ED-4DB2-BD59-A6C34878D82A}">
                    <a16:rowId xmlns:a16="http://schemas.microsoft.com/office/drawing/2014/main" val="10004"/>
                  </a:ext>
                </a:extLst>
              </a:tr>
            </a:tbl>
          </a:graphicData>
        </a:graphic>
      </p:graphicFrame>
      <p:sp>
        <p:nvSpPr>
          <p:cNvPr id="123" name="Google Shape;123;p18"/>
          <p:cNvSpPr txBox="1"/>
          <p:nvPr/>
        </p:nvSpPr>
        <p:spPr>
          <a:xfrm>
            <a:off x="5647525" y="1967825"/>
            <a:ext cx="3305700" cy="3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Median net worth by race in 2014</a:t>
            </a:r>
            <a:endParaRPr>
              <a:latin typeface="Lato"/>
              <a:ea typeface="Lato"/>
              <a:cs typeface="Lato"/>
              <a:sym typeface="Lato"/>
            </a:endParaRPr>
          </a:p>
        </p:txBody>
      </p:sp>
      <p:sp>
        <p:nvSpPr>
          <p:cNvPr id="124" name="Google Shape;124;p18"/>
          <p:cNvSpPr txBox="1"/>
          <p:nvPr/>
        </p:nvSpPr>
        <p:spPr>
          <a:xfrm>
            <a:off x="5647525" y="4366550"/>
            <a:ext cx="3305700" cy="2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Lato"/>
                <a:ea typeface="Lato"/>
                <a:cs typeface="Lato"/>
                <a:sym typeface="Lato"/>
              </a:rPr>
              <a:t>*Native American data last recorded in 2000</a:t>
            </a:r>
            <a:endParaRPr sz="8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9"/>
          <p:cNvPicPr preferRelativeResize="0"/>
          <p:nvPr/>
        </p:nvPicPr>
        <p:blipFill>
          <a:blip r:embed="rId3">
            <a:alphaModFix/>
          </a:blip>
          <a:stretch>
            <a:fillRect/>
          </a:stretch>
        </p:blipFill>
        <p:spPr>
          <a:xfrm>
            <a:off x="5424350" y="879075"/>
            <a:ext cx="3552626" cy="2529900"/>
          </a:xfrm>
          <a:prstGeom prst="rect">
            <a:avLst/>
          </a:prstGeom>
          <a:noFill/>
          <a:ln>
            <a:noFill/>
          </a:ln>
        </p:spPr>
      </p:pic>
      <p:sp>
        <p:nvSpPr>
          <p:cNvPr id="130" name="Google Shape;130;p19"/>
          <p:cNvSpPr txBox="1">
            <a:spLocks noGrp="1"/>
          </p:cNvSpPr>
          <p:nvPr>
            <p:ph type="title"/>
          </p:nvPr>
        </p:nvSpPr>
        <p:spPr>
          <a:xfrm>
            <a:off x="729450" y="1318650"/>
            <a:ext cx="7688700" cy="8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Gender Unemployment Inequality Historical Trends</a:t>
            </a:r>
            <a:endParaRPr/>
          </a:p>
        </p:txBody>
      </p:sp>
      <p:sp>
        <p:nvSpPr>
          <p:cNvPr id="131" name="Google Shape;131;p19"/>
          <p:cNvSpPr txBox="1">
            <a:spLocks noGrp="1"/>
          </p:cNvSpPr>
          <p:nvPr>
            <p:ph type="body" idx="1"/>
          </p:nvPr>
        </p:nvSpPr>
        <p:spPr>
          <a:xfrm>
            <a:off x="729450" y="2078875"/>
            <a:ext cx="5814900" cy="299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
                <a:solidFill>
                  <a:srgbClr val="000000"/>
                </a:solidFill>
              </a:rPr>
              <a:t>In the late 1970s more women began working outside of the home and laws began banning sex discrimination</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
                <a:solidFill>
                  <a:srgbClr val="000000"/>
                </a:solidFill>
              </a:rPr>
              <a:t>Even with these laws in place job segregation continued as women worked in “poorly paid, low status, stereotypical ‘female’ jobs.”</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
                <a:solidFill>
                  <a:srgbClr val="000000"/>
                </a:solidFill>
              </a:rPr>
              <a:t>The one exception to this was the “massive integration of women into ‘men’s jobs’ in wartime industry.” Soon after women returned to the sex discrimination employment. </a:t>
            </a:r>
            <a:endParaRPr>
              <a:solidFill>
                <a:srgbClr val="000000"/>
              </a:solidFill>
            </a:endParaRPr>
          </a:p>
          <a:p>
            <a:pPr marL="0" lvl="0" indent="0" algn="l" rtl="0">
              <a:spcBef>
                <a:spcPts val="0"/>
              </a:spcBef>
              <a:spcAft>
                <a:spcPts val="0"/>
              </a:spcAft>
              <a:buNone/>
            </a:pPr>
            <a:endParaRPr>
              <a:solidFill>
                <a:srgbClr val="000000"/>
              </a:solidFill>
            </a:endParaRPr>
          </a:p>
          <a:p>
            <a:pPr marL="457200" lvl="0" indent="0" algn="l" rtl="0">
              <a:spcBef>
                <a:spcPts val="0"/>
              </a:spcBef>
              <a:spcAft>
                <a:spcPts val="0"/>
              </a:spcAft>
              <a:buNone/>
            </a:pPr>
            <a:r>
              <a:rPr lang="en" sz="1100">
                <a:solidFill>
                  <a:srgbClr val="333333"/>
                </a:solidFill>
                <a:latin typeface="Times New Roman"/>
                <a:ea typeface="Times New Roman"/>
                <a:cs typeface="Times New Roman"/>
                <a:sym typeface="Times New Roman"/>
              </a:rPr>
              <a:t>Milkman, R. (1987). </a:t>
            </a:r>
            <a:r>
              <a:rPr lang="en" sz="1100" i="1">
                <a:solidFill>
                  <a:srgbClr val="333333"/>
                </a:solidFill>
                <a:latin typeface="Times New Roman"/>
                <a:ea typeface="Times New Roman"/>
                <a:cs typeface="Times New Roman"/>
                <a:sym typeface="Times New Roman"/>
              </a:rPr>
              <a:t>Gender at work the dynamics of job segregation by sex during World War Ii</a:t>
            </a:r>
            <a:r>
              <a:rPr lang="en" sz="1100">
                <a:solidFill>
                  <a:srgbClr val="333333"/>
                </a:solidFill>
                <a:latin typeface="Times New Roman"/>
                <a:ea typeface="Times New Roman"/>
                <a:cs typeface="Times New Roman"/>
                <a:sym typeface="Times New Roman"/>
              </a:rPr>
              <a:t>. Urbana: Univ. of Ill. Pr.</a:t>
            </a:r>
            <a:endParaRPr sz="9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Equal Pay Act of 1963</a:t>
            </a:r>
            <a:endParaRPr/>
          </a:p>
        </p:txBody>
      </p:sp>
      <p:sp>
        <p:nvSpPr>
          <p:cNvPr id="137" name="Google Shape;137;p20"/>
          <p:cNvSpPr txBox="1">
            <a:spLocks noGrp="1"/>
          </p:cNvSpPr>
          <p:nvPr>
            <p:ph type="body" idx="1"/>
          </p:nvPr>
        </p:nvSpPr>
        <p:spPr>
          <a:xfrm>
            <a:off x="128325" y="1853850"/>
            <a:ext cx="5560500" cy="328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rPr>
              <a:t>During World War II, efforts were made to correct the wage gap due to the fact that women entered factory jobs in place of men, but laws failed to pass</a:t>
            </a:r>
            <a:endParaRPr dirty="0">
              <a:solidFill>
                <a:srgbClr val="000000"/>
              </a:solidFill>
            </a:endParaRPr>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r>
              <a:rPr lang="en" dirty="0">
                <a:solidFill>
                  <a:srgbClr val="000000"/>
                </a:solidFill>
              </a:rPr>
              <a:t>The Equal Pay Act was then passed in 1963 which stated </a:t>
            </a:r>
            <a:r>
              <a:rPr lang="en" dirty="0">
                <a:solidFill>
                  <a:srgbClr val="000000"/>
                </a:solidFill>
                <a:highlight>
                  <a:srgbClr val="FFFFFF"/>
                </a:highlight>
              </a:rPr>
              <a:t>“employers cannot award unequal wages or benefits to men and women working jobs that require “equal skill, effort, and responsibility, and which are performed under similar working conditions.”</a:t>
            </a:r>
            <a:endParaRPr dirty="0">
              <a:solidFill>
                <a:srgbClr val="000000"/>
              </a:solidFill>
              <a:highlight>
                <a:srgbClr val="FFFFFF"/>
              </a:highlight>
            </a:endParaRPr>
          </a:p>
          <a:p>
            <a:pPr marL="0" lvl="0" indent="0" algn="l" rtl="0">
              <a:spcBef>
                <a:spcPts val="0"/>
              </a:spcBef>
              <a:spcAft>
                <a:spcPts val="0"/>
              </a:spcAft>
              <a:buNone/>
            </a:pPr>
            <a:endParaRPr dirty="0">
              <a:solidFill>
                <a:srgbClr val="000000"/>
              </a:solidFill>
              <a:highlight>
                <a:srgbClr val="FFFFFF"/>
              </a:highlight>
            </a:endParaRPr>
          </a:p>
          <a:p>
            <a:pPr marL="0" lvl="0" indent="0" algn="l" rtl="0">
              <a:spcBef>
                <a:spcPts val="0"/>
              </a:spcBef>
              <a:spcAft>
                <a:spcPts val="0"/>
              </a:spcAft>
              <a:buNone/>
            </a:pPr>
            <a:r>
              <a:rPr lang="en" dirty="0">
                <a:solidFill>
                  <a:srgbClr val="000000"/>
                </a:solidFill>
                <a:highlight>
                  <a:srgbClr val="FFFFFF"/>
                </a:highlight>
              </a:rPr>
              <a:t>Even with these laws in tact, women are still only earning $0.79 for every $1.00 that men earn</a:t>
            </a:r>
            <a:endParaRPr dirty="0">
              <a:solidFill>
                <a:srgbClr val="000000"/>
              </a:solidFill>
              <a:highlight>
                <a:srgbClr val="FFFFFF"/>
              </a:highlight>
            </a:endParaRPr>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r>
              <a:rPr lang="en" sz="1100" dirty="0">
                <a:solidFill>
                  <a:srgbClr val="333333"/>
                </a:solidFill>
                <a:latin typeface="Times New Roman"/>
                <a:ea typeface="Times New Roman"/>
                <a:cs typeface="Times New Roman"/>
                <a:sym typeface="Times New Roman"/>
              </a:rPr>
              <a:t>History.com Editors. (2017, November 30). Equal Pay Act. Retrieved from https://www.history.com/topics/womens-rights/equal-pay-act </a:t>
            </a:r>
            <a:endParaRPr sz="1200" dirty="0">
              <a:solidFill>
                <a:srgbClr val="000000"/>
              </a:solidFill>
            </a:endParaRPr>
          </a:p>
        </p:txBody>
      </p:sp>
      <p:sp>
        <p:nvSpPr>
          <p:cNvPr id="138" name="Google Shape;138;p20"/>
          <p:cNvSpPr txBox="1"/>
          <p:nvPr/>
        </p:nvSpPr>
        <p:spPr>
          <a:xfrm>
            <a:off x="6918600" y="1743025"/>
            <a:ext cx="1499700" cy="203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139" name="Google Shape;139;p20"/>
          <p:cNvPicPr preferRelativeResize="0"/>
          <p:nvPr/>
        </p:nvPicPr>
        <p:blipFill>
          <a:blip r:embed="rId3">
            <a:alphaModFix/>
          </a:blip>
          <a:stretch>
            <a:fillRect/>
          </a:stretch>
        </p:blipFill>
        <p:spPr>
          <a:xfrm>
            <a:off x="5859950" y="915625"/>
            <a:ext cx="3175924" cy="3312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Occupational Sex Segregation</a:t>
            </a:r>
            <a:endParaRPr/>
          </a:p>
        </p:txBody>
      </p:sp>
      <p:sp>
        <p:nvSpPr>
          <p:cNvPr id="145" name="Google Shape;145;p21"/>
          <p:cNvSpPr txBox="1">
            <a:spLocks noGrp="1"/>
          </p:cNvSpPr>
          <p:nvPr>
            <p:ph type="subTitle" idx="1"/>
          </p:nvPr>
        </p:nvSpPr>
        <p:spPr>
          <a:xfrm>
            <a:off x="240950" y="2872800"/>
            <a:ext cx="3789900" cy="22707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300">
                <a:solidFill>
                  <a:srgbClr val="333333"/>
                </a:solidFill>
              </a:rPr>
              <a:t>“Women accounted for the majority of all workers in the financial activities industry and in education and health services” </a:t>
            </a:r>
            <a:endParaRPr sz="1300">
              <a:solidFill>
                <a:srgbClr val="333333"/>
              </a:solidFill>
            </a:endParaRPr>
          </a:p>
          <a:p>
            <a:pPr marL="0" lvl="0" indent="0" algn="l" rtl="0">
              <a:lnSpc>
                <a:spcPct val="115000"/>
              </a:lnSpc>
              <a:spcBef>
                <a:spcPts val="0"/>
              </a:spcBef>
              <a:spcAft>
                <a:spcPts val="0"/>
              </a:spcAft>
              <a:buNone/>
            </a:pPr>
            <a:endParaRPr sz="1300">
              <a:solidFill>
                <a:srgbClr val="333333"/>
              </a:solidFill>
            </a:endParaRPr>
          </a:p>
          <a:p>
            <a:pPr marL="457200" lvl="0" indent="0" algn="l" rtl="0">
              <a:lnSpc>
                <a:spcPct val="115000"/>
              </a:lnSpc>
              <a:spcBef>
                <a:spcPts val="0"/>
              </a:spcBef>
              <a:spcAft>
                <a:spcPts val="0"/>
              </a:spcAft>
              <a:buNone/>
            </a:pPr>
            <a:r>
              <a:rPr lang="en" sz="1300">
                <a:solidFill>
                  <a:srgbClr val="333333"/>
                </a:solidFill>
              </a:rPr>
              <a:t>Women remain providing jobs involving nurturing and care which evidently are lower wage jobs</a:t>
            </a:r>
            <a:endParaRPr sz="1300">
              <a:solidFill>
                <a:srgbClr val="333333"/>
              </a:solidFill>
            </a:endParaRPr>
          </a:p>
          <a:p>
            <a:pPr marL="0" lvl="0" indent="0" algn="l" rtl="0">
              <a:lnSpc>
                <a:spcPct val="115000"/>
              </a:lnSpc>
              <a:spcBef>
                <a:spcPts val="0"/>
              </a:spcBef>
              <a:spcAft>
                <a:spcPts val="0"/>
              </a:spcAft>
              <a:buNone/>
            </a:pPr>
            <a:endParaRPr sz="1300">
              <a:solidFill>
                <a:srgbClr val="333333"/>
              </a:solidFill>
            </a:endParaRPr>
          </a:p>
          <a:p>
            <a:pPr marL="0" lvl="0" indent="0" algn="l" rtl="0">
              <a:lnSpc>
                <a:spcPct val="115000"/>
              </a:lnSpc>
              <a:spcBef>
                <a:spcPts val="0"/>
              </a:spcBef>
              <a:spcAft>
                <a:spcPts val="0"/>
              </a:spcAft>
              <a:buNone/>
            </a:pPr>
            <a:r>
              <a:rPr lang="en" sz="900">
                <a:solidFill>
                  <a:srgbClr val="333333"/>
                </a:solidFill>
                <a:latin typeface="Times New Roman"/>
                <a:ea typeface="Times New Roman"/>
                <a:cs typeface="Times New Roman"/>
                <a:sym typeface="Times New Roman"/>
              </a:rPr>
              <a:t>DasGupta, K. (2015). </a:t>
            </a:r>
            <a:r>
              <a:rPr lang="en" sz="900" i="1">
                <a:solidFill>
                  <a:srgbClr val="333333"/>
                </a:solidFill>
                <a:latin typeface="Times New Roman"/>
                <a:ea typeface="Times New Roman"/>
                <a:cs typeface="Times New Roman"/>
                <a:sym typeface="Times New Roman"/>
              </a:rPr>
              <a:t>Introducing social stratification: the causes &amp; consequences of inequality</a:t>
            </a:r>
            <a:r>
              <a:rPr lang="en" sz="900">
                <a:solidFill>
                  <a:srgbClr val="333333"/>
                </a:solidFill>
                <a:latin typeface="Times New Roman"/>
                <a:ea typeface="Times New Roman"/>
                <a:cs typeface="Times New Roman"/>
                <a:sym typeface="Times New Roman"/>
              </a:rPr>
              <a:t>. Boulder, CO: Lynne Rienner Publishers, Inc.</a:t>
            </a:r>
            <a:endParaRPr sz="1000">
              <a:solidFill>
                <a:srgbClr val="333333"/>
              </a:solidFill>
            </a:endParaRPr>
          </a:p>
        </p:txBody>
      </p:sp>
      <p:sp>
        <p:nvSpPr>
          <p:cNvPr id="146" name="Google Shape;146;p21"/>
          <p:cNvSpPr txBox="1">
            <a:spLocks noGrp="1"/>
          </p:cNvSpPr>
          <p:nvPr>
            <p:ph type="body" idx="2"/>
          </p:nvPr>
        </p:nvSpPr>
        <p:spPr>
          <a:xfrm>
            <a:off x="4847100" y="2341225"/>
            <a:ext cx="3942900" cy="34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33333"/>
                </a:solidFill>
              </a:rPr>
              <a:t>Women make up almost half of the workforce (49%)</a:t>
            </a:r>
            <a:endParaRPr b="1"/>
          </a:p>
        </p:txBody>
      </p:sp>
      <p:graphicFrame>
        <p:nvGraphicFramePr>
          <p:cNvPr id="147" name="Google Shape;147;p21"/>
          <p:cNvGraphicFramePr/>
          <p:nvPr/>
        </p:nvGraphicFramePr>
        <p:xfrm>
          <a:off x="4733025" y="2688625"/>
          <a:ext cx="4171050" cy="1695505"/>
        </p:xfrm>
        <a:graphic>
          <a:graphicData uri="http://schemas.openxmlformats.org/drawingml/2006/table">
            <a:tbl>
              <a:tblPr>
                <a:noFill/>
                <a:tableStyleId>{DB8E7285-3496-41A1-809C-550A359F5CDF}</a:tableStyleId>
              </a:tblPr>
              <a:tblGrid>
                <a:gridCol w="1144500">
                  <a:extLst>
                    <a:ext uri="{9D8B030D-6E8A-4147-A177-3AD203B41FA5}">
                      <a16:colId xmlns:a16="http://schemas.microsoft.com/office/drawing/2014/main" val="20000"/>
                    </a:ext>
                  </a:extLst>
                </a:gridCol>
                <a:gridCol w="3026550">
                  <a:extLst>
                    <a:ext uri="{9D8B030D-6E8A-4147-A177-3AD203B41FA5}">
                      <a16:colId xmlns:a16="http://schemas.microsoft.com/office/drawing/2014/main" val="20001"/>
                    </a:ext>
                  </a:extLst>
                </a:gridCol>
              </a:tblGrid>
              <a:tr h="373500">
                <a:tc>
                  <a:txBody>
                    <a:bodyPr/>
                    <a:lstStyle/>
                    <a:p>
                      <a:pPr marL="0" lvl="0" indent="0" algn="l" rtl="0">
                        <a:spcBef>
                          <a:spcPts val="0"/>
                        </a:spcBef>
                        <a:spcAft>
                          <a:spcPts val="0"/>
                        </a:spcAft>
                        <a:buNone/>
                      </a:pPr>
                      <a:r>
                        <a:rPr lang="en"/>
                        <a:t>13%</a:t>
                      </a:r>
                      <a:endParaRPr/>
                    </a:p>
                  </a:txBody>
                  <a:tcPr marL="91425" marR="91425" marT="91425" marB="91425"/>
                </a:tc>
                <a:tc>
                  <a:txBody>
                    <a:bodyPr/>
                    <a:lstStyle/>
                    <a:p>
                      <a:pPr marL="0" lvl="0" indent="0" algn="l" rtl="0">
                        <a:lnSpc>
                          <a:spcPct val="115000"/>
                        </a:lnSpc>
                        <a:spcBef>
                          <a:spcPts val="0"/>
                        </a:spcBef>
                        <a:spcAft>
                          <a:spcPts val="0"/>
                        </a:spcAft>
                        <a:buNone/>
                      </a:pPr>
                      <a:r>
                        <a:rPr lang="en" sz="1300">
                          <a:solidFill>
                            <a:srgbClr val="333333"/>
                          </a:solidFill>
                          <a:latin typeface="Lato"/>
                          <a:ea typeface="Lato"/>
                          <a:cs typeface="Lato"/>
                          <a:sym typeface="Lato"/>
                        </a:rPr>
                        <a:t>architects and engineers</a:t>
                      </a:r>
                      <a:endParaRPr/>
                    </a:p>
                  </a:txBody>
                  <a:tcPr marL="91425" marR="91425" marT="91425" marB="91425"/>
                </a:tc>
                <a:extLst>
                  <a:ext uri="{0D108BD9-81ED-4DB2-BD59-A6C34878D82A}">
                    <a16:rowId xmlns:a16="http://schemas.microsoft.com/office/drawing/2014/main" val="10000"/>
                  </a:ext>
                </a:extLst>
              </a:tr>
              <a:tr h="373500">
                <a:tc>
                  <a:txBody>
                    <a:bodyPr/>
                    <a:lstStyle/>
                    <a:p>
                      <a:pPr marL="0" lvl="0" indent="0" algn="l" rtl="0">
                        <a:spcBef>
                          <a:spcPts val="0"/>
                        </a:spcBef>
                        <a:spcAft>
                          <a:spcPts val="0"/>
                        </a:spcAft>
                        <a:buNone/>
                      </a:pPr>
                      <a:r>
                        <a:rPr lang="en"/>
                        <a:t>32%</a:t>
                      </a:r>
                      <a:endParaRPr/>
                    </a:p>
                  </a:txBody>
                  <a:tcPr marL="91425" marR="91425" marT="91425" marB="91425"/>
                </a:tc>
                <a:tc>
                  <a:txBody>
                    <a:bodyPr/>
                    <a:lstStyle/>
                    <a:p>
                      <a:pPr marL="0" lvl="0" indent="0" algn="l" rtl="0">
                        <a:lnSpc>
                          <a:spcPct val="115000"/>
                        </a:lnSpc>
                        <a:spcBef>
                          <a:spcPts val="0"/>
                        </a:spcBef>
                        <a:spcAft>
                          <a:spcPts val="0"/>
                        </a:spcAft>
                        <a:buNone/>
                      </a:pPr>
                      <a:r>
                        <a:rPr lang="en" sz="1300">
                          <a:solidFill>
                            <a:srgbClr val="333333"/>
                          </a:solidFill>
                          <a:latin typeface="Lato"/>
                          <a:ea typeface="Lato"/>
                          <a:cs typeface="Lato"/>
                          <a:sym typeface="Lato"/>
                        </a:rPr>
                        <a:t>surgeons and physicians</a:t>
                      </a:r>
                      <a:endParaRPr/>
                    </a:p>
                  </a:txBody>
                  <a:tcPr marL="91425" marR="91425" marT="91425" marB="91425"/>
                </a:tc>
                <a:extLst>
                  <a:ext uri="{0D108BD9-81ED-4DB2-BD59-A6C34878D82A}">
                    <a16:rowId xmlns:a16="http://schemas.microsoft.com/office/drawing/2014/main" val="10001"/>
                  </a:ext>
                </a:extLst>
              </a:tr>
              <a:tr h="373500">
                <a:tc>
                  <a:txBody>
                    <a:bodyPr/>
                    <a:lstStyle/>
                    <a:p>
                      <a:pPr marL="0" lvl="0" indent="0" algn="l" rtl="0">
                        <a:spcBef>
                          <a:spcPts val="0"/>
                        </a:spcBef>
                        <a:spcAft>
                          <a:spcPts val="0"/>
                        </a:spcAft>
                        <a:buNone/>
                      </a:pPr>
                      <a:r>
                        <a:rPr lang="en"/>
                        <a:t>60%</a:t>
                      </a:r>
                      <a:endParaRPr/>
                    </a:p>
                  </a:txBody>
                  <a:tcPr marL="91425" marR="91425" marT="91425" marB="91425"/>
                </a:tc>
                <a:tc>
                  <a:txBody>
                    <a:bodyPr/>
                    <a:lstStyle/>
                    <a:p>
                      <a:pPr marL="0" lvl="0" indent="0" algn="l" rtl="0">
                        <a:lnSpc>
                          <a:spcPct val="115000"/>
                        </a:lnSpc>
                        <a:spcBef>
                          <a:spcPts val="0"/>
                        </a:spcBef>
                        <a:spcAft>
                          <a:spcPts val="0"/>
                        </a:spcAft>
                        <a:buNone/>
                      </a:pPr>
                      <a:r>
                        <a:rPr lang="en" sz="1300">
                          <a:solidFill>
                            <a:srgbClr val="333333"/>
                          </a:solidFill>
                          <a:latin typeface="Lato"/>
                          <a:ea typeface="Lato"/>
                          <a:cs typeface="Lato"/>
                          <a:sym typeface="Lato"/>
                        </a:rPr>
                        <a:t>accountants and auditors </a:t>
                      </a:r>
                      <a:endParaRPr/>
                    </a:p>
                  </a:txBody>
                  <a:tcPr marL="91425" marR="91425" marT="91425" marB="91425"/>
                </a:tc>
                <a:extLst>
                  <a:ext uri="{0D108BD9-81ED-4DB2-BD59-A6C34878D82A}">
                    <a16:rowId xmlns:a16="http://schemas.microsoft.com/office/drawing/2014/main" val="10002"/>
                  </a:ext>
                </a:extLst>
              </a:tr>
              <a:tr h="506875">
                <a:tc>
                  <a:txBody>
                    <a:bodyPr/>
                    <a:lstStyle/>
                    <a:p>
                      <a:pPr marL="0" lvl="0" indent="0" algn="l" rtl="0">
                        <a:spcBef>
                          <a:spcPts val="0"/>
                        </a:spcBef>
                        <a:spcAft>
                          <a:spcPts val="0"/>
                        </a:spcAft>
                        <a:buNone/>
                      </a:pPr>
                      <a:r>
                        <a:rPr lang="en"/>
                        <a:t>82%</a:t>
                      </a:r>
                      <a:endParaRPr/>
                    </a:p>
                  </a:txBody>
                  <a:tcPr marL="91425" marR="91425" marT="91425" marB="91425"/>
                </a:tc>
                <a:tc>
                  <a:txBody>
                    <a:bodyPr/>
                    <a:lstStyle/>
                    <a:p>
                      <a:pPr marL="0" lvl="0" indent="0" algn="l" rtl="0">
                        <a:lnSpc>
                          <a:spcPct val="115000"/>
                        </a:lnSpc>
                        <a:spcBef>
                          <a:spcPts val="0"/>
                        </a:spcBef>
                        <a:spcAft>
                          <a:spcPts val="0"/>
                        </a:spcAft>
                        <a:buNone/>
                      </a:pPr>
                      <a:r>
                        <a:rPr lang="en" sz="1300">
                          <a:solidFill>
                            <a:srgbClr val="333333"/>
                          </a:solidFill>
                          <a:latin typeface="Lato"/>
                          <a:ea typeface="Lato"/>
                          <a:cs typeface="Lato"/>
                          <a:sym typeface="Lato"/>
                        </a:rPr>
                        <a:t>elementary and middle school teachers</a:t>
                      </a:r>
                      <a:endParaRPr/>
                    </a:p>
                  </a:txBody>
                  <a:tcPr marL="91425" marR="91425" marT="91425" marB="91425"/>
                </a:tc>
                <a:extLst>
                  <a:ext uri="{0D108BD9-81ED-4DB2-BD59-A6C34878D82A}">
                    <a16:rowId xmlns:a16="http://schemas.microsoft.com/office/drawing/2014/main" val="10003"/>
                  </a:ext>
                </a:extLst>
              </a:tr>
            </a:tbl>
          </a:graphicData>
        </a:graphic>
      </p:graphicFrame>
      <p:sp>
        <p:nvSpPr>
          <p:cNvPr id="148" name="Google Shape;148;p21"/>
          <p:cNvSpPr txBox="1"/>
          <p:nvPr/>
        </p:nvSpPr>
        <p:spPr>
          <a:xfrm>
            <a:off x="4879200" y="433700"/>
            <a:ext cx="3650400" cy="15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Occupational Segregation hurts economic growth </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It also </a:t>
            </a:r>
            <a:r>
              <a:rPr lang="en">
                <a:highlight>
                  <a:srgbClr val="FFFFFF"/>
                </a:highlight>
                <a:latin typeface="Lato"/>
                <a:ea typeface="Lato"/>
                <a:cs typeface="Lato"/>
                <a:sym typeface="Lato"/>
              </a:rPr>
              <a:t>is highly racialized: “Women of color at all education levels are segregated into jobs with lower wages than their white female peers of similar skill levels.”</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149" name="Google Shape;149;p21"/>
          <p:cNvSpPr txBox="1"/>
          <p:nvPr/>
        </p:nvSpPr>
        <p:spPr>
          <a:xfrm>
            <a:off x="4397300" y="4520525"/>
            <a:ext cx="4626300" cy="550800"/>
          </a:xfrm>
          <a:prstGeom prst="rect">
            <a:avLst/>
          </a:prstGeom>
          <a:noFill/>
          <a:ln>
            <a:noFill/>
          </a:ln>
        </p:spPr>
        <p:txBody>
          <a:bodyPr spcFirstLastPara="1" wrap="square" lIns="91425" tIns="91425" rIns="91425" bIns="91425" anchor="t" anchorCtr="0">
            <a:noAutofit/>
          </a:bodyPr>
          <a:lstStyle/>
          <a:p>
            <a:pPr marL="152400" lvl="0" indent="-152400" algn="l" rtl="0">
              <a:lnSpc>
                <a:spcPct val="115000"/>
              </a:lnSpc>
              <a:spcBef>
                <a:spcPts val="0"/>
              </a:spcBef>
              <a:spcAft>
                <a:spcPts val="0"/>
              </a:spcAft>
              <a:buNone/>
            </a:pPr>
            <a:r>
              <a:rPr lang="en" sz="1000">
                <a:solidFill>
                  <a:srgbClr val="333333"/>
                </a:solidFill>
                <a:latin typeface="Times New Roman"/>
                <a:ea typeface="Times New Roman"/>
                <a:cs typeface="Times New Roman"/>
                <a:sym typeface="Times New Roman"/>
              </a:rPr>
              <a:t>Fact sheet: Occupational segregation in the United States. (2019, April 22). Retrieved fromhttps://equitablegrowth.org/fact-sheet-occupational-segregation-in-the-united-states/</a:t>
            </a:r>
            <a:endParaRPr sz="1000">
              <a:solidFill>
                <a:srgbClr val="333333"/>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100"/>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3028</Words>
  <Application>Microsoft Macintosh PowerPoint</Application>
  <PresentationFormat>On-screen Show (16:9)</PresentationFormat>
  <Paragraphs>177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Times New Roman</vt:lpstr>
      <vt:lpstr>Arial</vt:lpstr>
      <vt:lpstr>Raleway</vt:lpstr>
      <vt:lpstr>Lato</vt:lpstr>
      <vt:lpstr>Streamline</vt:lpstr>
      <vt:lpstr>Inequalities of Employment Within the U.S.</vt:lpstr>
      <vt:lpstr>Inequalities of Employment Within the U.S</vt:lpstr>
      <vt:lpstr>Brief History of  U.S. Unemployment</vt:lpstr>
      <vt:lpstr>Current Effects of COVID- 19 Pandemic</vt:lpstr>
      <vt:lpstr>Racial/Ethnic Unemployment Inequality </vt:lpstr>
      <vt:lpstr>Racial/Ethnic Wealth Gap  </vt:lpstr>
      <vt:lpstr>Gender Unemployment Inequality Historical Trends</vt:lpstr>
      <vt:lpstr>Equal Pay Act of 1963</vt:lpstr>
      <vt:lpstr>Occupational Sex Segregation</vt:lpstr>
      <vt:lpstr>The Effects of Capitalism</vt:lpstr>
      <vt:lpstr>Is Capitalism the Root of all Evil? </vt:lpstr>
      <vt:lpstr>Loss of Manufacturing Jobs</vt:lpstr>
      <vt:lpstr>Service Jobs in America Is this Equality? </vt:lpstr>
      <vt:lpstr>Most Common Low Paid Jobs in America</vt:lpstr>
      <vt:lpstr>Who is Working the Low Paying Jobs?</vt:lpstr>
      <vt:lpstr>Who Needs Government Assistance? Is the Government really Helping?</vt:lpstr>
      <vt:lpstr>Conclusion- Employment Inequality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Inequalities of Employment Within the U.S.</dc:title>
  <cp:lastModifiedBy>Thomas N. Baker</cp:lastModifiedBy>
  <cp:revision>3</cp:revision>
  <dcterms:modified xsi:type="dcterms:W3CDTF">2020-04-23T19:31:15Z</dcterms:modified>
</cp:coreProperties>
</file>