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handoutMasterIdLst>
    <p:handoutMasterId r:id="rId4"/>
  </p:handoutMasterIdLst>
  <p:sldIdLst>
    <p:sldId id="256" r:id="rId2"/>
  </p:sldIdLst>
  <p:sldSz cx="43891200" cy="38404800"/>
  <p:notesSz cx="20104100" cy="15081250"/>
  <p:defaultTextStyle>
    <a:defPPr>
      <a:defRPr lang="en-US"/>
    </a:defPPr>
    <a:lvl1pPr marL="0" algn="l" defTabSz="1995805" rtl="0" eaLnBrk="1" latinLnBrk="0" hangingPunct="1">
      <a:defRPr sz="3925" kern="1200">
        <a:solidFill>
          <a:schemeClr val="tx1"/>
        </a:solidFill>
        <a:latin typeface="+mn-lt"/>
        <a:ea typeface="+mn-ea"/>
        <a:cs typeface="+mn-cs"/>
      </a:defRPr>
    </a:lvl1pPr>
    <a:lvl2pPr marL="997585" algn="l" defTabSz="1995805" rtl="0" eaLnBrk="1" latinLnBrk="0" hangingPunct="1">
      <a:defRPr sz="3925" kern="1200">
        <a:solidFill>
          <a:schemeClr val="tx1"/>
        </a:solidFill>
        <a:latin typeface="+mn-lt"/>
        <a:ea typeface="+mn-ea"/>
        <a:cs typeface="+mn-cs"/>
      </a:defRPr>
    </a:lvl2pPr>
    <a:lvl3pPr marL="1995805" algn="l" defTabSz="1995805" rtl="0" eaLnBrk="1" latinLnBrk="0" hangingPunct="1">
      <a:defRPr sz="3925" kern="1200">
        <a:solidFill>
          <a:schemeClr val="tx1"/>
        </a:solidFill>
        <a:latin typeface="+mn-lt"/>
        <a:ea typeface="+mn-ea"/>
        <a:cs typeface="+mn-cs"/>
      </a:defRPr>
    </a:lvl3pPr>
    <a:lvl4pPr marL="2993390" algn="l" defTabSz="1995805" rtl="0" eaLnBrk="1" latinLnBrk="0" hangingPunct="1">
      <a:defRPr sz="3925" kern="1200">
        <a:solidFill>
          <a:schemeClr val="tx1"/>
        </a:solidFill>
        <a:latin typeface="+mn-lt"/>
        <a:ea typeface="+mn-ea"/>
        <a:cs typeface="+mn-cs"/>
      </a:defRPr>
    </a:lvl4pPr>
    <a:lvl5pPr marL="3990975" algn="l" defTabSz="1995805" rtl="0" eaLnBrk="1" latinLnBrk="0" hangingPunct="1">
      <a:defRPr sz="3925" kern="1200">
        <a:solidFill>
          <a:schemeClr val="tx1"/>
        </a:solidFill>
        <a:latin typeface="+mn-lt"/>
        <a:ea typeface="+mn-ea"/>
        <a:cs typeface="+mn-cs"/>
      </a:defRPr>
    </a:lvl5pPr>
    <a:lvl6pPr marL="4989195" algn="l" defTabSz="1995805" rtl="0" eaLnBrk="1" latinLnBrk="0" hangingPunct="1">
      <a:defRPr sz="3925" kern="1200">
        <a:solidFill>
          <a:schemeClr val="tx1"/>
        </a:solidFill>
        <a:latin typeface="+mn-lt"/>
        <a:ea typeface="+mn-ea"/>
        <a:cs typeface="+mn-cs"/>
      </a:defRPr>
    </a:lvl6pPr>
    <a:lvl7pPr marL="5986780" algn="l" defTabSz="1995805" rtl="0" eaLnBrk="1" latinLnBrk="0" hangingPunct="1">
      <a:defRPr sz="3925" kern="1200">
        <a:solidFill>
          <a:schemeClr val="tx1"/>
        </a:solidFill>
        <a:latin typeface="+mn-lt"/>
        <a:ea typeface="+mn-ea"/>
        <a:cs typeface="+mn-cs"/>
      </a:defRPr>
    </a:lvl7pPr>
    <a:lvl8pPr marL="6984365" algn="l" defTabSz="1995805" rtl="0" eaLnBrk="1" latinLnBrk="0" hangingPunct="1">
      <a:defRPr sz="3925" kern="1200">
        <a:solidFill>
          <a:schemeClr val="tx1"/>
        </a:solidFill>
        <a:latin typeface="+mn-lt"/>
        <a:ea typeface="+mn-ea"/>
        <a:cs typeface="+mn-cs"/>
      </a:defRPr>
    </a:lvl8pPr>
    <a:lvl9pPr marL="7982585" algn="l" defTabSz="1995805" rtl="0" eaLnBrk="1" latinLnBrk="0" hangingPunct="1">
      <a:defRPr sz="392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34">
          <p15:clr>
            <a:srgbClr val="A4A3A4"/>
          </p15:clr>
        </p15:guide>
        <p15:guide id="2" pos="4684">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062A"/>
    <a:srgbClr val="B30629"/>
    <a:srgbClr val="B3071D"/>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24"/>
    <p:restoredTop sz="94502"/>
  </p:normalViewPr>
  <p:slideViewPr>
    <p:cSldViewPr>
      <p:cViewPr varScale="1">
        <p:scale>
          <a:sx n="16" d="100"/>
          <a:sy n="16" d="100"/>
        </p:scale>
        <p:origin x="2640" y="352"/>
      </p:cViewPr>
      <p:guideLst>
        <p:guide orient="horz" pos="7334"/>
        <p:guide pos="46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1777" cy="756682"/>
          </a:xfrm>
          <a:prstGeom prst="rect">
            <a:avLst/>
          </a:prstGeom>
        </p:spPr>
        <p:txBody>
          <a:bodyPr vert="horz" lIns="91440" tIns="45720" rIns="91440" bIns="45720" rtlCol="0"/>
          <a:lstStyle>
            <a:lvl1pPr algn="l">
              <a:defRPr sz="1980"/>
            </a:lvl1pPr>
          </a:lstStyle>
          <a:p>
            <a:endParaRPr lang="en-US"/>
          </a:p>
        </p:txBody>
      </p:sp>
      <p:sp>
        <p:nvSpPr>
          <p:cNvPr id="3" name="Date Placeholder 2"/>
          <p:cNvSpPr>
            <a:spLocks noGrp="1"/>
          </p:cNvSpPr>
          <p:nvPr>
            <p:ph type="dt" sz="quarter" idx="1"/>
          </p:nvPr>
        </p:nvSpPr>
        <p:spPr>
          <a:xfrm>
            <a:off x="11387671" y="0"/>
            <a:ext cx="8711777" cy="756682"/>
          </a:xfrm>
          <a:prstGeom prst="rect">
            <a:avLst/>
          </a:prstGeom>
        </p:spPr>
        <p:txBody>
          <a:bodyPr vert="horz" lIns="91440" tIns="45720" rIns="91440" bIns="45720" rtlCol="0"/>
          <a:lstStyle>
            <a:lvl1pPr algn="r">
              <a:defRPr sz="1980"/>
            </a:lvl1pPr>
          </a:lstStyle>
          <a:p>
            <a:fld id="{696C064A-D61B-4B21-B757-51A9B82445B8}" type="datetimeFigureOut">
              <a:rPr lang="en-US" smtClean="0"/>
              <a:t>4/22/20</a:t>
            </a:fld>
            <a:endParaRPr lang="en-US"/>
          </a:p>
        </p:txBody>
      </p:sp>
      <p:sp>
        <p:nvSpPr>
          <p:cNvPr id="4" name="Footer Placeholder 3"/>
          <p:cNvSpPr>
            <a:spLocks noGrp="1"/>
          </p:cNvSpPr>
          <p:nvPr>
            <p:ph type="ftr" sz="quarter" idx="2"/>
          </p:nvPr>
        </p:nvSpPr>
        <p:spPr>
          <a:xfrm>
            <a:off x="0" y="14324570"/>
            <a:ext cx="8711777" cy="756680"/>
          </a:xfrm>
          <a:prstGeom prst="rect">
            <a:avLst/>
          </a:prstGeom>
        </p:spPr>
        <p:txBody>
          <a:bodyPr vert="horz" lIns="91440" tIns="45720" rIns="91440" bIns="45720" rtlCol="0" anchor="b"/>
          <a:lstStyle>
            <a:lvl1pPr algn="l">
              <a:defRPr sz="1980"/>
            </a:lvl1pPr>
          </a:lstStyle>
          <a:p>
            <a:endParaRPr lang="en-US"/>
          </a:p>
        </p:txBody>
      </p:sp>
      <p:sp>
        <p:nvSpPr>
          <p:cNvPr id="5" name="Slide Number Placeholder 4"/>
          <p:cNvSpPr>
            <a:spLocks noGrp="1"/>
          </p:cNvSpPr>
          <p:nvPr>
            <p:ph type="sldNum" sz="quarter" idx="3"/>
          </p:nvPr>
        </p:nvSpPr>
        <p:spPr>
          <a:xfrm>
            <a:off x="11387671" y="14324570"/>
            <a:ext cx="8711777" cy="756680"/>
          </a:xfrm>
          <a:prstGeom prst="rect">
            <a:avLst/>
          </a:prstGeom>
        </p:spPr>
        <p:txBody>
          <a:bodyPr vert="horz" lIns="91440" tIns="45720" rIns="91440" bIns="45720" rtlCol="0" anchor="b"/>
          <a:lstStyle>
            <a:lvl1pPr algn="r">
              <a:defRPr sz="1980"/>
            </a:lvl1pPr>
          </a:lstStyle>
          <a:p>
            <a:fld id="{50305E07-67EA-4042-A3F6-853A8AD8D20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755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755650"/>
          </a:xfrm>
          <a:prstGeom prst="rect">
            <a:avLst/>
          </a:prstGeom>
        </p:spPr>
        <p:txBody>
          <a:bodyPr vert="horz" lIns="91440" tIns="45720" rIns="91440" bIns="45720" rtlCol="0"/>
          <a:lstStyle>
            <a:lvl1pPr algn="r">
              <a:defRPr sz="1200"/>
            </a:lvl1pPr>
          </a:lstStyle>
          <a:p>
            <a:fld id="{1FE644CD-F0BF-4412-B1B6-4675527DEAE8}" type="datetimeFigureOut">
              <a:rPr lang="en-US" smtClean="0"/>
              <a:t>4/22/20</a:t>
            </a:fld>
            <a:endParaRPr lang="en-US"/>
          </a:p>
        </p:txBody>
      </p:sp>
      <p:sp>
        <p:nvSpPr>
          <p:cNvPr id="4" name="Slide Image Placeholder 3"/>
          <p:cNvSpPr>
            <a:spLocks noGrp="1" noRot="1" noChangeAspect="1"/>
          </p:cNvSpPr>
          <p:nvPr>
            <p:ph type="sldImg" idx="2"/>
          </p:nvPr>
        </p:nvSpPr>
        <p:spPr>
          <a:xfrm>
            <a:off x="7143750" y="1885950"/>
            <a:ext cx="5816600" cy="508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7258050"/>
            <a:ext cx="16084550" cy="59388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25600"/>
            <a:ext cx="8712200" cy="755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4325600"/>
            <a:ext cx="8712200" cy="755650"/>
          </a:xfrm>
          <a:prstGeom prst="rect">
            <a:avLst/>
          </a:prstGeom>
        </p:spPr>
        <p:txBody>
          <a:bodyPr vert="horz" lIns="91440" tIns="45720" rIns="91440" bIns="45720" rtlCol="0" anchor="b"/>
          <a:lstStyle>
            <a:lvl1pPr algn="r">
              <a:defRPr sz="1200"/>
            </a:lvl1pPr>
          </a:lstStyle>
          <a:p>
            <a:fld id="{CF1476FF-CA3A-4B13-AC36-B00C3FEEC12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1995805" rtl="0" eaLnBrk="1" latinLnBrk="0" hangingPunct="1">
      <a:defRPr sz="2620" kern="1200">
        <a:solidFill>
          <a:schemeClr val="tx1"/>
        </a:solidFill>
        <a:latin typeface="+mn-lt"/>
        <a:ea typeface="+mn-ea"/>
        <a:cs typeface="+mn-cs"/>
      </a:defRPr>
    </a:lvl1pPr>
    <a:lvl2pPr marL="997585" algn="l" defTabSz="1995805" rtl="0" eaLnBrk="1" latinLnBrk="0" hangingPunct="1">
      <a:defRPr sz="2620" kern="1200">
        <a:solidFill>
          <a:schemeClr val="tx1"/>
        </a:solidFill>
        <a:latin typeface="+mn-lt"/>
        <a:ea typeface="+mn-ea"/>
        <a:cs typeface="+mn-cs"/>
      </a:defRPr>
    </a:lvl2pPr>
    <a:lvl3pPr marL="1995805" algn="l" defTabSz="1995805" rtl="0" eaLnBrk="1" latinLnBrk="0" hangingPunct="1">
      <a:defRPr sz="2620" kern="1200">
        <a:solidFill>
          <a:schemeClr val="tx1"/>
        </a:solidFill>
        <a:latin typeface="+mn-lt"/>
        <a:ea typeface="+mn-ea"/>
        <a:cs typeface="+mn-cs"/>
      </a:defRPr>
    </a:lvl3pPr>
    <a:lvl4pPr marL="2993390" algn="l" defTabSz="1995805" rtl="0" eaLnBrk="1" latinLnBrk="0" hangingPunct="1">
      <a:defRPr sz="2620" kern="1200">
        <a:solidFill>
          <a:schemeClr val="tx1"/>
        </a:solidFill>
        <a:latin typeface="+mn-lt"/>
        <a:ea typeface="+mn-ea"/>
        <a:cs typeface="+mn-cs"/>
      </a:defRPr>
    </a:lvl4pPr>
    <a:lvl5pPr marL="3990975" algn="l" defTabSz="1995805" rtl="0" eaLnBrk="1" latinLnBrk="0" hangingPunct="1">
      <a:defRPr sz="2620" kern="1200">
        <a:solidFill>
          <a:schemeClr val="tx1"/>
        </a:solidFill>
        <a:latin typeface="+mn-lt"/>
        <a:ea typeface="+mn-ea"/>
        <a:cs typeface="+mn-cs"/>
      </a:defRPr>
    </a:lvl5pPr>
    <a:lvl6pPr marL="4989195" algn="l" defTabSz="1995805" rtl="0" eaLnBrk="1" latinLnBrk="0" hangingPunct="1">
      <a:defRPr sz="2620" kern="1200">
        <a:solidFill>
          <a:schemeClr val="tx1"/>
        </a:solidFill>
        <a:latin typeface="+mn-lt"/>
        <a:ea typeface="+mn-ea"/>
        <a:cs typeface="+mn-cs"/>
      </a:defRPr>
    </a:lvl6pPr>
    <a:lvl7pPr marL="5986780" algn="l" defTabSz="1995805" rtl="0" eaLnBrk="1" latinLnBrk="0" hangingPunct="1">
      <a:defRPr sz="2620" kern="1200">
        <a:solidFill>
          <a:schemeClr val="tx1"/>
        </a:solidFill>
        <a:latin typeface="+mn-lt"/>
        <a:ea typeface="+mn-ea"/>
        <a:cs typeface="+mn-cs"/>
      </a:defRPr>
    </a:lvl7pPr>
    <a:lvl8pPr marL="6984365" algn="l" defTabSz="1995805" rtl="0" eaLnBrk="1" latinLnBrk="0" hangingPunct="1">
      <a:defRPr sz="2620" kern="1200">
        <a:solidFill>
          <a:schemeClr val="tx1"/>
        </a:solidFill>
        <a:latin typeface="+mn-lt"/>
        <a:ea typeface="+mn-ea"/>
        <a:cs typeface="+mn-cs"/>
      </a:defRPr>
    </a:lvl8pPr>
    <a:lvl9pPr marL="7982585" algn="l" defTabSz="1995805" rtl="0" eaLnBrk="1" latinLnBrk="0" hangingPunct="1">
      <a:defRPr sz="26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0" y="1885950"/>
            <a:ext cx="5816600" cy="508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476FF-CA3A-4B13-AC36-B00C3FEEC129}"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1839" y="11905490"/>
            <a:ext cx="37307522" cy="61555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583680" y="21506691"/>
            <a:ext cx="307238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5974" y="86168"/>
            <a:ext cx="43159253" cy="1343445"/>
          </a:xfrm>
        </p:spPr>
        <p:txBody>
          <a:bodyPr lIns="0" tIns="0" rIns="0" bIns="0"/>
          <a:lstStyle>
            <a:lvl1pPr>
              <a:defRPr sz="8730" b="1"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5974" y="86168"/>
            <a:ext cx="43159253" cy="1343445"/>
          </a:xfrm>
        </p:spPr>
        <p:txBody>
          <a:bodyPr lIns="0" tIns="0" rIns="0" bIns="0"/>
          <a:lstStyle>
            <a:lvl1pPr>
              <a:defRPr sz="8730" b="1"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2194562" y="8833108"/>
            <a:ext cx="1909267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2603970" y="8833108"/>
            <a:ext cx="1909267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5974" y="86168"/>
            <a:ext cx="43159253" cy="1343445"/>
          </a:xfrm>
        </p:spPr>
        <p:txBody>
          <a:bodyPr lIns="0" tIns="0" rIns="0" bIns="0"/>
          <a:lstStyle>
            <a:lvl1pPr>
              <a:defRPr sz="8730" b="1"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907348"/>
            <a:ext cx="43891200" cy="31490319"/>
          </a:xfrm>
          <a:custGeom>
            <a:avLst/>
            <a:gdLst/>
            <a:ahLst/>
            <a:cxnLst/>
            <a:rect l="l" t="t" r="r" b="b"/>
            <a:pathLst>
              <a:path w="20104100" h="12365990">
                <a:moveTo>
                  <a:pt x="0" y="12365615"/>
                </a:moveTo>
                <a:lnTo>
                  <a:pt x="20104099" y="12365615"/>
                </a:lnTo>
                <a:lnTo>
                  <a:pt x="20104099" y="0"/>
                </a:lnTo>
                <a:lnTo>
                  <a:pt x="0" y="0"/>
                </a:lnTo>
                <a:lnTo>
                  <a:pt x="0" y="12365615"/>
                </a:lnTo>
                <a:close/>
              </a:path>
            </a:pathLst>
          </a:custGeom>
          <a:solidFill>
            <a:srgbClr val="7030A0"/>
          </a:solidFill>
        </p:spPr>
        <p:txBody>
          <a:bodyPr wrap="square" lIns="0" tIns="0" rIns="0" bIns="0" rtlCol="0"/>
          <a:lstStyle/>
          <a:p>
            <a:endParaRPr sz="8575"/>
          </a:p>
        </p:txBody>
      </p:sp>
      <p:sp>
        <p:nvSpPr>
          <p:cNvPr id="17" name="bk object 17"/>
          <p:cNvSpPr/>
          <p:nvPr/>
        </p:nvSpPr>
        <p:spPr>
          <a:xfrm>
            <a:off x="0" y="6784603"/>
            <a:ext cx="43891200" cy="31612110"/>
          </a:xfrm>
          <a:prstGeom prst="rect">
            <a:avLst/>
          </a:prstGeom>
          <a:blipFill>
            <a:blip r:embed="rId7" cstate="print"/>
            <a:stretch>
              <a:fillRect/>
            </a:stretch>
          </a:blipFill>
        </p:spPr>
        <p:txBody>
          <a:bodyPr wrap="square" lIns="0" tIns="0" rIns="0" bIns="0" rtlCol="0"/>
          <a:lstStyle/>
          <a:p>
            <a:endParaRPr sz="8575"/>
          </a:p>
        </p:txBody>
      </p:sp>
      <p:sp>
        <p:nvSpPr>
          <p:cNvPr id="18" name="bk object 18"/>
          <p:cNvSpPr/>
          <p:nvPr/>
        </p:nvSpPr>
        <p:spPr>
          <a:xfrm>
            <a:off x="36905476" y="5"/>
            <a:ext cx="5795767" cy="3427246"/>
          </a:xfrm>
          <a:prstGeom prst="rect">
            <a:avLst/>
          </a:prstGeom>
          <a:blipFill>
            <a:blip r:embed="rId8" cstate="print"/>
            <a:stretch>
              <a:fillRect/>
            </a:stretch>
          </a:blipFill>
        </p:spPr>
        <p:txBody>
          <a:bodyPr wrap="square" lIns="0" tIns="0" rIns="0" bIns="0" rtlCol="0"/>
          <a:lstStyle/>
          <a:p>
            <a:endParaRPr sz="8575"/>
          </a:p>
        </p:txBody>
      </p:sp>
      <p:sp>
        <p:nvSpPr>
          <p:cNvPr id="19" name="bk object 19"/>
          <p:cNvSpPr/>
          <p:nvPr/>
        </p:nvSpPr>
        <p:spPr>
          <a:xfrm>
            <a:off x="37121398" y="0"/>
            <a:ext cx="5365096" cy="3175874"/>
          </a:xfrm>
          <a:custGeom>
            <a:avLst/>
            <a:gdLst/>
            <a:ahLst/>
            <a:cxnLst/>
            <a:rect l="l" t="t" r="r" b="b"/>
            <a:pathLst>
              <a:path w="2457450" h="1247140">
                <a:moveTo>
                  <a:pt x="2456823" y="0"/>
                </a:moveTo>
                <a:lnTo>
                  <a:pt x="2848" y="0"/>
                </a:lnTo>
                <a:lnTo>
                  <a:pt x="2807" y="73523"/>
                </a:lnTo>
                <a:lnTo>
                  <a:pt x="2714" y="123480"/>
                </a:lnTo>
                <a:lnTo>
                  <a:pt x="2581" y="173478"/>
                </a:lnTo>
                <a:lnTo>
                  <a:pt x="2414" y="224017"/>
                </a:lnTo>
                <a:lnTo>
                  <a:pt x="2012" y="324172"/>
                </a:lnTo>
                <a:lnTo>
                  <a:pt x="813" y="584369"/>
                </a:lnTo>
                <a:lnTo>
                  <a:pt x="407" y="686393"/>
                </a:lnTo>
                <a:lnTo>
                  <a:pt x="245" y="736741"/>
                </a:lnTo>
                <a:lnTo>
                  <a:pt x="118" y="786511"/>
                </a:lnTo>
                <a:lnTo>
                  <a:pt x="0" y="927098"/>
                </a:lnTo>
                <a:lnTo>
                  <a:pt x="1207519" y="1246960"/>
                </a:lnTo>
                <a:lnTo>
                  <a:pt x="2455783" y="931333"/>
                </a:lnTo>
                <a:lnTo>
                  <a:pt x="2456160" y="879140"/>
                </a:lnTo>
                <a:lnTo>
                  <a:pt x="2456423" y="830498"/>
                </a:lnTo>
                <a:lnTo>
                  <a:pt x="2456613" y="781253"/>
                </a:lnTo>
                <a:lnTo>
                  <a:pt x="2456738" y="731486"/>
                </a:lnTo>
                <a:lnTo>
                  <a:pt x="2456728" y="481252"/>
                </a:lnTo>
                <a:lnTo>
                  <a:pt x="2456523" y="324172"/>
                </a:lnTo>
                <a:lnTo>
                  <a:pt x="2456561" y="73523"/>
                </a:lnTo>
                <a:lnTo>
                  <a:pt x="2456708" y="25511"/>
                </a:lnTo>
                <a:lnTo>
                  <a:pt x="2456823" y="0"/>
                </a:lnTo>
                <a:close/>
              </a:path>
            </a:pathLst>
          </a:custGeom>
          <a:solidFill>
            <a:srgbClr val="005BBB"/>
          </a:solidFill>
        </p:spPr>
        <p:txBody>
          <a:bodyPr wrap="square" lIns="0" tIns="0" rIns="0" bIns="0" rtlCol="0"/>
          <a:lstStyle/>
          <a:p>
            <a:endParaRPr sz="8575"/>
          </a:p>
        </p:txBody>
      </p:sp>
      <p:sp>
        <p:nvSpPr>
          <p:cNvPr id="20" name="bk object 20"/>
          <p:cNvSpPr/>
          <p:nvPr/>
        </p:nvSpPr>
        <p:spPr>
          <a:xfrm>
            <a:off x="32646162" y="8862636"/>
            <a:ext cx="0" cy="28235209"/>
          </a:xfrm>
          <a:custGeom>
            <a:avLst/>
            <a:gdLst/>
            <a:ahLst/>
            <a:cxnLst/>
            <a:rect l="l" t="t" r="r" b="b"/>
            <a:pathLst>
              <a:path h="11087735">
                <a:moveTo>
                  <a:pt x="0" y="0"/>
                </a:moveTo>
                <a:lnTo>
                  <a:pt x="0" y="11087166"/>
                </a:lnTo>
              </a:path>
            </a:pathLst>
          </a:custGeom>
          <a:ln w="11634">
            <a:solidFill>
              <a:srgbClr val="000000"/>
            </a:solidFill>
            <a:prstDash val="lgDash"/>
          </a:ln>
        </p:spPr>
        <p:txBody>
          <a:bodyPr wrap="square" lIns="0" tIns="0" rIns="0" bIns="0" rtlCol="0"/>
          <a:lstStyle/>
          <a:p>
            <a:endParaRPr sz="8575"/>
          </a:p>
        </p:txBody>
      </p:sp>
      <p:sp>
        <p:nvSpPr>
          <p:cNvPr id="21" name="bk object 21"/>
          <p:cNvSpPr/>
          <p:nvPr/>
        </p:nvSpPr>
        <p:spPr>
          <a:xfrm>
            <a:off x="32602475" y="37050371"/>
            <a:ext cx="88725" cy="103490"/>
          </a:xfrm>
          <a:custGeom>
            <a:avLst/>
            <a:gdLst/>
            <a:ahLst/>
            <a:cxnLst/>
            <a:rect l="l" t="t" r="r" b="b"/>
            <a:pathLst>
              <a:path w="40640" h="40640">
                <a:moveTo>
                  <a:pt x="20011" y="0"/>
                </a:moveTo>
                <a:lnTo>
                  <a:pt x="12480" y="1465"/>
                </a:lnTo>
                <a:lnTo>
                  <a:pt x="5859" y="5861"/>
                </a:lnTo>
                <a:lnTo>
                  <a:pt x="1464" y="12480"/>
                </a:lnTo>
                <a:lnTo>
                  <a:pt x="0" y="20011"/>
                </a:lnTo>
                <a:lnTo>
                  <a:pt x="1464" y="27541"/>
                </a:lnTo>
                <a:lnTo>
                  <a:pt x="5859" y="34160"/>
                </a:lnTo>
                <a:lnTo>
                  <a:pt x="12480" y="38556"/>
                </a:lnTo>
                <a:lnTo>
                  <a:pt x="20011" y="40022"/>
                </a:lnTo>
                <a:lnTo>
                  <a:pt x="27541" y="38556"/>
                </a:lnTo>
                <a:lnTo>
                  <a:pt x="34159" y="34160"/>
                </a:lnTo>
                <a:lnTo>
                  <a:pt x="38557" y="27541"/>
                </a:lnTo>
                <a:lnTo>
                  <a:pt x="40023" y="20011"/>
                </a:lnTo>
                <a:lnTo>
                  <a:pt x="38557" y="12480"/>
                </a:lnTo>
                <a:lnTo>
                  <a:pt x="34159" y="5861"/>
                </a:lnTo>
                <a:lnTo>
                  <a:pt x="27541" y="1465"/>
                </a:lnTo>
                <a:lnTo>
                  <a:pt x="20011" y="0"/>
                </a:lnTo>
                <a:close/>
              </a:path>
            </a:pathLst>
          </a:custGeom>
          <a:solidFill>
            <a:srgbClr val="000000"/>
          </a:solidFill>
        </p:spPr>
        <p:txBody>
          <a:bodyPr wrap="square" lIns="0" tIns="0" rIns="0" bIns="0" rtlCol="0"/>
          <a:lstStyle/>
          <a:p>
            <a:endParaRPr sz="8575"/>
          </a:p>
        </p:txBody>
      </p:sp>
      <p:sp>
        <p:nvSpPr>
          <p:cNvPr id="22" name="bk object 22"/>
          <p:cNvSpPr/>
          <p:nvPr/>
        </p:nvSpPr>
        <p:spPr>
          <a:xfrm>
            <a:off x="32602475" y="8806739"/>
            <a:ext cx="88725" cy="103490"/>
          </a:xfrm>
          <a:custGeom>
            <a:avLst/>
            <a:gdLst/>
            <a:ahLst/>
            <a:cxnLst/>
            <a:rect l="l" t="t" r="r" b="b"/>
            <a:pathLst>
              <a:path w="40640" h="40639">
                <a:moveTo>
                  <a:pt x="20011" y="0"/>
                </a:moveTo>
                <a:lnTo>
                  <a:pt x="12480" y="1464"/>
                </a:lnTo>
                <a:lnTo>
                  <a:pt x="5859" y="5859"/>
                </a:lnTo>
                <a:lnTo>
                  <a:pt x="1464" y="12478"/>
                </a:lnTo>
                <a:lnTo>
                  <a:pt x="0" y="20009"/>
                </a:lnTo>
                <a:lnTo>
                  <a:pt x="1464" y="27540"/>
                </a:lnTo>
                <a:lnTo>
                  <a:pt x="5859" y="34159"/>
                </a:lnTo>
                <a:lnTo>
                  <a:pt x="12480" y="38554"/>
                </a:lnTo>
                <a:lnTo>
                  <a:pt x="20011" y="40019"/>
                </a:lnTo>
                <a:lnTo>
                  <a:pt x="27541" y="38554"/>
                </a:lnTo>
                <a:lnTo>
                  <a:pt x="34159" y="34159"/>
                </a:lnTo>
                <a:lnTo>
                  <a:pt x="38557" y="27540"/>
                </a:lnTo>
                <a:lnTo>
                  <a:pt x="40023" y="20009"/>
                </a:lnTo>
                <a:lnTo>
                  <a:pt x="38557" y="12478"/>
                </a:lnTo>
                <a:lnTo>
                  <a:pt x="34159" y="5859"/>
                </a:lnTo>
                <a:lnTo>
                  <a:pt x="27541" y="1464"/>
                </a:lnTo>
                <a:lnTo>
                  <a:pt x="20011" y="0"/>
                </a:lnTo>
                <a:close/>
              </a:path>
            </a:pathLst>
          </a:custGeom>
          <a:solidFill>
            <a:srgbClr val="000000"/>
          </a:solidFill>
        </p:spPr>
        <p:txBody>
          <a:bodyPr wrap="square" lIns="0" tIns="0" rIns="0" bIns="0" rtlCol="0"/>
          <a:lstStyle/>
          <a:p>
            <a:endParaRPr sz="8575"/>
          </a:p>
        </p:txBody>
      </p:sp>
      <p:sp>
        <p:nvSpPr>
          <p:cNvPr id="23" name="bk object 23"/>
          <p:cNvSpPr/>
          <p:nvPr/>
        </p:nvSpPr>
        <p:spPr>
          <a:xfrm>
            <a:off x="36975404" y="0"/>
            <a:ext cx="5686161" cy="3644324"/>
          </a:xfrm>
          <a:prstGeom prst="rect">
            <a:avLst/>
          </a:prstGeom>
          <a:blipFill>
            <a:blip r:embed="rId9" cstate="print"/>
            <a:stretch>
              <a:fillRect/>
            </a:stretch>
          </a:blipFill>
        </p:spPr>
        <p:txBody>
          <a:bodyPr wrap="square" lIns="0" tIns="0" rIns="0" bIns="0" rtlCol="0"/>
          <a:lstStyle/>
          <a:p>
            <a:endParaRPr sz="8575"/>
          </a:p>
        </p:txBody>
      </p:sp>
      <p:sp>
        <p:nvSpPr>
          <p:cNvPr id="24" name="bk object 24"/>
          <p:cNvSpPr/>
          <p:nvPr/>
        </p:nvSpPr>
        <p:spPr>
          <a:xfrm>
            <a:off x="37432654" y="0"/>
            <a:ext cx="4739861" cy="3052980"/>
          </a:xfrm>
          <a:custGeom>
            <a:avLst/>
            <a:gdLst/>
            <a:ahLst/>
            <a:cxnLst/>
            <a:rect l="l" t="t" r="r" b="b"/>
            <a:pathLst>
              <a:path w="2171065" h="1198880">
                <a:moveTo>
                  <a:pt x="0" y="0"/>
                </a:moveTo>
                <a:lnTo>
                  <a:pt x="264" y="80455"/>
                </a:lnTo>
                <a:lnTo>
                  <a:pt x="500" y="131794"/>
                </a:lnTo>
                <a:lnTo>
                  <a:pt x="778" y="183520"/>
                </a:lnTo>
                <a:lnTo>
                  <a:pt x="1090" y="235564"/>
                </a:lnTo>
                <a:lnTo>
                  <a:pt x="1429" y="287854"/>
                </a:lnTo>
                <a:lnTo>
                  <a:pt x="1787" y="340321"/>
                </a:lnTo>
                <a:lnTo>
                  <a:pt x="2155" y="392893"/>
                </a:lnTo>
                <a:lnTo>
                  <a:pt x="2528" y="445500"/>
                </a:lnTo>
                <a:lnTo>
                  <a:pt x="2897" y="498071"/>
                </a:lnTo>
                <a:lnTo>
                  <a:pt x="3254" y="550535"/>
                </a:lnTo>
                <a:lnTo>
                  <a:pt x="3593" y="602823"/>
                </a:lnTo>
                <a:lnTo>
                  <a:pt x="3905" y="654863"/>
                </a:lnTo>
                <a:lnTo>
                  <a:pt x="4183" y="706584"/>
                </a:lnTo>
                <a:lnTo>
                  <a:pt x="4420" y="757917"/>
                </a:lnTo>
                <a:lnTo>
                  <a:pt x="4607" y="808790"/>
                </a:lnTo>
                <a:lnTo>
                  <a:pt x="4738" y="859133"/>
                </a:lnTo>
                <a:lnTo>
                  <a:pt x="4804" y="908875"/>
                </a:lnTo>
                <a:lnTo>
                  <a:pt x="1066330" y="1198339"/>
                </a:lnTo>
                <a:lnTo>
                  <a:pt x="2168564" y="909816"/>
                </a:lnTo>
                <a:lnTo>
                  <a:pt x="2168786" y="860292"/>
                </a:lnTo>
                <a:lnTo>
                  <a:pt x="2168978" y="810057"/>
                </a:lnTo>
                <a:lnTo>
                  <a:pt x="2169143" y="759194"/>
                </a:lnTo>
                <a:lnTo>
                  <a:pt x="2169285" y="707786"/>
                </a:lnTo>
                <a:lnTo>
                  <a:pt x="2169408" y="655918"/>
                </a:lnTo>
                <a:lnTo>
                  <a:pt x="2169514" y="603673"/>
                </a:lnTo>
                <a:lnTo>
                  <a:pt x="2169608" y="551135"/>
                </a:lnTo>
                <a:lnTo>
                  <a:pt x="2169692" y="498387"/>
                </a:lnTo>
                <a:lnTo>
                  <a:pt x="2169770" y="445514"/>
                </a:lnTo>
                <a:lnTo>
                  <a:pt x="2169845" y="392599"/>
                </a:lnTo>
                <a:lnTo>
                  <a:pt x="2169922" y="339726"/>
                </a:lnTo>
                <a:lnTo>
                  <a:pt x="2170002" y="286979"/>
                </a:lnTo>
                <a:lnTo>
                  <a:pt x="2170091" y="234441"/>
                </a:lnTo>
                <a:lnTo>
                  <a:pt x="2170190" y="182196"/>
                </a:lnTo>
                <a:lnTo>
                  <a:pt x="2170305" y="130327"/>
                </a:lnTo>
                <a:lnTo>
                  <a:pt x="2170437" y="78920"/>
                </a:lnTo>
                <a:lnTo>
                  <a:pt x="2170591" y="28056"/>
                </a:lnTo>
                <a:lnTo>
                  <a:pt x="2170690" y="0"/>
                </a:lnTo>
              </a:path>
            </a:pathLst>
          </a:custGeom>
          <a:ln w="14542">
            <a:solidFill>
              <a:srgbClr val="FFFFFF"/>
            </a:solidFill>
            <a:prstDash val="lgDash"/>
          </a:ln>
        </p:spPr>
        <p:txBody>
          <a:bodyPr wrap="square" lIns="0" tIns="0" rIns="0" bIns="0" rtlCol="0"/>
          <a:lstStyle/>
          <a:p>
            <a:endParaRPr sz="8575"/>
          </a:p>
        </p:txBody>
      </p:sp>
      <p:sp>
        <p:nvSpPr>
          <p:cNvPr id="25" name="bk object 25"/>
          <p:cNvSpPr/>
          <p:nvPr/>
        </p:nvSpPr>
        <p:spPr>
          <a:xfrm>
            <a:off x="21946526" y="8862636"/>
            <a:ext cx="0" cy="19863771"/>
          </a:xfrm>
          <a:custGeom>
            <a:avLst/>
            <a:gdLst/>
            <a:ahLst/>
            <a:cxnLst/>
            <a:rect l="l" t="t" r="r" b="b"/>
            <a:pathLst>
              <a:path h="7800340">
                <a:moveTo>
                  <a:pt x="0" y="0"/>
                </a:moveTo>
                <a:lnTo>
                  <a:pt x="0" y="7800141"/>
                </a:lnTo>
              </a:path>
            </a:pathLst>
          </a:custGeom>
          <a:ln w="11634">
            <a:solidFill>
              <a:srgbClr val="000000"/>
            </a:solidFill>
            <a:prstDash val="lgDash"/>
          </a:ln>
        </p:spPr>
        <p:txBody>
          <a:bodyPr wrap="square" lIns="0" tIns="0" rIns="0" bIns="0" rtlCol="0"/>
          <a:lstStyle/>
          <a:p>
            <a:endParaRPr sz="8575"/>
          </a:p>
        </p:txBody>
      </p:sp>
      <p:sp>
        <p:nvSpPr>
          <p:cNvPr id="26" name="bk object 26"/>
          <p:cNvSpPr/>
          <p:nvPr/>
        </p:nvSpPr>
        <p:spPr>
          <a:xfrm>
            <a:off x="21946526" y="29372102"/>
            <a:ext cx="0" cy="7724620"/>
          </a:xfrm>
          <a:custGeom>
            <a:avLst/>
            <a:gdLst/>
            <a:ahLst/>
            <a:cxnLst/>
            <a:rect l="l" t="t" r="r" b="b"/>
            <a:pathLst>
              <a:path h="3033394">
                <a:moveTo>
                  <a:pt x="0" y="0"/>
                </a:moveTo>
                <a:lnTo>
                  <a:pt x="0" y="3033268"/>
                </a:lnTo>
              </a:path>
            </a:pathLst>
          </a:custGeom>
          <a:ln w="11634">
            <a:solidFill>
              <a:srgbClr val="000000"/>
            </a:solidFill>
            <a:prstDash val="lgDash"/>
          </a:ln>
        </p:spPr>
        <p:txBody>
          <a:bodyPr wrap="square" lIns="0" tIns="0" rIns="0" bIns="0" rtlCol="0"/>
          <a:lstStyle/>
          <a:p>
            <a:endParaRPr sz="8575"/>
          </a:p>
        </p:txBody>
      </p:sp>
      <p:sp>
        <p:nvSpPr>
          <p:cNvPr id="27" name="bk object 27"/>
          <p:cNvSpPr/>
          <p:nvPr/>
        </p:nvSpPr>
        <p:spPr>
          <a:xfrm>
            <a:off x="21902841" y="37050371"/>
            <a:ext cx="88725" cy="103490"/>
          </a:xfrm>
          <a:custGeom>
            <a:avLst/>
            <a:gdLst/>
            <a:ahLst/>
            <a:cxnLst/>
            <a:rect l="l" t="t" r="r" b="b"/>
            <a:pathLst>
              <a:path w="40640" h="40640">
                <a:moveTo>
                  <a:pt x="20011" y="0"/>
                </a:moveTo>
                <a:lnTo>
                  <a:pt x="12482" y="1465"/>
                </a:lnTo>
                <a:lnTo>
                  <a:pt x="5863" y="5861"/>
                </a:lnTo>
                <a:lnTo>
                  <a:pt x="1465" y="12480"/>
                </a:lnTo>
                <a:lnTo>
                  <a:pt x="0" y="20011"/>
                </a:lnTo>
                <a:lnTo>
                  <a:pt x="1465" y="27541"/>
                </a:lnTo>
                <a:lnTo>
                  <a:pt x="5863" y="34160"/>
                </a:lnTo>
                <a:lnTo>
                  <a:pt x="12482" y="38556"/>
                </a:lnTo>
                <a:lnTo>
                  <a:pt x="20011" y="40022"/>
                </a:lnTo>
                <a:lnTo>
                  <a:pt x="27542" y="38556"/>
                </a:lnTo>
                <a:lnTo>
                  <a:pt x="34164" y="34160"/>
                </a:lnTo>
                <a:lnTo>
                  <a:pt x="38558" y="27541"/>
                </a:lnTo>
                <a:lnTo>
                  <a:pt x="40023" y="20011"/>
                </a:lnTo>
                <a:lnTo>
                  <a:pt x="38558" y="12480"/>
                </a:lnTo>
                <a:lnTo>
                  <a:pt x="34164" y="5861"/>
                </a:lnTo>
                <a:lnTo>
                  <a:pt x="27542" y="1465"/>
                </a:lnTo>
                <a:lnTo>
                  <a:pt x="20011" y="0"/>
                </a:lnTo>
                <a:close/>
              </a:path>
            </a:pathLst>
          </a:custGeom>
          <a:solidFill>
            <a:srgbClr val="000000"/>
          </a:solidFill>
        </p:spPr>
        <p:txBody>
          <a:bodyPr wrap="square" lIns="0" tIns="0" rIns="0" bIns="0" rtlCol="0"/>
          <a:lstStyle/>
          <a:p>
            <a:endParaRPr sz="8575"/>
          </a:p>
        </p:txBody>
      </p:sp>
      <p:sp>
        <p:nvSpPr>
          <p:cNvPr id="28" name="bk object 28"/>
          <p:cNvSpPr/>
          <p:nvPr/>
        </p:nvSpPr>
        <p:spPr>
          <a:xfrm>
            <a:off x="21902841" y="8806739"/>
            <a:ext cx="88725" cy="103490"/>
          </a:xfrm>
          <a:custGeom>
            <a:avLst/>
            <a:gdLst/>
            <a:ahLst/>
            <a:cxnLst/>
            <a:rect l="l" t="t" r="r" b="b"/>
            <a:pathLst>
              <a:path w="40640" h="40639">
                <a:moveTo>
                  <a:pt x="20011" y="0"/>
                </a:moveTo>
                <a:lnTo>
                  <a:pt x="12482" y="1464"/>
                </a:lnTo>
                <a:lnTo>
                  <a:pt x="5863" y="5859"/>
                </a:lnTo>
                <a:lnTo>
                  <a:pt x="1465" y="12478"/>
                </a:lnTo>
                <a:lnTo>
                  <a:pt x="0" y="20009"/>
                </a:lnTo>
                <a:lnTo>
                  <a:pt x="1465" y="27540"/>
                </a:lnTo>
                <a:lnTo>
                  <a:pt x="5863" y="34159"/>
                </a:lnTo>
                <a:lnTo>
                  <a:pt x="12482" y="38554"/>
                </a:lnTo>
                <a:lnTo>
                  <a:pt x="20011" y="40019"/>
                </a:lnTo>
                <a:lnTo>
                  <a:pt x="27542" y="38554"/>
                </a:lnTo>
                <a:lnTo>
                  <a:pt x="34164" y="34159"/>
                </a:lnTo>
                <a:lnTo>
                  <a:pt x="38558" y="27540"/>
                </a:lnTo>
                <a:lnTo>
                  <a:pt x="40023" y="20009"/>
                </a:lnTo>
                <a:lnTo>
                  <a:pt x="38558" y="12478"/>
                </a:lnTo>
                <a:lnTo>
                  <a:pt x="34164" y="5859"/>
                </a:lnTo>
                <a:lnTo>
                  <a:pt x="27542" y="1464"/>
                </a:lnTo>
                <a:lnTo>
                  <a:pt x="20011" y="0"/>
                </a:lnTo>
                <a:close/>
              </a:path>
            </a:pathLst>
          </a:custGeom>
          <a:solidFill>
            <a:srgbClr val="000000"/>
          </a:solidFill>
        </p:spPr>
        <p:txBody>
          <a:bodyPr wrap="square" lIns="0" tIns="0" rIns="0" bIns="0" rtlCol="0"/>
          <a:lstStyle/>
          <a:p>
            <a:endParaRPr sz="8575"/>
          </a:p>
        </p:txBody>
      </p:sp>
      <p:sp>
        <p:nvSpPr>
          <p:cNvPr id="29" name="bk object 29"/>
          <p:cNvSpPr/>
          <p:nvPr/>
        </p:nvSpPr>
        <p:spPr>
          <a:xfrm>
            <a:off x="11248245" y="8862636"/>
            <a:ext cx="0" cy="28235209"/>
          </a:xfrm>
          <a:custGeom>
            <a:avLst/>
            <a:gdLst/>
            <a:ahLst/>
            <a:cxnLst/>
            <a:rect l="l" t="t" r="r" b="b"/>
            <a:pathLst>
              <a:path h="11087735">
                <a:moveTo>
                  <a:pt x="0" y="0"/>
                </a:moveTo>
                <a:lnTo>
                  <a:pt x="0" y="11087166"/>
                </a:lnTo>
              </a:path>
            </a:pathLst>
          </a:custGeom>
          <a:ln w="11634">
            <a:solidFill>
              <a:srgbClr val="000000"/>
            </a:solidFill>
            <a:prstDash val="lgDash"/>
          </a:ln>
        </p:spPr>
        <p:txBody>
          <a:bodyPr wrap="square" lIns="0" tIns="0" rIns="0" bIns="0" rtlCol="0"/>
          <a:lstStyle/>
          <a:p>
            <a:endParaRPr sz="8575"/>
          </a:p>
        </p:txBody>
      </p:sp>
      <p:sp>
        <p:nvSpPr>
          <p:cNvPr id="30" name="bk object 30"/>
          <p:cNvSpPr/>
          <p:nvPr/>
        </p:nvSpPr>
        <p:spPr>
          <a:xfrm>
            <a:off x="11204558" y="37050371"/>
            <a:ext cx="88725" cy="103490"/>
          </a:xfrm>
          <a:custGeom>
            <a:avLst/>
            <a:gdLst/>
            <a:ahLst/>
            <a:cxnLst/>
            <a:rect l="l" t="t" r="r" b="b"/>
            <a:pathLst>
              <a:path w="40639" h="40640">
                <a:moveTo>
                  <a:pt x="20011" y="0"/>
                </a:moveTo>
                <a:lnTo>
                  <a:pt x="12481" y="1465"/>
                </a:lnTo>
                <a:lnTo>
                  <a:pt x="5861" y="5861"/>
                </a:lnTo>
                <a:lnTo>
                  <a:pt x="1465" y="12480"/>
                </a:lnTo>
                <a:lnTo>
                  <a:pt x="0" y="20011"/>
                </a:lnTo>
                <a:lnTo>
                  <a:pt x="1465" y="27541"/>
                </a:lnTo>
                <a:lnTo>
                  <a:pt x="5861" y="34160"/>
                </a:lnTo>
                <a:lnTo>
                  <a:pt x="12481" y="38556"/>
                </a:lnTo>
                <a:lnTo>
                  <a:pt x="20011" y="40022"/>
                </a:lnTo>
                <a:lnTo>
                  <a:pt x="27541" y="38556"/>
                </a:lnTo>
                <a:lnTo>
                  <a:pt x="34160" y="34160"/>
                </a:lnTo>
                <a:lnTo>
                  <a:pt x="38556" y="27541"/>
                </a:lnTo>
                <a:lnTo>
                  <a:pt x="40021" y="20011"/>
                </a:lnTo>
                <a:lnTo>
                  <a:pt x="38556" y="12480"/>
                </a:lnTo>
                <a:lnTo>
                  <a:pt x="34160" y="5861"/>
                </a:lnTo>
                <a:lnTo>
                  <a:pt x="27541" y="1465"/>
                </a:lnTo>
                <a:lnTo>
                  <a:pt x="20011" y="0"/>
                </a:lnTo>
                <a:close/>
              </a:path>
            </a:pathLst>
          </a:custGeom>
          <a:solidFill>
            <a:srgbClr val="000000"/>
          </a:solidFill>
        </p:spPr>
        <p:txBody>
          <a:bodyPr wrap="square" lIns="0" tIns="0" rIns="0" bIns="0" rtlCol="0"/>
          <a:lstStyle/>
          <a:p>
            <a:endParaRPr sz="8575"/>
          </a:p>
        </p:txBody>
      </p:sp>
      <p:sp>
        <p:nvSpPr>
          <p:cNvPr id="31" name="bk object 31"/>
          <p:cNvSpPr/>
          <p:nvPr/>
        </p:nvSpPr>
        <p:spPr>
          <a:xfrm>
            <a:off x="11204558" y="8806739"/>
            <a:ext cx="88725" cy="103490"/>
          </a:xfrm>
          <a:custGeom>
            <a:avLst/>
            <a:gdLst/>
            <a:ahLst/>
            <a:cxnLst/>
            <a:rect l="l" t="t" r="r" b="b"/>
            <a:pathLst>
              <a:path w="40639" h="40639">
                <a:moveTo>
                  <a:pt x="20011" y="0"/>
                </a:moveTo>
                <a:lnTo>
                  <a:pt x="12480" y="1464"/>
                </a:lnTo>
                <a:lnTo>
                  <a:pt x="5861" y="5859"/>
                </a:lnTo>
                <a:lnTo>
                  <a:pt x="1465" y="12478"/>
                </a:lnTo>
                <a:lnTo>
                  <a:pt x="0" y="20009"/>
                </a:lnTo>
                <a:lnTo>
                  <a:pt x="1465" y="27540"/>
                </a:lnTo>
                <a:lnTo>
                  <a:pt x="5861" y="34159"/>
                </a:lnTo>
                <a:lnTo>
                  <a:pt x="12480" y="38554"/>
                </a:lnTo>
                <a:lnTo>
                  <a:pt x="20011" y="40019"/>
                </a:lnTo>
                <a:lnTo>
                  <a:pt x="27541" y="38554"/>
                </a:lnTo>
                <a:lnTo>
                  <a:pt x="34160" y="34159"/>
                </a:lnTo>
                <a:lnTo>
                  <a:pt x="38556" y="27540"/>
                </a:lnTo>
                <a:lnTo>
                  <a:pt x="40022" y="20009"/>
                </a:lnTo>
                <a:lnTo>
                  <a:pt x="38556" y="12478"/>
                </a:lnTo>
                <a:lnTo>
                  <a:pt x="34160" y="5859"/>
                </a:lnTo>
                <a:lnTo>
                  <a:pt x="27541" y="1464"/>
                </a:lnTo>
                <a:lnTo>
                  <a:pt x="20011" y="0"/>
                </a:lnTo>
                <a:close/>
              </a:path>
            </a:pathLst>
          </a:custGeom>
          <a:solidFill>
            <a:srgbClr val="000000"/>
          </a:solidFill>
        </p:spPr>
        <p:txBody>
          <a:bodyPr wrap="square" lIns="0" tIns="0" rIns="0" bIns="0" rtlCol="0"/>
          <a:lstStyle/>
          <a:p>
            <a:endParaRPr sz="8575"/>
          </a:p>
        </p:txBody>
      </p:sp>
      <p:sp>
        <p:nvSpPr>
          <p:cNvPr id="32" name="bk object 32"/>
          <p:cNvSpPr/>
          <p:nvPr/>
        </p:nvSpPr>
        <p:spPr>
          <a:xfrm>
            <a:off x="37998408" y="1244339"/>
            <a:ext cx="3543299" cy="5614334"/>
          </a:xfrm>
          <a:prstGeom prst="rect">
            <a:avLst/>
          </a:prstGeom>
          <a:blipFill>
            <a:blip r:embed="rId10" cstate="print"/>
            <a:stretch>
              <a:fillRect/>
            </a:stretch>
          </a:blipFill>
        </p:spPr>
        <p:txBody>
          <a:bodyPr wrap="square" lIns="0" tIns="0" rIns="0" bIns="0" rtlCol="0"/>
          <a:lstStyle/>
          <a:p>
            <a:endParaRPr sz="8575"/>
          </a:p>
        </p:txBody>
      </p:sp>
      <p:sp>
        <p:nvSpPr>
          <p:cNvPr id="33" name="bk object 33"/>
          <p:cNvSpPr/>
          <p:nvPr/>
        </p:nvSpPr>
        <p:spPr>
          <a:xfrm>
            <a:off x="0" y="0"/>
            <a:ext cx="43891200" cy="6908013"/>
          </a:xfrm>
          <a:custGeom>
            <a:avLst/>
            <a:gdLst/>
            <a:ahLst/>
            <a:cxnLst/>
            <a:rect l="l" t="t" r="r" b="b"/>
            <a:pathLst>
              <a:path w="20104100" h="2712720">
                <a:moveTo>
                  <a:pt x="0" y="2712460"/>
                </a:moveTo>
                <a:lnTo>
                  <a:pt x="0" y="0"/>
                </a:lnTo>
                <a:lnTo>
                  <a:pt x="20104100" y="0"/>
                </a:lnTo>
                <a:lnTo>
                  <a:pt x="20104100" y="2712460"/>
                </a:lnTo>
                <a:lnTo>
                  <a:pt x="0" y="2712460"/>
                </a:lnTo>
                <a:close/>
              </a:path>
            </a:pathLst>
          </a:custGeom>
          <a:solidFill>
            <a:srgbClr val="C1C1C1"/>
          </a:solidFill>
        </p:spPr>
        <p:txBody>
          <a:bodyPr wrap="square" lIns="0" tIns="0" rIns="0" bIns="0" rtlCol="0"/>
          <a:lstStyle/>
          <a:p>
            <a:endParaRPr sz="8575"/>
          </a:p>
        </p:txBody>
      </p:sp>
      <p:sp>
        <p:nvSpPr>
          <p:cNvPr id="34" name="bk object 34"/>
          <p:cNvSpPr/>
          <p:nvPr/>
        </p:nvSpPr>
        <p:spPr>
          <a:xfrm>
            <a:off x="473988" y="7996710"/>
            <a:ext cx="10347565" cy="19305890"/>
          </a:xfrm>
          <a:custGeom>
            <a:avLst/>
            <a:gdLst/>
            <a:ahLst/>
            <a:cxnLst/>
            <a:rect l="l" t="t" r="r" b="b"/>
            <a:pathLst>
              <a:path w="4739640" h="7581265">
                <a:moveTo>
                  <a:pt x="0" y="0"/>
                </a:moveTo>
                <a:lnTo>
                  <a:pt x="4739146" y="0"/>
                </a:lnTo>
                <a:lnTo>
                  <a:pt x="4739146" y="7580921"/>
                </a:lnTo>
                <a:lnTo>
                  <a:pt x="0" y="7580921"/>
                </a:lnTo>
                <a:lnTo>
                  <a:pt x="0" y="0"/>
                </a:lnTo>
                <a:close/>
              </a:path>
            </a:pathLst>
          </a:custGeom>
          <a:solidFill>
            <a:srgbClr val="FFFFFF">
              <a:alpha val="50000"/>
            </a:srgbClr>
          </a:solidFill>
        </p:spPr>
        <p:txBody>
          <a:bodyPr wrap="square" lIns="0" tIns="0" rIns="0" bIns="0" rtlCol="0"/>
          <a:lstStyle/>
          <a:p>
            <a:endParaRPr sz="8575"/>
          </a:p>
        </p:txBody>
      </p:sp>
      <p:sp>
        <p:nvSpPr>
          <p:cNvPr id="2" name="Holder 2"/>
          <p:cNvSpPr>
            <a:spLocks noGrp="1"/>
          </p:cNvSpPr>
          <p:nvPr>
            <p:ph type="title"/>
          </p:nvPr>
        </p:nvSpPr>
        <p:spPr>
          <a:xfrm>
            <a:off x="365974" y="86170"/>
            <a:ext cx="43159253" cy="615553"/>
          </a:xfrm>
          <a:prstGeom prst="rect">
            <a:avLst/>
          </a:prstGeom>
        </p:spPr>
        <p:txBody>
          <a:bodyPr wrap="square" lIns="0" tIns="0" rIns="0" bIns="0">
            <a:spAutoFit/>
          </a:bodyPr>
          <a:lstStyle>
            <a:lvl1pPr>
              <a:defRPr sz="4000" b="1"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2194560" y="8833108"/>
            <a:ext cx="39502080"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14923008" y="35716467"/>
            <a:ext cx="14045184" cy="604333"/>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194561" y="35716467"/>
            <a:ext cx="10094976" cy="604333"/>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4/22/20</a:t>
            </a:fld>
            <a:endParaRPr lang="en-US"/>
          </a:p>
        </p:txBody>
      </p:sp>
      <p:sp>
        <p:nvSpPr>
          <p:cNvPr id="6" name="Holder 6"/>
          <p:cNvSpPr>
            <a:spLocks noGrp="1"/>
          </p:cNvSpPr>
          <p:nvPr>
            <p:ph type="sldNum" sz="quarter" idx="7"/>
          </p:nvPr>
        </p:nvSpPr>
        <p:spPr>
          <a:xfrm>
            <a:off x="31601667" y="35716467"/>
            <a:ext cx="10094976" cy="604333"/>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998220">
        <a:defRPr>
          <a:latin typeface="+mn-lt"/>
          <a:ea typeface="+mn-ea"/>
          <a:cs typeface="+mn-cs"/>
        </a:defRPr>
      </a:lvl2pPr>
      <a:lvl3pPr marL="1995805">
        <a:defRPr>
          <a:latin typeface="+mn-lt"/>
          <a:ea typeface="+mn-ea"/>
          <a:cs typeface="+mn-cs"/>
        </a:defRPr>
      </a:lvl3pPr>
      <a:lvl4pPr marL="2994025">
        <a:defRPr>
          <a:latin typeface="+mn-lt"/>
          <a:ea typeface="+mn-ea"/>
          <a:cs typeface="+mn-cs"/>
        </a:defRPr>
      </a:lvl4pPr>
      <a:lvl5pPr marL="3991610">
        <a:defRPr>
          <a:latin typeface="+mn-lt"/>
          <a:ea typeface="+mn-ea"/>
          <a:cs typeface="+mn-cs"/>
        </a:defRPr>
      </a:lvl5pPr>
      <a:lvl6pPr marL="4989830">
        <a:defRPr>
          <a:latin typeface="+mn-lt"/>
          <a:ea typeface="+mn-ea"/>
          <a:cs typeface="+mn-cs"/>
        </a:defRPr>
      </a:lvl6pPr>
      <a:lvl7pPr marL="5987415">
        <a:defRPr>
          <a:latin typeface="+mn-lt"/>
          <a:ea typeface="+mn-ea"/>
          <a:cs typeface="+mn-cs"/>
        </a:defRPr>
      </a:lvl7pPr>
      <a:lvl8pPr marL="6985635">
        <a:defRPr>
          <a:latin typeface="+mn-lt"/>
          <a:ea typeface="+mn-ea"/>
          <a:cs typeface="+mn-cs"/>
        </a:defRPr>
      </a:lvl8pPr>
      <a:lvl9pPr marL="7983220">
        <a:defRPr>
          <a:latin typeface="+mn-lt"/>
          <a:ea typeface="+mn-ea"/>
          <a:cs typeface="+mn-cs"/>
        </a:defRPr>
      </a:lvl9pPr>
    </p:bodyStyle>
    <p:otherStyle>
      <a:lvl1pPr marL="0">
        <a:defRPr>
          <a:latin typeface="+mn-lt"/>
          <a:ea typeface="+mn-ea"/>
          <a:cs typeface="+mn-cs"/>
        </a:defRPr>
      </a:lvl1pPr>
      <a:lvl2pPr marL="998220">
        <a:defRPr>
          <a:latin typeface="+mn-lt"/>
          <a:ea typeface="+mn-ea"/>
          <a:cs typeface="+mn-cs"/>
        </a:defRPr>
      </a:lvl2pPr>
      <a:lvl3pPr marL="1995805">
        <a:defRPr>
          <a:latin typeface="+mn-lt"/>
          <a:ea typeface="+mn-ea"/>
          <a:cs typeface="+mn-cs"/>
        </a:defRPr>
      </a:lvl3pPr>
      <a:lvl4pPr marL="2994025">
        <a:defRPr>
          <a:latin typeface="+mn-lt"/>
          <a:ea typeface="+mn-ea"/>
          <a:cs typeface="+mn-cs"/>
        </a:defRPr>
      </a:lvl4pPr>
      <a:lvl5pPr marL="3991610">
        <a:defRPr>
          <a:latin typeface="+mn-lt"/>
          <a:ea typeface="+mn-ea"/>
          <a:cs typeface="+mn-cs"/>
        </a:defRPr>
      </a:lvl5pPr>
      <a:lvl6pPr marL="4989830">
        <a:defRPr>
          <a:latin typeface="+mn-lt"/>
          <a:ea typeface="+mn-ea"/>
          <a:cs typeface="+mn-cs"/>
        </a:defRPr>
      </a:lvl6pPr>
      <a:lvl7pPr marL="5987415">
        <a:defRPr>
          <a:latin typeface="+mn-lt"/>
          <a:ea typeface="+mn-ea"/>
          <a:cs typeface="+mn-cs"/>
        </a:defRPr>
      </a:lvl7pPr>
      <a:lvl8pPr marL="6985635">
        <a:defRPr>
          <a:latin typeface="+mn-lt"/>
          <a:ea typeface="+mn-ea"/>
          <a:cs typeface="+mn-cs"/>
        </a:defRPr>
      </a:lvl8pPr>
      <a:lvl9pPr marL="798322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3.xml"/><Relationship Id="rId7" Type="http://schemas.openxmlformats.org/officeDocument/2006/relationships/image" Target="../media/image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0715" y="9220200"/>
            <a:ext cx="10318750" cy="18778855"/>
          </a:xfrm>
          <a:prstGeom prst="rect">
            <a:avLst/>
          </a:prstGeom>
        </p:spPr>
        <p:txBody>
          <a:bodyPr vert="horz" wrap="square" lIns="0" tIns="55442" rIns="0" bIns="0" rtlCol="0">
            <a:noAutofit/>
          </a:bodyPr>
          <a:lstStyle/>
          <a:p>
            <a:pPr marL="466725" marR="10795" indent="-439420">
              <a:spcAft>
                <a:spcPts val="1200"/>
              </a:spcAft>
              <a:buFont typeface="Arial" panose="020B0604020202020204" pitchFamily="34" charset="0"/>
              <a:buChar char="•"/>
            </a:pPr>
            <a:r>
              <a:rPr lang="en-US" sz="4400" dirty="0">
                <a:latin typeface="Trebuchet MS" panose="020B0603020202020204" pitchFamily="34" charset="0"/>
              </a:rPr>
              <a:t>Existent research on serial killing suggests that male and female serial killers engage in divergent methods and experience different motives in their desire to kill (1).</a:t>
            </a:r>
          </a:p>
          <a:p>
            <a:pPr marL="466725" marR="10795" indent="-439420">
              <a:spcAft>
                <a:spcPts val="1200"/>
              </a:spcAft>
              <a:buFont typeface="Arial" panose="020B0604020202020204" pitchFamily="34" charset="0"/>
              <a:buChar char="•"/>
            </a:pPr>
            <a:r>
              <a:rPr lang="en-US" sz="4400" dirty="0">
                <a:latin typeface="Trebuchet MS" panose="020B0603020202020204" pitchFamily="34" charset="0"/>
              </a:rPr>
              <a:t>Proper examination of female serial killers in the west has been overlooked in past research as women were believed to “not be capable” of serial killing due to traditional gender dynamics (2). </a:t>
            </a:r>
          </a:p>
          <a:p>
            <a:pPr marL="466725" marR="10795" indent="-439420">
              <a:spcAft>
                <a:spcPts val="1200"/>
              </a:spcAft>
              <a:buFont typeface="Arial" panose="020B0604020202020204" pitchFamily="34" charset="0"/>
              <a:buChar char="•"/>
            </a:pPr>
            <a:r>
              <a:rPr lang="en-US" sz="4400" dirty="0">
                <a:latin typeface="Trebuchet MS" panose="020B0603020202020204" pitchFamily="34" charset="0"/>
              </a:rPr>
              <a:t>Traditional western gender dynamics within this study were examined using a masculinity and femininity binary construct to assess solo male and female serial killers as well as male/female and male/male serial killing teams. </a:t>
            </a:r>
          </a:p>
          <a:p>
            <a:pPr marL="466725" marR="10795" indent="-439420">
              <a:spcAft>
                <a:spcPts val="1200"/>
              </a:spcAft>
              <a:buFont typeface="Arial" panose="020B0604020202020204" pitchFamily="34" charset="0"/>
              <a:buChar char="•"/>
            </a:pPr>
            <a:r>
              <a:rPr lang="en-US" sz="4400" dirty="0">
                <a:latin typeface="Trebuchet MS" panose="020B0603020202020204" pitchFamily="34" charset="0"/>
              </a:rPr>
              <a:t>The current study seeks to extend previous findings by investigating the impact of gender dynamics within the realm of the serial killer. For this project, variables such as motivation, method of execution, and team killing dynamics were examined to assess the impact gender dynamics have on serial killing.</a:t>
            </a:r>
          </a:p>
        </p:txBody>
      </p:sp>
      <p:sp>
        <p:nvSpPr>
          <p:cNvPr id="7" name="object 7"/>
          <p:cNvSpPr txBox="1"/>
          <p:nvPr/>
        </p:nvSpPr>
        <p:spPr>
          <a:xfrm>
            <a:off x="32995100" y="8541589"/>
            <a:ext cx="9933624" cy="858988"/>
          </a:xfrm>
          <a:prstGeom prst="rect">
            <a:avLst/>
          </a:prstGeom>
        </p:spPr>
        <p:txBody>
          <a:bodyPr vert="horz" wrap="square" lIns="0" tIns="27721" rIns="0" bIns="0" rtlCol="0">
            <a:spAutoFit/>
          </a:bodyPr>
          <a:lstStyle/>
          <a:p>
            <a:pPr marL="27940" algn="ctr">
              <a:spcBef>
                <a:spcPts val="220"/>
              </a:spcBef>
            </a:pPr>
            <a:r>
              <a:rPr lang="en-US" sz="5400" b="1" spc="-11" dirty="0">
                <a:solidFill>
                  <a:srgbClr val="A7062A"/>
                </a:solidFill>
                <a:latin typeface="Trebuchet MS" panose="020B0603020202020204"/>
                <a:cs typeface="Trebuchet MS" panose="020B0603020202020204"/>
              </a:rPr>
              <a:t>DISCUSSION</a:t>
            </a:r>
            <a:endParaRPr sz="5400" dirty="0">
              <a:solidFill>
                <a:srgbClr val="A7062A"/>
              </a:solidFill>
              <a:latin typeface="Trebuchet MS" panose="020B0603020202020204"/>
              <a:cs typeface="Trebuchet MS" panose="020B0603020202020204"/>
            </a:endParaRPr>
          </a:p>
        </p:txBody>
      </p:sp>
      <p:sp>
        <p:nvSpPr>
          <p:cNvPr id="10" name="object 10"/>
          <p:cNvSpPr txBox="1"/>
          <p:nvPr/>
        </p:nvSpPr>
        <p:spPr>
          <a:xfrm>
            <a:off x="33030675" y="10274564"/>
            <a:ext cx="10169360" cy="14915525"/>
          </a:xfrm>
          <a:prstGeom prst="rect">
            <a:avLst/>
          </a:prstGeom>
        </p:spPr>
        <p:txBody>
          <a:bodyPr vert="horz" wrap="square" lIns="0" tIns="55442" rIns="0" bIns="0" rtlCol="0">
            <a:noAutofit/>
          </a:bodyPr>
          <a:lstStyle/>
          <a:p>
            <a:pPr marL="478155" marR="462915" indent="-450215">
              <a:lnSpc>
                <a:spcPts val="3600"/>
              </a:lnSpc>
              <a:spcBef>
                <a:spcPts val="435"/>
              </a:spcBef>
              <a:spcAft>
                <a:spcPts val="655"/>
              </a:spcAft>
              <a:buFont typeface="Arial" panose="020B0604020202020204"/>
              <a:buChar char="•"/>
              <a:tabLst>
                <a:tab pos="478155" algn="l"/>
                <a:tab pos="479425" algn="l"/>
              </a:tabLst>
            </a:pPr>
            <a:endParaRPr sz="4365" dirty="0">
              <a:latin typeface="Trebuchet MS" panose="020B0603020202020204"/>
              <a:cs typeface="Trebuchet MS" panose="020B0603020202020204"/>
            </a:endParaRPr>
          </a:p>
        </p:txBody>
      </p:sp>
      <p:sp>
        <p:nvSpPr>
          <p:cNvPr id="12" name="object 12"/>
          <p:cNvSpPr txBox="1">
            <a:spLocks noGrp="1"/>
          </p:cNvSpPr>
          <p:nvPr>
            <p:ph type="title"/>
          </p:nvPr>
        </p:nvSpPr>
        <p:spPr>
          <a:xfrm>
            <a:off x="365974" y="1086293"/>
            <a:ext cx="43159253" cy="1343445"/>
          </a:xfrm>
          <a:prstGeom prst="rect">
            <a:avLst/>
          </a:prstGeom>
        </p:spPr>
        <p:txBody>
          <a:bodyPr vert="horz" wrap="square" lIns="0" tIns="98409" rIns="0" bIns="0" rtlCol="0">
            <a:spAutoFit/>
          </a:bodyPr>
          <a:lstStyle/>
          <a:p>
            <a:pPr marL="27940" marR="10795" algn="ctr">
              <a:lnSpc>
                <a:spcPts val="10300"/>
              </a:lnSpc>
              <a:spcBef>
                <a:spcPts val="775"/>
              </a:spcBef>
            </a:pPr>
            <a:r>
              <a:rPr lang="en-US" dirty="0"/>
              <a:t>Gender Dynamics and </a:t>
            </a:r>
            <a:br>
              <a:rPr lang="en-US" dirty="0"/>
            </a:br>
            <a:r>
              <a:rPr lang="en-US" dirty="0"/>
              <a:t>Their Effects On Serial Killing</a:t>
            </a:r>
            <a:endParaRPr lang="en-US" sz="10040" spc="11" dirty="0"/>
          </a:p>
        </p:txBody>
      </p:sp>
      <p:sp>
        <p:nvSpPr>
          <p:cNvPr id="13" name="object 13"/>
          <p:cNvSpPr txBox="1"/>
          <p:nvPr/>
        </p:nvSpPr>
        <p:spPr>
          <a:xfrm>
            <a:off x="7910928" y="4428775"/>
            <a:ext cx="27562769" cy="1793240"/>
          </a:xfrm>
          <a:prstGeom prst="rect">
            <a:avLst/>
          </a:prstGeom>
        </p:spPr>
        <p:txBody>
          <a:bodyPr vert="horz" wrap="square" lIns="0" tIns="76232" rIns="0" bIns="0" rtlCol="0">
            <a:spAutoFit/>
          </a:bodyPr>
          <a:lstStyle/>
          <a:p>
            <a:pPr marL="27940" marR="10795" algn="ctr">
              <a:lnSpc>
                <a:spcPts val="6395"/>
              </a:lnSpc>
              <a:spcBef>
                <a:spcPts val="600"/>
              </a:spcBef>
            </a:pPr>
            <a:r>
              <a:rPr lang="en-US" sz="6550" dirty="0">
                <a:solidFill>
                  <a:schemeClr val="bg1"/>
                </a:solidFill>
                <a:latin typeface="Trebuchet MS" panose="020B0603020202020204" pitchFamily="34" charset="0"/>
              </a:rPr>
              <a:t>Zaine Roberts &amp; Prof. Yanick, D.</a:t>
            </a:r>
            <a:endParaRPr lang="en-US" sz="6550" baseline="30000" dirty="0">
              <a:solidFill>
                <a:schemeClr val="bg1"/>
              </a:solidFill>
              <a:latin typeface="Trebuchet MS" panose="020B0603020202020204" pitchFamily="34" charset="0"/>
            </a:endParaRPr>
          </a:p>
          <a:p>
            <a:pPr marL="27940" marR="10795" algn="ctr">
              <a:lnSpc>
                <a:spcPts val="6395"/>
              </a:lnSpc>
              <a:spcBef>
                <a:spcPts val="600"/>
              </a:spcBef>
            </a:pPr>
            <a:r>
              <a:rPr lang="en-US" sz="6550" dirty="0">
                <a:solidFill>
                  <a:srgbClr val="FFFFFF"/>
                </a:solidFill>
                <a:latin typeface="Trebuchet MS" panose="020B0603020202020204"/>
                <a:cs typeface="Trebuchet MS" panose="020B0603020202020204"/>
              </a:rPr>
              <a:t>Department of Sociology and Criminal Justice</a:t>
            </a:r>
            <a:r>
              <a:rPr lang="en-US" sz="6550" spc="-55" dirty="0">
                <a:solidFill>
                  <a:srgbClr val="FFFFFF"/>
                </a:solidFill>
                <a:latin typeface="Trebuchet MS" panose="020B0603020202020204"/>
                <a:cs typeface="Trebuchet MS" panose="020B0603020202020204"/>
              </a:rPr>
              <a:t>, </a:t>
            </a:r>
            <a:r>
              <a:rPr lang="en-US" sz="6550" spc="-33" dirty="0">
                <a:solidFill>
                  <a:srgbClr val="FFFFFF"/>
                </a:solidFill>
                <a:latin typeface="Trebuchet MS" panose="020B0603020202020204"/>
                <a:cs typeface="Trebuchet MS" panose="020B0603020202020204"/>
              </a:rPr>
              <a:t>SUNY Potsdam, NY</a:t>
            </a:r>
            <a:endParaRPr lang="en-US" sz="6550" dirty="0">
              <a:latin typeface="Trebuchet MS" panose="020B0603020202020204"/>
              <a:cs typeface="Trebuchet MS" panose="020B0603020202020204"/>
            </a:endParaRPr>
          </a:p>
        </p:txBody>
      </p:sp>
      <p:sp>
        <p:nvSpPr>
          <p:cNvPr id="14" name="object 14"/>
          <p:cNvSpPr txBox="1"/>
          <p:nvPr/>
        </p:nvSpPr>
        <p:spPr>
          <a:xfrm>
            <a:off x="33355280" y="34025205"/>
            <a:ext cx="10169525" cy="3645535"/>
          </a:xfrm>
          <a:prstGeom prst="rect">
            <a:avLst/>
          </a:prstGeom>
        </p:spPr>
        <p:txBody>
          <a:bodyPr vert="horz" wrap="square" lIns="0" tIns="291068" rIns="0" bIns="0" rtlCol="0">
            <a:noAutofit/>
          </a:bodyPr>
          <a:lstStyle/>
          <a:p>
            <a:pPr marL="27940">
              <a:spcBef>
                <a:spcPts val="2290"/>
              </a:spcBef>
            </a:pPr>
            <a:r>
              <a:rPr sz="3200" b="1" spc="-11" dirty="0">
                <a:solidFill>
                  <a:srgbClr val="A7062A"/>
                </a:solidFill>
                <a:latin typeface="Trebuchet MS" panose="020B0603020202020204"/>
                <a:cs typeface="Trebuchet MS" panose="020B0603020202020204"/>
              </a:rPr>
              <a:t>References</a:t>
            </a:r>
          </a:p>
          <a:p>
            <a:pPr marL="27940">
              <a:spcBef>
                <a:spcPts val="2290"/>
              </a:spcBef>
            </a:pPr>
            <a:r>
              <a:rPr lang="en-US" sz="2400" spc="-11" dirty="0">
                <a:solidFill>
                  <a:schemeClr val="tx1"/>
                </a:solidFill>
                <a:latin typeface="Trebuchet MS" panose="020B0603020202020204"/>
                <a:cs typeface="Trebuchet MS" panose="020B0603020202020204"/>
              </a:rPr>
              <a:t>1. Fox, J. A., Levin, J., &amp; Fridel, E. E. (2019). Extreme killing: understanding serial and mass murder. Los Angeles: SAGE.</a:t>
            </a:r>
            <a:endParaRPr lang="en-US" sz="3200" b="1" spc="-11" dirty="0">
              <a:solidFill>
                <a:srgbClr val="A7062A"/>
              </a:solidFill>
              <a:latin typeface="Trebuchet MS" panose="020B0603020202020204"/>
              <a:cs typeface="Trebuchet MS" panose="020B0603020202020204"/>
            </a:endParaRPr>
          </a:p>
          <a:p>
            <a:pPr fontAlgn="base">
              <a:spcAft>
                <a:spcPts val="655"/>
              </a:spcAft>
            </a:pPr>
            <a:r>
              <a:rPr lang="en-US" sz="2400">
                <a:latin typeface="Trebuchet MS" panose="020B0603020202020204" pitchFamily="34" charset="0"/>
              </a:rPr>
              <a:t>2. Harrison, Marissa &amp; Murphy, Erin &amp; Ho, Lavina &amp; Bowers, Thomas &amp; Flaherty, Claire. (2015). Female serial killers in the United States: Means, Motives, and Makings. Journal of Forensic Psychiatry and Psychology. 26. 10.1080/14789949.2015.1007516.</a:t>
            </a:r>
            <a:endParaRPr lang="en-US" sz="2400" dirty="0">
              <a:latin typeface="Trebuchet MS" panose="020B0603020202020204" pitchFamily="34" charset="0"/>
            </a:endParaRPr>
          </a:p>
        </p:txBody>
      </p:sp>
      <p:sp>
        <p:nvSpPr>
          <p:cNvPr id="18" name="object 18"/>
          <p:cNvSpPr txBox="1"/>
          <p:nvPr/>
        </p:nvSpPr>
        <p:spPr>
          <a:xfrm>
            <a:off x="11632565" y="9220200"/>
            <a:ext cx="9959975" cy="29107765"/>
          </a:xfrm>
          <a:prstGeom prst="rect">
            <a:avLst/>
          </a:prstGeom>
          <a:solidFill>
            <a:srgbClr val="FFFFFF">
              <a:alpha val="62998"/>
            </a:srgbClr>
          </a:solidFill>
        </p:spPr>
        <p:txBody>
          <a:bodyPr vert="horz" wrap="square" lIns="0" tIns="29107" rIns="0" bIns="0" rtlCol="0">
            <a:noAutofit/>
          </a:bodyPr>
          <a:lstStyle/>
          <a:p>
            <a:pPr marL="51435">
              <a:spcBef>
                <a:spcPts val="230"/>
              </a:spcBef>
            </a:pPr>
            <a:r>
              <a:rPr lang="en-US" sz="4400" b="1" dirty="0">
                <a:latin typeface="Trebuchet MS" panose="020B0603020202020204" pitchFamily="34" charset="0"/>
                <a:cs typeface="Trebuchet MS" panose="020B0603020202020204"/>
              </a:rPr>
              <a:t>Data collection</a:t>
            </a:r>
            <a:endParaRPr sz="4400" b="1" dirty="0">
              <a:latin typeface="Trebuchet MS" panose="020B0603020202020204" pitchFamily="34" charset="0"/>
              <a:cs typeface="Trebuchet MS" panose="020B0603020202020204"/>
            </a:endParaRPr>
          </a:p>
          <a:p>
            <a:pPr marL="393700" marR="575310" indent="-349250">
              <a:spcBef>
                <a:spcPts val="140"/>
              </a:spcBef>
              <a:spcAft>
                <a:spcPts val="1200"/>
              </a:spcAft>
              <a:buFont typeface="Arial" panose="020B0604020202020204"/>
              <a:buChar char="•"/>
              <a:tabLst>
                <a:tab pos="394970" algn="l"/>
              </a:tabLst>
            </a:pPr>
            <a:r>
              <a:rPr lang="en-US" sz="4400" dirty="0">
                <a:latin typeface="Trebuchet MS" panose="020B0603020202020204" pitchFamily="34" charset="0"/>
                <a:cs typeface="Trebuchet MS" panose="020B0603020202020204"/>
              </a:rPr>
              <a:t>Serial killers listed within the Radford database.</a:t>
            </a:r>
            <a:endParaRPr sz="4400" dirty="0">
              <a:latin typeface="Trebuchet MS" panose="020B0603020202020204" pitchFamily="34" charset="0"/>
              <a:cs typeface="Trebuchet MS" panose="020B0603020202020204"/>
            </a:endParaRPr>
          </a:p>
          <a:p>
            <a:pPr marL="393700" indent="-349250">
              <a:spcAft>
                <a:spcPts val="1200"/>
              </a:spcAft>
              <a:buFont typeface="Arial" panose="020B0604020202020204"/>
              <a:buChar char="•"/>
              <a:tabLst>
                <a:tab pos="394970" algn="l"/>
              </a:tabLst>
            </a:pPr>
            <a:r>
              <a:rPr sz="4400" spc="11" dirty="0">
                <a:latin typeface="Trebuchet MS" panose="020B0603020202020204" pitchFamily="34" charset="0"/>
                <a:cs typeface="Trebuchet MS" panose="020B0603020202020204"/>
              </a:rPr>
              <a:t>N = </a:t>
            </a:r>
            <a:r>
              <a:rPr lang="en-US" sz="4400" spc="11" dirty="0">
                <a:latin typeface="Trebuchet MS" panose="020B0603020202020204" pitchFamily="34" charset="0"/>
                <a:cs typeface="Trebuchet MS" panose="020B0603020202020204"/>
              </a:rPr>
              <a:t>1673</a:t>
            </a:r>
            <a:r>
              <a:rPr sz="4400" dirty="0">
                <a:latin typeface="Trebuchet MS" panose="020B0603020202020204" pitchFamily="34" charset="0"/>
                <a:cs typeface="Trebuchet MS" panose="020B0603020202020204"/>
              </a:rPr>
              <a:t> </a:t>
            </a:r>
            <a:r>
              <a:rPr lang="en-US" sz="4400" dirty="0">
                <a:latin typeface="Trebuchet MS" panose="020B0603020202020204" pitchFamily="34" charset="0"/>
                <a:cs typeface="Trebuchet MS" panose="020B0603020202020204"/>
              </a:rPr>
              <a:t>total serial killers</a:t>
            </a:r>
            <a:endParaRPr sz="4400" dirty="0">
              <a:latin typeface="Trebuchet MS" panose="020B0603020202020204" pitchFamily="34" charset="0"/>
              <a:cs typeface="Trebuchet MS" panose="020B0603020202020204"/>
            </a:endParaRPr>
          </a:p>
          <a:p>
            <a:pPr marL="393700" indent="-349250">
              <a:spcAft>
                <a:spcPts val="1200"/>
              </a:spcAft>
              <a:buFont typeface="Arial" panose="020B0604020202020204"/>
              <a:buChar char="•"/>
              <a:tabLst>
                <a:tab pos="394970" algn="l"/>
              </a:tabLst>
            </a:pPr>
            <a:r>
              <a:rPr lang="en-US" sz="4400" dirty="0">
                <a:latin typeface="Trebuchet MS" panose="020B0603020202020204" pitchFamily="34" charset="0"/>
                <a:cs typeface="Trebuchet MS" panose="020B0603020202020204"/>
              </a:rPr>
              <a:t>1276 solo male killers</a:t>
            </a:r>
          </a:p>
          <a:p>
            <a:pPr marL="393700" indent="-349250">
              <a:spcAft>
                <a:spcPts val="1200"/>
              </a:spcAft>
              <a:buFont typeface="Arial" panose="020B0604020202020204"/>
              <a:buChar char="•"/>
              <a:tabLst>
                <a:tab pos="394970" algn="l"/>
              </a:tabLst>
            </a:pPr>
            <a:r>
              <a:rPr lang="en-US" sz="4400" dirty="0">
                <a:latin typeface="Trebuchet MS" panose="020B0603020202020204" pitchFamily="34" charset="0"/>
                <a:cs typeface="Trebuchet MS" panose="020B0603020202020204"/>
              </a:rPr>
              <a:t>158 solo female killers</a:t>
            </a:r>
          </a:p>
          <a:p>
            <a:pPr marL="393700" indent="-349250">
              <a:spcAft>
                <a:spcPts val="1200"/>
              </a:spcAft>
              <a:buFont typeface="Arial" panose="020B0604020202020204"/>
              <a:buChar char="•"/>
              <a:tabLst>
                <a:tab pos="394970" algn="l"/>
              </a:tabLst>
            </a:pPr>
            <a:r>
              <a:rPr lang="en-US" sz="4400" dirty="0">
                <a:latin typeface="Trebuchet MS" panose="020B0603020202020204" pitchFamily="34" charset="0"/>
                <a:cs typeface="Trebuchet MS" panose="020B0603020202020204"/>
              </a:rPr>
              <a:t>198 male/male team killers</a:t>
            </a:r>
          </a:p>
          <a:p>
            <a:pPr marL="393700" indent="-349250">
              <a:spcAft>
                <a:spcPts val="1200"/>
              </a:spcAft>
              <a:buFont typeface="Arial" panose="020B0604020202020204"/>
              <a:buChar char="•"/>
              <a:tabLst>
                <a:tab pos="394970" algn="l"/>
              </a:tabLst>
            </a:pPr>
            <a:r>
              <a:rPr lang="en-US" sz="4400" dirty="0">
                <a:latin typeface="Trebuchet MS" panose="020B0603020202020204" pitchFamily="34" charset="0"/>
                <a:cs typeface="Trebuchet MS" panose="020B0603020202020204"/>
              </a:rPr>
              <a:t>40 female/male team killers</a:t>
            </a:r>
          </a:p>
          <a:p>
            <a:pPr marL="393700" indent="-349250">
              <a:spcAft>
                <a:spcPts val="1200"/>
              </a:spcAft>
              <a:buFont typeface="Arial" panose="020B0604020202020204"/>
              <a:buChar char="•"/>
              <a:tabLst>
                <a:tab pos="394970" algn="l"/>
              </a:tabLst>
            </a:pPr>
            <a:r>
              <a:rPr lang="en-US" sz="4400" b="1" dirty="0">
                <a:latin typeface="Trebuchet MS" panose="020B0603020202020204" pitchFamily="34" charset="0"/>
                <a:cs typeface="Times New Roman" panose="02020603050405020304"/>
              </a:rPr>
              <a:t>Serial killing</a:t>
            </a:r>
            <a:r>
              <a:rPr lang="en-US" sz="4400" dirty="0">
                <a:latin typeface="Trebuchet MS" panose="020B0603020202020204" pitchFamily="34" charset="0"/>
                <a:cs typeface="Times New Roman" panose="02020603050405020304"/>
              </a:rPr>
              <a:t> can be defined as a series of three or more murders, committed as separate events per the FBI's definition.</a:t>
            </a:r>
          </a:p>
          <a:p>
            <a:pPr marL="393700" indent="-349250">
              <a:spcAft>
                <a:spcPts val="1200"/>
              </a:spcAft>
              <a:buFont typeface="Arial" panose="020B0604020202020204"/>
              <a:buChar char="•"/>
              <a:tabLst>
                <a:tab pos="394970" algn="l"/>
              </a:tabLst>
            </a:pPr>
            <a:r>
              <a:rPr lang="en-US" sz="4400" b="1" dirty="0">
                <a:latin typeface="Trebuchet MS" panose="020B0603020202020204" pitchFamily="34" charset="0"/>
                <a:cs typeface="Times New Roman" panose="02020603050405020304"/>
              </a:rPr>
              <a:t>Gender roles</a:t>
            </a:r>
            <a:r>
              <a:rPr lang="en-US" sz="4400" dirty="0">
                <a:latin typeface="Trebuchet MS" panose="020B0603020202020204" pitchFamily="34" charset="0"/>
                <a:cs typeface="Times New Roman" panose="02020603050405020304"/>
              </a:rPr>
              <a:t> for this research can be defined as the behaviors a person learned to conduct based on their gender as designed by cultural forces (girls not being loud, boys not crying, etc.).</a:t>
            </a:r>
          </a:p>
          <a:p>
            <a:pPr marL="51435" algn="just">
              <a:spcBef>
                <a:spcPts val="1200"/>
              </a:spcBef>
            </a:pPr>
            <a:r>
              <a:rPr lang="en-US" sz="4400" b="1" dirty="0">
                <a:latin typeface="Trebuchet MS" panose="020B0603020202020204" pitchFamily="34" charset="0"/>
                <a:cs typeface="Trebuchet MS" panose="020B0603020202020204"/>
              </a:rPr>
              <a:t>Research Questions</a:t>
            </a:r>
          </a:p>
          <a:p>
            <a:pPr marL="508635" marR="1097915" indent="-464185">
              <a:spcAft>
                <a:spcPts val="1200"/>
              </a:spcAft>
              <a:buFont typeface="Arial" panose="020B0604020202020204"/>
              <a:buChar char="•"/>
              <a:tabLst>
                <a:tab pos="508635" algn="l"/>
                <a:tab pos="509905" algn="l"/>
              </a:tabLst>
            </a:pPr>
            <a:r>
              <a:rPr lang="en-US" sz="4400" dirty="0">
                <a:latin typeface="Trebuchet MS" panose="020B0603020202020204" pitchFamily="34" charset="0"/>
              </a:rPr>
              <a:t>Do female serial killers act outside of gender norms in their motives for murder?​</a:t>
            </a:r>
          </a:p>
          <a:p>
            <a:pPr marL="508635" marR="1097915" indent="-464185">
              <a:spcAft>
                <a:spcPts val="1200"/>
              </a:spcAft>
              <a:buFont typeface="Arial" panose="020B0604020202020204"/>
              <a:buChar char="•"/>
              <a:tabLst>
                <a:tab pos="508635" algn="l"/>
                <a:tab pos="509905" algn="l"/>
              </a:tabLst>
            </a:pPr>
            <a:r>
              <a:rPr lang="en-US" sz="4400" dirty="0">
                <a:latin typeface="Trebuchet MS" panose="020B0603020202020204" pitchFamily="34" charset="0"/>
              </a:rPr>
              <a:t>What impact does age have on the dynamics of team killing? Does it differ between male/male and female/male teams?​</a:t>
            </a:r>
          </a:p>
          <a:p>
            <a:pPr marL="44450" marR="1097915" indent="0">
              <a:spcAft>
                <a:spcPts val="1200"/>
              </a:spcAft>
              <a:buFont typeface="Arial" panose="020B0604020202020204"/>
              <a:buNone/>
              <a:tabLst>
                <a:tab pos="508635" algn="l"/>
                <a:tab pos="509905" algn="l"/>
              </a:tabLst>
            </a:pPr>
            <a:r>
              <a:rPr lang="en-US" sz="4400" b="1" dirty="0">
                <a:latin typeface="Trebuchet MS" panose="020B0603020202020204" pitchFamily="34" charset="0"/>
              </a:rPr>
              <a:t>Design</a:t>
            </a:r>
          </a:p>
          <a:p>
            <a:pPr marL="44450" marR="1097915" indent="0">
              <a:spcAft>
                <a:spcPts val="1200"/>
              </a:spcAft>
              <a:buFont typeface="Arial" panose="020B0604020202020204"/>
              <a:buNone/>
              <a:tabLst>
                <a:tab pos="508635" algn="l"/>
                <a:tab pos="509905" algn="l"/>
              </a:tabLst>
            </a:pPr>
            <a:r>
              <a:rPr lang="en-US" sz="4400" dirty="0">
                <a:latin typeface="Trebuchet MS" panose="020B0603020202020204" pitchFamily="34" charset="0"/>
              </a:rPr>
              <a:t>A quantitative research design was conducted using a descriptive statistic and deductive reasoning to build a data set of serial killing statistics.</a:t>
            </a:r>
          </a:p>
          <a:p>
            <a:pPr marL="51435">
              <a:spcBef>
                <a:spcPts val="1200"/>
              </a:spcBef>
            </a:pPr>
            <a:r>
              <a:rPr lang="en-US" sz="4400" b="1" dirty="0">
                <a:latin typeface="Trebuchet MS" panose="020B0603020202020204" pitchFamily="34" charset="0"/>
                <a:cs typeface="Trebuchet MS" panose="020B0603020202020204"/>
              </a:rPr>
              <a:t>Procedure</a:t>
            </a:r>
          </a:p>
          <a:p>
            <a:pPr marL="622935" indent="-571500">
              <a:spcBef>
                <a:spcPts val="1200"/>
              </a:spcBef>
              <a:buFont typeface="Arial" panose="020B0604020202020204" pitchFamily="34" charset="0"/>
              <a:buChar char="•"/>
            </a:pPr>
            <a:r>
              <a:rPr lang="en-US" sz="4400" dirty="0">
                <a:latin typeface="Trebuchet MS" panose="020B0603020202020204" pitchFamily="34" charset="0"/>
              </a:rPr>
              <a:t>Criterial selection for all serial killers included having killed three or more victims and being labeled a “serial killer” in the Radford data base. Solo serial killers had their partner selection indicated as “no” in order to eliminate partner data from their analysis.</a:t>
            </a:r>
          </a:p>
          <a:p>
            <a:pPr marL="44450" marR="1097915">
              <a:spcBef>
                <a:spcPts val="140"/>
              </a:spcBef>
              <a:spcAft>
                <a:spcPts val="655"/>
              </a:spcAft>
              <a:tabLst>
                <a:tab pos="508635" algn="l"/>
                <a:tab pos="509905" algn="l"/>
              </a:tabLst>
            </a:pPr>
            <a:endParaRPr lang="en-US" sz="4000" dirty="0">
              <a:latin typeface="Trebuchet MS" panose="020B0603020202020204" pitchFamily="34" charset="0"/>
              <a:cs typeface="Trebuchet MS" panose="020B0603020202020204"/>
            </a:endParaRPr>
          </a:p>
        </p:txBody>
      </p:sp>
      <p:sp>
        <p:nvSpPr>
          <p:cNvPr id="21" name="object 21"/>
          <p:cNvSpPr txBox="1"/>
          <p:nvPr/>
        </p:nvSpPr>
        <p:spPr>
          <a:xfrm>
            <a:off x="22086171" y="17364075"/>
            <a:ext cx="10496026" cy="8763000"/>
          </a:xfrm>
          <a:prstGeom prst="rect">
            <a:avLst/>
          </a:prstGeom>
        </p:spPr>
        <p:txBody>
          <a:bodyPr vert="horz" wrap="square" lIns="0" tIns="347896" rIns="0" bIns="0" rtlCol="0">
            <a:noAutofit/>
          </a:bodyPr>
          <a:lstStyle/>
          <a:p>
            <a:pPr marL="27940" marR="307975">
              <a:lnSpc>
                <a:spcPts val="3600"/>
              </a:lnSpc>
              <a:spcBef>
                <a:spcPts val="1875"/>
              </a:spcBef>
              <a:tabLst>
                <a:tab pos="487680" algn="l"/>
                <a:tab pos="488950" algn="l"/>
              </a:tabLst>
            </a:pPr>
            <a:r>
              <a:rPr lang="en-US" sz="4400" b="1" u="sng" dirty="0">
                <a:latin typeface="Trebuchet MS" panose="020B0603020202020204"/>
                <a:cs typeface="Trebuchet MS" panose="020B0603020202020204"/>
              </a:rPr>
              <a:t>Hypothesis 1: Solo Killers</a:t>
            </a:r>
          </a:p>
          <a:p>
            <a:pPr marL="27940" marR="307975">
              <a:spcBef>
                <a:spcPts val="655"/>
              </a:spcBef>
              <a:spcAft>
                <a:spcPts val="300"/>
              </a:spcAft>
              <a:tabLst>
                <a:tab pos="487680" algn="l"/>
                <a:tab pos="488950" algn="l"/>
              </a:tabLst>
            </a:pPr>
            <a:r>
              <a:rPr lang="en-US" sz="4400" dirty="0">
                <a:latin typeface="Trebuchet MS" panose="020B0603020202020204"/>
                <a:cs typeface="Trebuchet MS" panose="020B0603020202020204"/>
              </a:rPr>
              <a:t>Congruent with previous research, female serial killers engaged in more covert, less confrontational means of execution (poisoning) while male serial killers are engaging in more overt physical acts of killing (stalking and strangulation).</a:t>
            </a:r>
            <a:endParaRPr lang="en-US" sz="4000" dirty="0">
              <a:latin typeface="Trebuchet MS" panose="020B0603020202020204"/>
              <a:cs typeface="Trebuchet MS" panose="020B0603020202020204"/>
            </a:endParaRPr>
          </a:p>
          <a:p>
            <a:pPr marL="27940" marR="307975">
              <a:lnSpc>
                <a:spcPts val="3600"/>
              </a:lnSpc>
              <a:spcBef>
                <a:spcPts val="1875"/>
              </a:spcBef>
              <a:tabLst>
                <a:tab pos="487680" algn="l"/>
                <a:tab pos="488950" algn="l"/>
              </a:tabLst>
            </a:pPr>
            <a:r>
              <a:rPr lang="en-US" sz="4400" b="1" u="sng" dirty="0">
                <a:latin typeface="Trebuchet MS" panose="020B0603020202020204"/>
                <a:cs typeface="Trebuchet MS" panose="020B0603020202020204"/>
              </a:rPr>
              <a:t>Hypothesis 2: Team Killers</a:t>
            </a:r>
          </a:p>
          <a:p>
            <a:pPr marL="27940" marR="307975">
              <a:spcBef>
                <a:spcPts val="655"/>
              </a:spcBef>
              <a:tabLst>
                <a:tab pos="487680" algn="l"/>
                <a:tab pos="488950" algn="l"/>
              </a:tabLst>
            </a:pPr>
            <a:r>
              <a:rPr lang="en-US" sz="4400" dirty="0">
                <a:latin typeface="Trebuchet MS" panose="020B0603020202020204"/>
                <a:cs typeface="Trebuchet MS" panose="020B0603020202020204"/>
              </a:rPr>
              <a:t>Female/male serial killing teams, as backed by previous research, engage in more overt acts of killing than the solo female killers.</a:t>
            </a:r>
          </a:p>
          <a:p>
            <a:pPr marL="27940" marR="307975">
              <a:lnSpc>
                <a:spcPts val="3600"/>
              </a:lnSpc>
              <a:spcBef>
                <a:spcPts val="1875"/>
              </a:spcBef>
              <a:tabLst>
                <a:tab pos="487680" algn="l"/>
                <a:tab pos="488950" algn="l"/>
              </a:tabLst>
            </a:pPr>
            <a:endParaRPr lang="en-US" sz="4000" b="1" u="sng" dirty="0">
              <a:latin typeface="Trebuchet MS" panose="020B0603020202020204"/>
              <a:cs typeface="Trebuchet MS" panose="020B0603020202020204"/>
            </a:endParaRPr>
          </a:p>
        </p:txBody>
      </p:sp>
      <p:sp>
        <p:nvSpPr>
          <p:cNvPr id="30" name="object 30"/>
          <p:cNvSpPr txBox="1"/>
          <p:nvPr/>
        </p:nvSpPr>
        <p:spPr>
          <a:xfrm>
            <a:off x="1025839" y="8250555"/>
            <a:ext cx="9933627" cy="858988"/>
          </a:xfrm>
          <a:prstGeom prst="rect">
            <a:avLst/>
          </a:prstGeom>
        </p:spPr>
        <p:txBody>
          <a:bodyPr vert="horz" wrap="square" lIns="0" tIns="27721" rIns="0" bIns="0" rtlCol="0">
            <a:spAutoFit/>
          </a:bodyPr>
          <a:lstStyle/>
          <a:p>
            <a:pPr marL="27940" algn="ctr">
              <a:spcBef>
                <a:spcPts val="220"/>
              </a:spcBef>
              <a:tabLst>
                <a:tab pos="10933430" algn="l"/>
              </a:tabLst>
            </a:pPr>
            <a:r>
              <a:rPr lang="en-US" sz="5400" b="1" dirty="0">
                <a:solidFill>
                  <a:srgbClr val="A7062A"/>
                </a:solidFill>
                <a:latin typeface="Trebuchet MS" panose="020B0603020202020204"/>
                <a:cs typeface="Trebuchet MS" panose="020B0603020202020204"/>
              </a:rPr>
              <a:t>INTRODUCTION</a:t>
            </a:r>
            <a:endParaRPr sz="5400" dirty="0">
              <a:solidFill>
                <a:srgbClr val="A7062A"/>
              </a:solidFill>
              <a:latin typeface="Trebuchet MS" panose="020B0603020202020204"/>
              <a:cs typeface="Trebuchet MS" panose="020B0603020202020204"/>
            </a:endParaRPr>
          </a:p>
        </p:txBody>
      </p:sp>
      <p:sp>
        <p:nvSpPr>
          <p:cNvPr id="42" name="object 23"/>
          <p:cNvSpPr txBox="1"/>
          <p:nvPr/>
        </p:nvSpPr>
        <p:spPr>
          <a:xfrm>
            <a:off x="11632310" y="8250759"/>
            <a:ext cx="10077783" cy="858988"/>
          </a:xfrm>
          <a:prstGeom prst="rect">
            <a:avLst/>
          </a:prstGeom>
        </p:spPr>
        <p:txBody>
          <a:bodyPr vert="horz" wrap="square" lIns="0" tIns="27721" rIns="0" bIns="0" rtlCol="0">
            <a:spAutoFit/>
          </a:bodyPr>
          <a:lstStyle/>
          <a:p>
            <a:pPr marL="27940" algn="ctr">
              <a:spcBef>
                <a:spcPts val="220"/>
              </a:spcBef>
            </a:pPr>
            <a:r>
              <a:rPr lang="en-US" sz="5400" b="1" spc="-11" dirty="0">
                <a:solidFill>
                  <a:srgbClr val="A7062A"/>
                </a:solidFill>
                <a:latin typeface="Trebuchet MS" panose="020B0603020202020204"/>
                <a:cs typeface="Trebuchet MS" panose="020B0603020202020204"/>
              </a:rPr>
              <a:t>METHODS</a:t>
            </a:r>
            <a:endParaRPr sz="5400" dirty="0">
              <a:solidFill>
                <a:srgbClr val="A7062A"/>
              </a:solidFill>
              <a:latin typeface="Trebuchet MS" panose="020B0603020202020204"/>
              <a:cs typeface="Trebuchet MS" panose="020B0603020202020204"/>
            </a:endParaRPr>
          </a:p>
        </p:txBody>
      </p:sp>
      <p:sp>
        <p:nvSpPr>
          <p:cNvPr id="43" name="object 23"/>
          <p:cNvSpPr txBox="1"/>
          <p:nvPr/>
        </p:nvSpPr>
        <p:spPr>
          <a:xfrm>
            <a:off x="22297301" y="8250759"/>
            <a:ext cx="9933627" cy="858988"/>
          </a:xfrm>
          <a:prstGeom prst="rect">
            <a:avLst/>
          </a:prstGeom>
        </p:spPr>
        <p:txBody>
          <a:bodyPr vert="horz" wrap="square" lIns="0" tIns="27721" rIns="0" bIns="0" rtlCol="0">
            <a:spAutoFit/>
          </a:bodyPr>
          <a:lstStyle/>
          <a:p>
            <a:pPr marL="27940" algn="ctr">
              <a:spcBef>
                <a:spcPts val="220"/>
              </a:spcBef>
            </a:pPr>
            <a:r>
              <a:rPr lang="en-US" sz="5400" b="1" spc="-11" dirty="0">
                <a:solidFill>
                  <a:srgbClr val="A7062A"/>
                </a:solidFill>
                <a:latin typeface="Trebuchet MS" panose="020B0603020202020204"/>
                <a:cs typeface="Trebuchet MS" panose="020B0603020202020204"/>
              </a:rPr>
              <a:t>RESULTS</a:t>
            </a:r>
            <a:endParaRPr sz="5400" dirty="0">
              <a:solidFill>
                <a:srgbClr val="A7062A"/>
              </a:solidFill>
              <a:latin typeface="Trebuchet MS" panose="020B0603020202020204"/>
              <a:cs typeface="Trebuchet MS" panose="020B0603020202020204"/>
            </a:endParaRPr>
          </a:p>
        </p:txBody>
      </p:sp>
      <p:pic>
        <p:nvPicPr>
          <p:cNvPr id="49" name="Picture 48" descr="http://www.potsdam.edu/sites/default/files/images/offices/publicaffairs/creativeservices/potsdam_1.jpg"/>
          <p:cNvPicPr/>
          <p:nvPr/>
        </p:nvPicPr>
        <p:blipFill>
          <a:blip r:embed="rId5">
            <a:extLst>
              <a:ext uri="{28A0092B-C50C-407E-A947-70E740481C1C}">
                <a14:useLocalDpi xmlns:a14="http://schemas.microsoft.com/office/drawing/2010/main" val="0"/>
              </a:ext>
            </a:extLst>
          </a:blip>
          <a:srcRect/>
          <a:stretch>
            <a:fillRect/>
          </a:stretch>
        </p:blipFill>
        <p:spPr bwMode="auto">
          <a:xfrm>
            <a:off x="34897544" y="2112993"/>
            <a:ext cx="7772400" cy="3200400"/>
          </a:xfrm>
          <a:prstGeom prst="rect">
            <a:avLst/>
          </a:prstGeom>
          <a:noFill/>
          <a:ln>
            <a:noFill/>
          </a:ln>
        </p:spPr>
      </p:pic>
      <p:sp>
        <p:nvSpPr>
          <p:cNvPr id="3" name="TextBox 2"/>
          <p:cNvSpPr txBox="1"/>
          <p:nvPr/>
        </p:nvSpPr>
        <p:spPr>
          <a:xfrm>
            <a:off x="32995124" y="9465311"/>
            <a:ext cx="10496026" cy="24559895"/>
          </a:xfrm>
          <a:prstGeom prst="rect">
            <a:avLst/>
          </a:prstGeom>
          <a:noFill/>
          <a:ln>
            <a:noFill/>
          </a:ln>
        </p:spPr>
        <p:txBody>
          <a:bodyPr wrap="square" rtlCol="0">
            <a:spAutoFit/>
          </a:bodyPr>
          <a:lstStyle/>
          <a:p>
            <a:pPr marL="571500" indent="-571500">
              <a:spcAft>
                <a:spcPts val="1200"/>
              </a:spcAft>
              <a:buFont typeface="Arial" panose="020B0604020202020204" pitchFamily="34" charset="0"/>
              <a:buChar char="•"/>
            </a:pPr>
            <a:r>
              <a:rPr lang="en-US" sz="4400" dirty="0">
                <a:latin typeface="Trebuchet MS" panose="020B0603020202020204" pitchFamily="34" charset="0"/>
              </a:rPr>
              <a:t>The first conclusion is drawn from the data of Male/male and female/male serial killing teams as they were predominantly driven by sexual motives representative of solo male serial killers. ​</a:t>
            </a:r>
          </a:p>
          <a:p>
            <a:pPr marL="571500" indent="-571500">
              <a:spcAft>
                <a:spcPts val="1200"/>
              </a:spcAft>
              <a:buFont typeface="Arial" panose="020B0604020202020204" pitchFamily="34" charset="0"/>
              <a:buChar char="•"/>
            </a:pPr>
            <a:r>
              <a:rPr lang="en-US" sz="4400" dirty="0">
                <a:latin typeface="Trebuchet MS" panose="020B0603020202020204" pitchFamily="34" charset="0"/>
              </a:rPr>
              <a:t>Another outcome came at the discovery that female serial killers tend to act alone, contrary to conventional claims that female serial killers typically work in conjunction with a man (Frei et al. 2006).​</a:t>
            </a:r>
          </a:p>
          <a:p>
            <a:pPr marL="571500" indent="-571500">
              <a:spcAft>
                <a:spcPts val="1200"/>
              </a:spcAft>
              <a:buFont typeface="Arial" panose="020B0604020202020204" pitchFamily="34" charset="0"/>
              <a:buChar char="•"/>
            </a:pPr>
            <a:r>
              <a:rPr lang="en-US" sz="4400" dirty="0">
                <a:latin typeface="Trebuchet MS" panose="020B0603020202020204" pitchFamily="34" charset="0"/>
              </a:rPr>
              <a:t>A third unexpected finding was that 88 of the 158 reported female serial killers used a mixed or single method approach that involves overt physical methods of execution. </a:t>
            </a:r>
          </a:p>
          <a:p>
            <a:pPr marL="571500" indent="-571500">
              <a:spcAft>
                <a:spcPts val="1200"/>
              </a:spcAft>
              <a:buFont typeface="Arial" panose="020B0604020202020204" pitchFamily="34" charset="0"/>
              <a:buChar char="•"/>
            </a:pPr>
            <a:r>
              <a:rPr lang="en-US" sz="4400" dirty="0">
                <a:latin typeface="Trebuchet MS" panose="020B0603020202020204" pitchFamily="34" charset="0"/>
              </a:rPr>
              <a:t>Traditional western gender roles of masculinity and femininity play a role in the motives and desires of serial killers as evident in the outcome of the data. ​</a:t>
            </a:r>
          </a:p>
          <a:p>
            <a:pPr marL="571500" indent="-571500">
              <a:spcAft>
                <a:spcPts val="1200"/>
              </a:spcAft>
              <a:buFont typeface="Arial" panose="020B0604020202020204" pitchFamily="34" charset="0"/>
              <a:buChar char="•"/>
            </a:pPr>
            <a:r>
              <a:rPr lang="en-US" sz="4400" dirty="0">
                <a:latin typeface="Trebuchet MS" panose="020B0603020202020204" pitchFamily="34" charset="0"/>
              </a:rPr>
              <a:t>Males engaged in more brutal, overt killing styles as their preferred methods of kill emphasizing the dominance, strength, and power associated with masculinity.​</a:t>
            </a:r>
          </a:p>
          <a:p>
            <a:pPr marL="571500" indent="-571500">
              <a:spcAft>
                <a:spcPts val="1200"/>
              </a:spcAft>
              <a:buFont typeface="Arial" panose="020B0604020202020204" pitchFamily="34" charset="0"/>
              <a:buChar char="•"/>
            </a:pPr>
            <a:r>
              <a:rPr lang="en-US" sz="4400" dirty="0">
                <a:latin typeface="Trebuchet MS" panose="020B0603020202020204" pitchFamily="34" charset="0"/>
              </a:rPr>
              <a:t>Female serial killers on the other hand are especially deviant in their roles as they predominately engaged in black widow killing (killing of the husband/significant other) opposing traditional feminine gender roles of “nurturing” and assuming the care of their significant others.</a:t>
            </a:r>
          </a:p>
        </p:txBody>
      </p:sp>
      <p:sp>
        <p:nvSpPr>
          <p:cNvPr id="27" name="object 23"/>
          <p:cNvSpPr txBox="1"/>
          <p:nvPr/>
        </p:nvSpPr>
        <p:spPr>
          <a:xfrm>
            <a:off x="689917" y="28303180"/>
            <a:ext cx="10269744" cy="858988"/>
          </a:xfrm>
          <a:prstGeom prst="rect">
            <a:avLst/>
          </a:prstGeom>
        </p:spPr>
        <p:txBody>
          <a:bodyPr vert="horz" wrap="square" lIns="0" tIns="27721" rIns="0" bIns="0" rtlCol="0">
            <a:spAutoFit/>
          </a:bodyPr>
          <a:lstStyle/>
          <a:p>
            <a:pPr marL="27940" algn="ctr">
              <a:spcBef>
                <a:spcPts val="220"/>
              </a:spcBef>
            </a:pPr>
            <a:r>
              <a:rPr lang="en-US" sz="5400" b="1" spc="-11" dirty="0">
                <a:solidFill>
                  <a:srgbClr val="A7062A"/>
                </a:solidFill>
                <a:latin typeface="Trebuchet MS" panose="020B0603020202020204"/>
                <a:cs typeface="Trebuchet MS" panose="020B0603020202020204"/>
              </a:rPr>
              <a:t>HYPOTHESES</a:t>
            </a:r>
            <a:endParaRPr sz="5400" dirty="0">
              <a:solidFill>
                <a:srgbClr val="A7062A"/>
              </a:solidFill>
              <a:latin typeface="Trebuchet MS" panose="020B0603020202020204"/>
              <a:cs typeface="Trebuchet MS" panose="020B0603020202020204"/>
            </a:endParaRPr>
          </a:p>
        </p:txBody>
      </p:sp>
      <p:sp>
        <p:nvSpPr>
          <p:cNvPr id="6" name="TextBox 5"/>
          <p:cNvSpPr txBox="1"/>
          <p:nvPr/>
        </p:nvSpPr>
        <p:spPr>
          <a:xfrm>
            <a:off x="689306" y="29397442"/>
            <a:ext cx="10319054" cy="8384540"/>
          </a:xfrm>
          <a:prstGeom prst="rect">
            <a:avLst/>
          </a:prstGeom>
          <a:noFill/>
        </p:spPr>
        <p:txBody>
          <a:bodyPr wrap="square" rtlCol="0">
            <a:spAutoFit/>
          </a:bodyPr>
          <a:lstStyle/>
          <a:p>
            <a:pPr marL="634365" indent="-634365">
              <a:spcAft>
                <a:spcPts val="1310"/>
              </a:spcAft>
            </a:pPr>
            <a:r>
              <a:rPr lang="en-US" sz="4000" dirty="0">
                <a:latin typeface="Trebuchet MS" panose="020B0603020202020204" pitchFamily="34" charset="0"/>
              </a:rPr>
              <a:t>1</a:t>
            </a:r>
            <a:r>
              <a:rPr lang="en-US" sz="4100" dirty="0">
                <a:latin typeface="Trebuchet MS" panose="020B0603020202020204" pitchFamily="34" charset="0"/>
              </a:rPr>
              <a:t>. </a:t>
            </a:r>
            <a:r>
              <a:rPr lang="en-US" sz="4400" dirty="0">
                <a:latin typeface="Trebuchet MS" panose="020B0603020202020204" pitchFamily="34" charset="0"/>
              </a:rPr>
              <a:t>This project examined whether traditional Western gender roles will lead female serial killers to engage in less confrontational means of execution (such as poisoning), lower victim counts, and less sadistic motives for killing. </a:t>
            </a:r>
          </a:p>
          <a:p>
            <a:pPr marL="634365" indent="-634365">
              <a:spcAft>
                <a:spcPts val="1310"/>
              </a:spcAft>
            </a:pPr>
            <a:r>
              <a:rPr lang="en-US" sz="4400" dirty="0">
                <a:latin typeface="Trebuchet MS" panose="020B0603020202020204" pitchFamily="34" charset="0"/>
              </a:rPr>
              <a:t>2. An analysis of team killing dynamics was also conducted to study whether female serial killers engage in traditional submissive roles in the team killing dynamic. </a:t>
            </a:r>
          </a:p>
        </p:txBody>
      </p:sp>
      <p:pic>
        <p:nvPicPr>
          <p:cNvPr id="5" name="Content Placeholder 4"/>
          <p:cNvPicPr>
            <a:picLocks noGrp="1" noChangeAspect="1"/>
          </p:cNvPicPr>
          <p:nvPr>
            <p:ph sz="half" idx="2"/>
          </p:nvPr>
        </p:nvPicPr>
        <p:blipFill rotWithShape="1">
          <a:blip r:embed="rId6">
            <a:extLst>
              <a:ext uri="{28A0092B-C50C-407E-A947-70E740481C1C}">
                <a14:useLocalDpi xmlns:a14="http://schemas.microsoft.com/office/drawing/2010/main" val="0"/>
              </a:ext>
            </a:extLst>
          </a:blip>
          <a:srcRect l="4366" r="4169"/>
          <a:stretch>
            <a:fillRect/>
          </a:stretch>
        </p:blipFill>
        <p:spPr>
          <a:xfrm>
            <a:off x="11422380" y="8832850"/>
            <a:ext cx="636270" cy="276860"/>
          </a:xfrm>
          <a:prstGeom prst="rect">
            <a:avLst/>
          </a:prstGeom>
        </p:spPr>
      </p:pic>
      <p:sp>
        <p:nvSpPr>
          <p:cNvPr id="9" name="Text Box 8"/>
          <p:cNvSpPr txBox="1"/>
          <p:nvPr/>
        </p:nvSpPr>
        <p:spPr>
          <a:xfrm>
            <a:off x="20675600" y="18854420"/>
            <a:ext cx="2540000" cy="695960"/>
          </a:xfrm>
          <a:prstGeom prst="rect">
            <a:avLst/>
          </a:prstGeom>
          <a:noFill/>
        </p:spPr>
        <p:txBody>
          <a:bodyPr wrap="square" rtlCol="0" anchor="t">
            <a:spAutoFit/>
          </a:bodyPr>
          <a:lstStyle/>
          <a:p>
            <a:r>
              <a:rPr lang="en-US"/>
              <a:t> </a:t>
            </a:r>
          </a:p>
        </p:txBody>
      </p:sp>
      <p:pic>
        <p:nvPicPr>
          <p:cNvPr id="19" name="Content Placeholder 18" descr="Slide1"/>
          <p:cNvPicPr>
            <a:picLocks noGrp="1" noChangeAspect="1"/>
          </p:cNvPicPr>
          <p:nvPr>
            <p:ph sz="half" idx="3"/>
          </p:nvPr>
        </p:nvPicPr>
        <p:blipFill>
          <a:blip r:embed="rId7"/>
          <a:srcRect l="20498" t="3525" r="14182" b="4327"/>
          <a:stretch>
            <a:fillRect/>
          </a:stretch>
        </p:blipFill>
        <p:spPr>
          <a:xfrm>
            <a:off x="22297390" y="9863455"/>
            <a:ext cx="9450705" cy="7500620"/>
          </a:xfrm>
          <a:prstGeom prst="rect">
            <a:avLst/>
          </a:prstGeom>
        </p:spPr>
      </p:pic>
      <p:pic>
        <p:nvPicPr>
          <p:cNvPr id="22" name="Picture 21" descr="Slide1"/>
          <p:cNvPicPr>
            <a:picLocks noChangeAspect="1"/>
          </p:cNvPicPr>
          <p:nvPr/>
        </p:nvPicPr>
        <p:blipFill>
          <a:blip r:embed="rId8"/>
          <a:srcRect l="45284" r="1553" b="1752"/>
          <a:stretch>
            <a:fillRect/>
          </a:stretch>
        </p:blipFill>
        <p:spPr>
          <a:xfrm>
            <a:off x="22297390" y="26568400"/>
            <a:ext cx="10073005" cy="10471785"/>
          </a:xfrm>
          <a:prstGeom prst="rect">
            <a:avLst/>
          </a:prstGeom>
        </p:spPr>
      </p:pic>
      <p:pic>
        <p:nvPicPr>
          <p:cNvPr id="23" name="Picture 22" descr="http://www.potsdam.edu/sites/default/files/images/offices/publicaffairs/creativeservices/potsdam_1.jpg"/>
          <p:cNvPicPr/>
          <p:nvPr/>
        </p:nvPicPr>
        <p:blipFill>
          <a:blip r:embed="rId5">
            <a:extLst>
              <a:ext uri="{28A0092B-C50C-407E-A947-70E740481C1C}">
                <a14:useLocalDpi xmlns:a14="http://schemas.microsoft.com/office/drawing/2010/main" val="0"/>
              </a:ext>
            </a:extLst>
          </a:blip>
          <a:srcRect/>
          <a:stretch>
            <a:fillRect/>
          </a:stretch>
        </p:blipFill>
        <p:spPr bwMode="auto">
          <a:xfrm>
            <a:off x="1038709" y="2112993"/>
            <a:ext cx="7772400" cy="3200400"/>
          </a:xfrm>
          <a:prstGeom prst="rect">
            <a:avLst/>
          </a:prstGeom>
          <a:noFill/>
          <a:ln>
            <a:noFill/>
          </a:ln>
        </p:spPr>
      </p:pic>
      <p:sp>
        <p:nvSpPr>
          <p:cNvPr id="25" name="Text Box 24"/>
          <p:cNvSpPr txBox="1"/>
          <p:nvPr/>
        </p:nvSpPr>
        <p:spPr>
          <a:xfrm>
            <a:off x="29596080" y="9863455"/>
            <a:ext cx="2635250" cy="695960"/>
          </a:xfrm>
          <a:prstGeom prst="rect">
            <a:avLst/>
          </a:prstGeom>
          <a:noFill/>
        </p:spPr>
        <p:txBody>
          <a:bodyPr wrap="none" rtlCol="0">
            <a:spAutoFit/>
          </a:bodyPr>
          <a:lstStyle/>
          <a:p>
            <a:r>
              <a:rPr lang="en-US"/>
              <a:t>Solo Female</a:t>
            </a:r>
          </a:p>
        </p:txBody>
      </p:sp>
      <p:pic>
        <p:nvPicPr>
          <p:cNvPr id="4" name="P">
            <a:hlinkClick r:id="" action="ppaction://media"/>
          </p:cNvPr>
          <p:cNvPicPr/>
          <p:nvPr>
            <a:audioFile r:link="rId2"/>
            <p:extLst>
              <p:ext uri="{DAA4B4D4-6D71-4841-9C94-3DE7FCFB9230}">
                <p14:media xmlns:p14="http://schemas.microsoft.com/office/powerpoint/2010/main" r:embed="rId1"/>
              </p:ext>
            </p:extLst>
          </p:nvPr>
        </p:nvPicPr>
        <p:blipFill>
          <a:blip r:embed="rId9"/>
          <a:stretch>
            <a:fillRect/>
          </a:stretch>
        </p:blipFill>
        <p:spPr>
          <a:xfrm>
            <a:off x="1025525" y="7085330"/>
            <a:ext cx="2000885" cy="2024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2663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Custom 3">
      <a:dk1>
        <a:srgbClr val="000000"/>
      </a:dk1>
      <a:lt1>
        <a:srgbClr val="FFFFFF"/>
      </a:lt1>
      <a:dk2>
        <a:srgbClr val="355071"/>
      </a:dk2>
      <a:lt2>
        <a:srgbClr val="AABED7"/>
      </a:lt2>
      <a:accent1>
        <a:srgbClr val="2FA3EE"/>
      </a:accent1>
      <a:accent2>
        <a:srgbClr val="00FCFF"/>
      </a:accent2>
      <a:accent3>
        <a:srgbClr val="0096FF"/>
      </a:accent3>
      <a:accent4>
        <a:srgbClr val="D99C3F"/>
      </a:accent4>
      <a:accent5>
        <a:srgbClr val="CE6633"/>
      </a:accent5>
      <a:accent6>
        <a:srgbClr val="A35DD1"/>
      </a:accent6>
      <a:hlink>
        <a:srgbClr val="56BCFE"/>
      </a:hlink>
      <a:folHlink>
        <a:srgbClr val="97C5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838</Words>
  <Application>Microsoft Macintosh PowerPoint</Application>
  <PresentationFormat>Custom</PresentationFormat>
  <Paragraphs>46</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Gender Dynamics and  Their Effects On Serial Killing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Maritza J Angeles Gonzalez</dc:creator>
  <cp:lastModifiedBy>Thomas N. Baker</cp:lastModifiedBy>
  <cp:revision>64</cp:revision>
  <dcterms:created xsi:type="dcterms:W3CDTF">2019-02-11T18:40:00Z</dcterms:created>
  <dcterms:modified xsi:type="dcterms:W3CDTF">2020-04-22T15:26:06Z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